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96" autoAdjust="0"/>
  </p:normalViewPr>
  <p:slideViewPr>
    <p:cSldViewPr>
      <p:cViewPr varScale="1">
        <p:scale>
          <a:sx n="105" d="100"/>
          <a:sy n="105" d="100"/>
        </p:scale>
        <p:origin x="-1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BBF34-FE58-4A60-B3D2-43A835925770}" type="datetimeFigureOut">
              <a:rPr lang="en-US" smtClean="0"/>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8906C-3028-4B67-B368-FA905C9498C6}" type="slidenum">
              <a:rPr lang="en-US" smtClean="0"/>
              <a:t>‹#›</a:t>
            </a:fld>
            <a:endParaRPr lang="en-US"/>
          </a:p>
        </p:txBody>
      </p:sp>
    </p:spTree>
    <p:extLst>
      <p:ext uri="{BB962C8B-B14F-4D97-AF65-F5344CB8AC3E}">
        <p14:creationId xmlns:p14="http://schemas.microsoft.com/office/powerpoint/2010/main" val="307853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Stabbing</a:t>
            </a:r>
            <a:r>
              <a:rPr lang="en-US" baseline="0" dirty="0" smtClean="0"/>
              <a:t> wounds are most likely going to be responsible for damage to the internal organs.  The wound may go deeper than the actual knife length itself due to the thrusting motion when stabbing.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28906C-3028-4B67-B368-FA905C9498C6}" type="slidenum">
              <a:rPr lang="en-US" smtClean="0"/>
              <a:t>3</a:t>
            </a:fld>
            <a:endParaRPr lang="en-US"/>
          </a:p>
        </p:txBody>
      </p:sp>
    </p:spTree>
    <p:extLst>
      <p:ext uri="{BB962C8B-B14F-4D97-AF65-F5344CB8AC3E}">
        <p14:creationId xmlns:p14="http://schemas.microsoft.com/office/powerpoint/2010/main" val="207503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students this is the same as any other investigation.  Touch on such things as:</a:t>
            </a:r>
          </a:p>
          <a:p>
            <a:r>
              <a:rPr lang="en-US" baseline="0" dirty="0" smtClean="0"/>
              <a:t> *  Not fingerprinting body if print is found prior to going to medical examiner’s office</a:t>
            </a:r>
          </a:p>
          <a:p>
            <a:r>
              <a:rPr lang="en-US" baseline="0" dirty="0" smtClean="0"/>
              <a:t> *  If windows or doors are closed, don’t open, if open, don’t close.  Do not alter the scene in any way.</a:t>
            </a:r>
          </a:p>
          <a:p>
            <a:endParaRPr lang="en-US" baseline="0" dirty="0" smtClean="0"/>
          </a:p>
          <a:p>
            <a:r>
              <a:rPr lang="en-US" baseline="0" dirty="0" smtClean="0"/>
              <a:t>Remind officers that the first one on scene can make or break a case.</a:t>
            </a:r>
          </a:p>
          <a:p>
            <a:endParaRPr lang="en-US" baseline="0" dirty="0" smtClean="0"/>
          </a:p>
          <a:p>
            <a:r>
              <a:rPr lang="en-US" baseline="0" dirty="0" smtClean="0"/>
              <a:t>Canvassing – Discuss this in the aspect of looking for witnesses that may of saw or heard anything unusual.</a:t>
            </a:r>
          </a:p>
          <a:p>
            <a:endParaRPr lang="en-US" dirty="0"/>
          </a:p>
        </p:txBody>
      </p:sp>
      <p:sp>
        <p:nvSpPr>
          <p:cNvPr id="4" name="Slide Number Placeholder 3"/>
          <p:cNvSpPr>
            <a:spLocks noGrp="1"/>
          </p:cNvSpPr>
          <p:nvPr>
            <p:ph type="sldNum" sz="quarter" idx="10"/>
          </p:nvPr>
        </p:nvSpPr>
        <p:spPr/>
        <p:txBody>
          <a:bodyPr/>
          <a:lstStyle/>
          <a:p>
            <a:fld id="{ED28906C-3028-4B67-B368-FA905C9498C6}" type="slidenum">
              <a:rPr lang="en-US" smtClean="0"/>
              <a:t>5</a:t>
            </a:fld>
            <a:endParaRPr lang="en-US"/>
          </a:p>
        </p:txBody>
      </p:sp>
    </p:spTree>
    <p:extLst>
      <p:ext uri="{BB962C8B-B14F-4D97-AF65-F5344CB8AC3E}">
        <p14:creationId xmlns:p14="http://schemas.microsoft.com/office/powerpoint/2010/main" val="97479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a:t>
            </a:r>
            <a:r>
              <a:rPr lang="en-US" baseline="0" dirty="0" smtClean="0"/>
              <a:t> these look different. Will provide clues as to what type of knife is being looked for.</a:t>
            </a:r>
            <a:endParaRPr lang="en-US" dirty="0"/>
          </a:p>
        </p:txBody>
      </p:sp>
      <p:sp>
        <p:nvSpPr>
          <p:cNvPr id="4" name="Slide Number Placeholder 3"/>
          <p:cNvSpPr>
            <a:spLocks noGrp="1"/>
          </p:cNvSpPr>
          <p:nvPr>
            <p:ph type="sldNum" sz="quarter" idx="10"/>
          </p:nvPr>
        </p:nvSpPr>
        <p:spPr/>
        <p:txBody>
          <a:bodyPr/>
          <a:lstStyle/>
          <a:p>
            <a:fld id="{ED28906C-3028-4B67-B368-FA905C9498C6}" type="slidenum">
              <a:rPr lang="en-US" smtClean="0"/>
              <a:t>6</a:t>
            </a:fld>
            <a:endParaRPr lang="en-US"/>
          </a:p>
        </p:txBody>
      </p:sp>
    </p:spTree>
    <p:extLst>
      <p:ext uri="{BB962C8B-B14F-4D97-AF65-F5344CB8AC3E}">
        <p14:creationId xmlns:p14="http://schemas.microsoft.com/office/powerpoint/2010/main" val="351816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Assailant will profile self with the evidence left behind.  Assailant motivated by anger and sexual deviancies in this case.</a:t>
            </a:r>
          </a:p>
          <a:p>
            <a:endParaRPr lang="en-US" dirty="0"/>
          </a:p>
        </p:txBody>
      </p:sp>
      <p:sp>
        <p:nvSpPr>
          <p:cNvPr id="4" name="Slide Number Placeholder 3"/>
          <p:cNvSpPr>
            <a:spLocks noGrp="1"/>
          </p:cNvSpPr>
          <p:nvPr>
            <p:ph type="sldNum" sz="quarter" idx="10"/>
          </p:nvPr>
        </p:nvSpPr>
        <p:spPr/>
        <p:txBody>
          <a:bodyPr/>
          <a:lstStyle/>
          <a:p>
            <a:fld id="{ED28906C-3028-4B67-B368-FA905C9498C6}" type="slidenum">
              <a:rPr lang="en-US" smtClean="0"/>
              <a:t>7</a:t>
            </a:fld>
            <a:endParaRPr lang="en-US"/>
          </a:p>
        </p:txBody>
      </p:sp>
    </p:spTree>
    <p:extLst>
      <p:ext uri="{BB962C8B-B14F-4D97-AF65-F5344CB8AC3E}">
        <p14:creationId xmlns:p14="http://schemas.microsoft.com/office/powerpoint/2010/main" val="223205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9CC2004-6B92-46BC-9E9E-94DB8392FBCB}" type="datetimeFigureOut">
              <a:rPr lang="en-US" smtClean="0"/>
              <a:t>12/2/2011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FAFA73D-EEFD-4599-9467-76B3C8EC2D0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CC2004-6B92-46BC-9E9E-94DB8392FBCB}"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CC2004-6B92-46BC-9E9E-94DB8392FBCB}"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CC2004-6B92-46BC-9E9E-94DB8392FBCB}"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CC2004-6B92-46BC-9E9E-94DB8392FBCB}"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FAFA73D-EEFD-4599-9467-76B3C8EC2D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CC2004-6B92-46BC-9E9E-94DB8392FBCB}"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CC2004-6B92-46BC-9E9E-94DB8392FBCB}" type="datetimeFigureOut">
              <a:rPr lang="en-US" smtClean="0"/>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CC2004-6B92-46BC-9E9E-94DB8392FBCB}" type="datetimeFigureOut">
              <a:rPr lang="en-US" smtClean="0"/>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C2004-6B92-46BC-9E9E-94DB8392FBCB}" type="datetimeFigureOut">
              <a:rPr lang="en-US" smtClean="0"/>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CC2004-6B92-46BC-9E9E-94DB8392FBCB}"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CC2004-6B92-46BC-9E9E-94DB8392FBCB}"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A73D-EEFD-4599-9467-76B3C8EC2D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9CC2004-6B92-46BC-9E9E-94DB8392FBCB}" type="datetimeFigureOut">
              <a:rPr lang="en-US" smtClean="0"/>
              <a:t>12/2/2011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AFA73D-EEFD-4599-9467-76B3C8EC2D0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Stabbing Investigations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28908"/>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01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Define the difference between stab wounds and cutting wounds</a:t>
            </a:r>
          </a:p>
          <a:p>
            <a:r>
              <a:rPr lang="en-US" dirty="0" smtClean="0"/>
              <a:t>Identify steps to take when responding to a stabbing investigation as a patrol officer</a:t>
            </a:r>
          </a:p>
          <a:p>
            <a:r>
              <a:rPr lang="en-US" dirty="0" smtClean="0"/>
              <a:t>Identify what defensive wounds look like</a:t>
            </a:r>
          </a:p>
          <a:p>
            <a:r>
              <a:rPr lang="en-US" dirty="0" smtClean="0"/>
              <a:t>Identify suicide </a:t>
            </a:r>
            <a:r>
              <a:rPr lang="en-US" dirty="0" err="1" smtClean="0"/>
              <a:t>vs</a:t>
            </a:r>
            <a:r>
              <a:rPr lang="en-US" dirty="0" smtClean="0"/>
              <a:t> murder indicators</a:t>
            </a:r>
          </a:p>
          <a:p>
            <a:endParaRPr lang="en-US" dirty="0"/>
          </a:p>
        </p:txBody>
      </p:sp>
    </p:spTree>
    <p:extLst>
      <p:ext uri="{BB962C8B-B14F-4D97-AF65-F5344CB8AC3E}">
        <p14:creationId xmlns:p14="http://schemas.microsoft.com/office/powerpoint/2010/main" val="68061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 Wounds </a:t>
            </a:r>
            <a:r>
              <a:rPr lang="en-US" dirty="0" err="1" smtClean="0"/>
              <a:t>vs</a:t>
            </a:r>
            <a:r>
              <a:rPr lang="en-US" dirty="0" smtClean="0"/>
              <a:t> Cutting Wounds</a:t>
            </a:r>
            <a:endParaRPr lang="en-US" dirty="0"/>
          </a:p>
        </p:txBody>
      </p:sp>
      <p:sp>
        <p:nvSpPr>
          <p:cNvPr id="3" name="Content Placeholder 2"/>
          <p:cNvSpPr>
            <a:spLocks noGrp="1"/>
          </p:cNvSpPr>
          <p:nvPr>
            <p:ph idx="1"/>
          </p:nvPr>
        </p:nvSpPr>
        <p:spPr>
          <a:xfrm>
            <a:off x="457200" y="1600200"/>
            <a:ext cx="8229600" cy="5029200"/>
          </a:xfrm>
        </p:spPr>
        <p:txBody>
          <a:bodyPr/>
          <a:lstStyle/>
          <a:p>
            <a:r>
              <a:rPr lang="en-US" sz="2400" b="1" dirty="0" smtClean="0">
                <a:solidFill>
                  <a:srgbClr val="002060"/>
                </a:solidFill>
              </a:rPr>
              <a:t>Stab Wounds </a:t>
            </a:r>
            <a:r>
              <a:rPr lang="en-US" sz="2400" dirty="0" smtClean="0"/>
              <a:t>– Caused by thrusting actions.  Usually smaller than cutting wounds. Death is usually caused by internal bleeding.</a:t>
            </a:r>
          </a:p>
          <a:p>
            <a:pPr lvl="1"/>
            <a:r>
              <a:rPr lang="en-US" sz="2000" b="1" dirty="0" smtClean="0">
                <a:solidFill>
                  <a:srgbClr val="FFFF00"/>
                </a:solidFill>
              </a:rPr>
              <a:t>Defense Wounds </a:t>
            </a:r>
            <a:r>
              <a:rPr lang="en-US" sz="2000" dirty="0" smtClean="0"/>
              <a:t>– usually seen on the hands, arms and legs.  Caused by victim trying to fight off the attacker</a:t>
            </a:r>
          </a:p>
          <a:p>
            <a:r>
              <a:rPr lang="en-US" sz="2400" b="1" dirty="0" smtClean="0">
                <a:solidFill>
                  <a:srgbClr val="002060"/>
                </a:solidFill>
              </a:rPr>
              <a:t>Cutting Wounds </a:t>
            </a:r>
            <a:r>
              <a:rPr lang="en-US" sz="2400" dirty="0" smtClean="0"/>
              <a:t>– Usually the cause of suicide and death results because of external bleeding</a:t>
            </a:r>
            <a:r>
              <a:rPr lang="en-US" dirty="0" smtClean="0"/>
              <a:t>.</a:t>
            </a:r>
          </a:p>
          <a:p>
            <a:pPr lvl="1"/>
            <a:r>
              <a:rPr lang="en-US" sz="2000" b="1" dirty="0" smtClean="0">
                <a:solidFill>
                  <a:srgbClr val="FFFF00"/>
                </a:solidFill>
              </a:rPr>
              <a:t>Hesitation Wounds </a:t>
            </a:r>
            <a:r>
              <a:rPr lang="en-US" sz="2000" dirty="0" smtClean="0"/>
              <a:t>– Less severe, superficial cutting in area of actual wound that causes death.</a:t>
            </a:r>
          </a:p>
          <a:p>
            <a:pPr marL="585216" lvl="1" indent="0">
              <a:buNone/>
            </a:pPr>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105400"/>
            <a:ext cx="233723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105400"/>
            <a:ext cx="2667000" cy="140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03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t>
            </a:r>
            <a:r>
              <a:rPr lang="en-US" dirty="0" err="1" smtClean="0"/>
              <a:t>vs</a:t>
            </a:r>
            <a:r>
              <a:rPr lang="en-US" dirty="0" smtClean="0"/>
              <a:t> Murder Indicators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6">
                    <a:lumMod val="50000"/>
                  </a:schemeClr>
                </a:solidFill>
              </a:rPr>
              <a:t>Suicide Indicators</a:t>
            </a:r>
            <a:r>
              <a:rPr lang="en-US" dirty="0" smtClean="0"/>
              <a:t>:</a:t>
            </a:r>
          </a:p>
          <a:p>
            <a:pPr lvl="1"/>
            <a:r>
              <a:rPr lang="en-US" sz="1800" dirty="0" smtClean="0"/>
              <a:t>Hesitation Wounds</a:t>
            </a:r>
          </a:p>
          <a:p>
            <a:pPr lvl="1"/>
            <a:r>
              <a:rPr lang="en-US" sz="1800" dirty="0" smtClean="0"/>
              <a:t>Wounds under clothing</a:t>
            </a:r>
          </a:p>
          <a:p>
            <a:pPr lvl="1"/>
            <a:r>
              <a:rPr lang="en-US" sz="1800" dirty="0" smtClean="0"/>
              <a:t>Weapons present, especially if tightly gripped</a:t>
            </a:r>
          </a:p>
          <a:p>
            <a:pPr lvl="1"/>
            <a:r>
              <a:rPr lang="en-US" sz="1800" dirty="0" smtClean="0"/>
              <a:t>Wounds at throat, wrist or ankles</a:t>
            </a:r>
          </a:p>
          <a:p>
            <a:pPr lvl="1"/>
            <a:r>
              <a:rPr lang="en-US" sz="1800" dirty="0" smtClean="0"/>
              <a:t>Seldom disfigurement</a:t>
            </a:r>
          </a:p>
          <a:p>
            <a:pPr lvl="1"/>
            <a:r>
              <a:rPr lang="en-US" sz="1800" dirty="0" smtClean="0"/>
              <a:t>Body not moved</a:t>
            </a:r>
            <a:endParaRPr lang="en-US" sz="1800" dirty="0"/>
          </a:p>
          <a:p>
            <a:r>
              <a:rPr lang="en-US" b="1" dirty="0" smtClean="0">
                <a:solidFill>
                  <a:schemeClr val="accent6">
                    <a:lumMod val="50000"/>
                  </a:schemeClr>
                </a:solidFill>
              </a:rPr>
              <a:t>Murder Indicators:</a:t>
            </a:r>
          </a:p>
          <a:p>
            <a:pPr lvl="1"/>
            <a:r>
              <a:rPr lang="en-US" sz="1900" dirty="0" smtClean="0"/>
              <a:t>Defense Wounds</a:t>
            </a:r>
          </a:p>
          <a:p>
            <a:pPr lvl="1"/>
            <a:r>
              <a:rPr lang="en-US" sz="1900" dirty="0" smtClean="0"/>
              <a:t>Wounds through clothing</a:t>
            </a:r>
          </a:p>
          <a:p>
            <a:pPr lvl="1"/>
            <a:r>
              <a:rPr lang="en-US" sz="1900" dirty="0" smtClean="0"/>
              <a:t>No weapon present</a:t>
            </a:r>
          </a:p>
          <a:p>
            <a:pPr lvl="1"/>
            <a:r>
              <a:rPr lang="en-US" sz="1900" dirty="0" smtClean="0"/>
              <a:t>Usually injuries to vital organs</a:t>
            </a:r>
          </a:p>
          <a:p>
            <a:pPr lvl="1"/>
            <a:r>
              <a:rPr lang="en-US" sz="1900" dirty="0" smtClean="0"/>
              <a:t>Disfigurement</a:t>
            </a:r>
          </a:p>
          <a:p>
            <a:pPr lvl="1"/>
            <a:r>
              <a:rPr lang="en-US" sz="1900" dirty="0" smtClean="0"/>
              <a:t>Body Moved</a:t>
            </a:r>
          </a:p>
          <a:p>
            <a:pPr marL="265176" indent="0">
              <a:buNone/>
            </a:pPr>
            <a:r>
              <a:rPr lang="en-US" sz="1100" dirty="0" smtClean="0"/>
              <a:t>(</a:t>
            </a:r>
            <a:r>
              <a:rPr lang="en-US" sz="1100" dirty="0" err="1" smtClean="0"/>
              <a:t>Hes</a:t>
            </a:r>
            <a:r>
              <a:rPr lang="en-US" sz="1100" dirty="0" smtClean="0"/>
              <a:t>, K.,&amp; </a:t>
            </a:r>
            <a:r>
              <a:rPr lang="en-US" sz="1100" dirty="0" err="1" smtClean="0"/>
              <a:t>Orthman</a:t>
            </a:r>
            <a:r>
              <a:rPr lang="en-US" sz="1100" dirty="0" smtClean="0"/>
              <a:t>, C., 2010, p. 275).</a:t>
            </a:r>
            <a:endParaRPr lang="en-US" sz="1200" dirty="0" smtClean="0"/>
          </a:p>
        </p:txBody>
      </p:sp>
    </p:spTree>
    <p:extLst>
      <p:ext uri="{BB962C8B-B14F-4D97-AF65-F5344CB8AC3E}">
        <p14:creationId xmlns:p14="http://schemas.microsoft.com/office/powerpoint/2010/main" val="1895826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Patrol Officer Responsibilities when Responding to a Stabbing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Secure the scene</a:t>
            </a:r>
          </a:p>
          <a:p>
            <a:r>
              <a:rPr lang="en-US" dirty="0" smtClean="0"/>
              <a:t>Begin taking crimes scene notes right away</a:t>
            </a:r>
          </a:p>
          <a:p>
            <a:r>
              <a:rPr lang="en-US" dirty="0" smtClean="0"/>
              <a:t>Begin a crime scene entry log right away</a:t>
            </a:r>
          </a:p>
          <a:p>
            <a:r>
              <a:rPr lang="en-US" dirty="0" smtClean="0"/>
              <a:t>Call for Detective Unit and Medical Examiner</a:t>
            </a:r>
          </a:p>
          <a:p>
            <a:r>
              <a:rPr lang="en-US" b="1" u="sng" dirty="0" smtClean="0">
                <a:solidFill>
                  <a:srgbClr val="FFFF00"/>
                </a:solidFill>
              </a:rPr>
              <a:t>DO NOT TOUCH ANYTHING!</a:t>
            </a:r>
            <a:endParaRPr lang="en-US" dirty="0" smtClean="0">
              <a:solidFill>
                <a:schemeClr val="tx1">
                  <a:lumMod val="95000"/>
                </a:schemeClr>
              </a:solidFill>
            </a:endParaRPr>
          </a:p>
          <a:p>
            <a:r>
              <a:rPr lang="en-US" dirty="0" smtClean="0">
                <a:solidFill>
                  <a:schemeClr val="tx1">
                    <a:lumMod val="95000"/>
                  </a:schemeClr>
                </a:solidFill>
              </a:rPr>
              <a:t>Remember the Golden Rule of crime scene investigations.</a:t>
            </a:r>
          </a:p>
          <a:p>
            <a:r>
              <a:rPr lang="en-US" dirty="0" smtClean="0">
                <a:solidFill>
                  <a:schemeClr val="tx1">
                    <a:lumMod val="95000"/>
                  </a:schemeClr>
                </a:solidFill>
              </a:rPr>
              <a:t>Once the investigation begins, the following steps will need to be taken:</a:t>
            </a:r>
          </a:p>
          <a:p>
            <a:pPr lvl="1"/>
            <a:r>
              <a:rPr lang="en-US" dirty="0" smtClean="0">
                <a:solidFill>
                  <a:schemeClr val="tx1">
                    <a:lumMod val="95000"/>
                  </a:schemeClr>
                </a:solidFill>
              </a:rPr>
              <a:t>Canvass the area</a:t>
            </a:r>
          </a:p>
          <a:p>
            <a:pPr lvl="1"/>
            <a:r>
              <a:rPr lang="en-US" dirty="0" smtClean="0">
                <a:solidFill>
                  <a:schemeClr val="tx1">
                    <a:lumMod val="95000"/>
                  </a:schemeClr>
                </a:solidFill>
              </a:rPr>
              <a:t>If no knife is located, search the area (inside and out)</a:t>
            </a:r>
          </a:p>
          <a:p>
            <a:pPr lvl="1"/>
            <a:r>
              <a:rPr lang="en-US" dirty="0" smtClean="0">
                <a:solidFill>
                  <a:schemeClr val="tx1">
                    <a:lumMod val="95000"/>
                  </a:schemeClr>
                </a:solidFill>
              </a:rPr>
              <a:t>Document, Photograph, Diagram</a:t>
            </a:r>
          </a:p>
          <a:p>
            <a:pPr lvl="1"/>
            <a:r>
              <a:rPr lang="en-US" dirty="0" smtClean="0">
                <a:solidFill>
                  <a:schemeClr val="tx1">
                    <a:lumMod val="95000"/>
                  </a:schemeClr>
                </a:solidFill>
              </a:rPr>
              <a:t>If defensive wounds are visible, the hands and feet should be wrapped in a paper bag using paper tape to preserve any possible physical evidence.</a:t>
            </a:r>
            <a:endParaRPr lang="en-US" dirty="0" smtClean="0">
              <a:solidFill>
                <a:srgbClr val="FFFF00"/>
              </a:solidFill>
            </a:endParaRPr>
          </a:p>
          <a:p>
            <a:endParaRPr lang="en-US" dirty="0" smtClean="0">
              <a:solidFill>
                <a:schemeClr val="tx1">
                  <a:lumMod val="95000"/>
                </a:schemeClr>
              </a:solidFill>
            </a:endParaRPr>
          </a:p>
          <a:p>
            <a:endParaRPr lang="en-US" dirty="0"/>
          </a:p>
        </p:txBody>
      </p:sp>
    </p:spTree>
    <p:extLst>
      <p:ext uri="{BB962C8B-B14F-4D97-AF65-F5344CB8AC3E}">
        <p14:creationId xmlns:p14="http://schemas.microsoft.com/office/powerpoint/2010/main" val="3128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Edge </a:t>
            </a:r>
            <a:r>
              <a:rPr lang="en-US" dirty="0" err="1" smtClean="0"/>
              <a:t>vs</a:t>
            </a:r>
            <a:r>
              <a:rPr lang="en-US" dirty="0" smtClean="0"/>
              <a:t> Single Edge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322" y="1851160"/>
            <a:ext cx="6401355" cy="420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1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9643" y="1600200"/>
            <a:ext cx="490471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77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marL="137160" indent="0" algn="ctr">
              <a:buNone/>
            </a:pPr>
            <a:r>
              <a:rPr lang="en-US" sz="4800" b="1" dirty="0" smtClean="0">
                <a:solidFill>
                  <a:srgbClr val="002060"/>
                </a:solidFill>
              </a:rPr>
              <a:t>Questions?</a:t>
            </a:r>
            <a:endParaRPr lang="en-US" sz="4800" b="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2047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4267200"/>
            <a:ext cx="2047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27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589</TotalTime>
  <Words>477</Words>
  <Application>Microsoft Office PowerPoint</Application>
  <PresentationFormat>On-screen Show (4:3)</PresentationFormat>
  <Paragraphs>58</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Stabbing Investigations</vt:lpstr>
      <vt:lpstr>Learning Objectives</vt:lpstr>
      <vt:lpstr>Stab Wounds vs Cutting Wounds</vt:lpstr>
      <vt:lpstr>Suicide vs Murder Indicators</vt:lpstr>
      <vt:lpstr>Patrol Officer Responsibilities when Responding to a Stabbing</vt:lpstr>
      <vt:lpstr>Double Edge vs Single Edge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Stabbing Investigations</dc:title>
  <dc:creator>localadmin</dc:creator>
  <cp:lastModifiedBy>localadmin</cp:lastModifiedBy>
  <cp:revision>6</cp:revision>
  <dcterms:created xsi:type="dcterms:W3CDTF">2011-11-30T15:48:53Z</dcterms:created>
  <dcterms:modified xsi:type="dcterms:W3CDTF">2011-12-02T16:38:42Z</dcterms:modified>
</cp:coreProperties>
</file>