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62" r:id="rId5"/>
    <p:sldId id="259" r:id="rId6"/>
    <p:sldId id="260" r:id="rId7"/>
    <p:sldId id="261" r:id="rId8"/>
    <p:sldId id="263" r:id="rId9"/>
    <p:sldId id="265" r:id="rId10"/>
    <p:sldId id="264" r:id="rId11"/>
    <p:sldId id="266" r:id="rId12"/>
    <p:sldId id="267" r:id="rId13"/>
    <p:sldId id="268" r:id="rId14"/>
    <p:sldId id="269" r:id="rId1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45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5BC505A7-2B39-421D-B5C4-A0C91B9A9316}" type="datetimeFigureOut">
              <a:rPr lang="en-US" smtClean="0"/>
              <a:t>1/10/2012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699AEE2-3786-45A6-B177-8F1A45458C11}" type="slidenum">
              <a:rPr lang="en-US" smtClean="0"/>
              <a:t>‹#›</a:t>
            </a:fld>
            <a:endParaRPr lang="en-US"/>
          </a:p>
        </p:txBody>
      </p:sp>
    </p:spTree>
    <p:extLst>
      <p:ext uri="{BB962C8B-B14F-4D97-AF65-F5344CB8AC3E}">
        <p14:creationId xmlns:p14="http://schemas.microsoft.com/office/powerpoint/2010/main" val="356539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9AEE2-3786-45A6-B177-8F1A45458C11}" type="slidenum">
              <a:rPr lang="en-US" smtClean="0"/>
              <a:t>1</a:t>
            </a:fld>
            <a:endParaRPr lang="en-US"/>
          </a:p>
        </p:txBody>
      </p:sp>
    </p:spTree>
    <p:extLst>
      <p:ext uri="{BB962C8B-B14F-4D97-AF65-F5344CB8AC3E}">
        <p14:creationId xmlns:p14="http://schemas.microsoft.com/office/powerpoint/2010/main" val="654580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9AEE2-3786-45A6-B177-8F1A45458C11}" type="slidenum">
              <a:rPr lang="en-US" smtClean="0"/>
              <a:t>10</a:t>
            </a:fld>
            <a:endParaRPr lang="en-US"/>
          </a:p>
        </p:txBody>
      </p:sp>
    </p:spTree>
    <p:extLst>
      <p:ext uri="{BB962C8B-B14F-4D97-AF65-F5344CB8AC3E}">
        <p14:creationId xmlns:p14="http://schemas.microsoft.com/office/powerpoint/2010/main" val="4059808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to showing to class, have class throw out ideas that they think may be indicators.</a:t>
            </a:r>
            <a:endParaRPr lang="en-US" dirty="0"/>
          </a:p>
        </p:txBody>
      </p:sp>
      <p:sp>
        <p:nvSpPr>
          <p:cNvPr id="4" name="Slide Number Placeholder 3"/>
          <p:cNvSpPr>
            <a:spLocks noGrp="1"/>
          </p:cNvSpPr>
          <p:nvPr>
            <p:ph type="sldNum" sz="quarter" idx="10"/>
          </p:nvPr>
        </p:nvSpPr>
        <p:spPr/>
        <p:txBody>
          <a:bodyPr/>
          <a:lstStyle/>
          <a:p>
            <a:fld id="{9699AEE2-3786-45A6-B177-8F1A45458C11}" type="slidenum">
              <a:rPr lang="en-US" smtClean="0"/>
              <a:t>11</a:t>
            </a:fld>
            <a:endParaRPr lang="en-US"/>
          </a:p>
        </p:txBody>
      </p:sp>
    </p:spTree>
    <p:extLst>
      <p:ext uri="{BB962C8B-B14F-4D97-AF65-F5344CB8AC3E}">
        <p14:creationId xmlns:p14="http://schemas.microsoft.com/office/powerpoint/2010/main" val="2823539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how bullets and casings receive a signature:</a:t>
            </a:r>
          </a:p>
          <a:p>
            <a:pPr marL="228600" indent="-228600">
              <a:buAutoNum type="arabicPeriod"/>
            </a:pPr>
            <a:r>
              <a:rPr lang="en-US" baseline="0" dirty="0" smtClean="0"/>
              <a:t>Weapon’s firing pin strikes the  primer</a:t>
            </a:r>
          </a:p>
          <a:p>
            <a:pPr marL="228600" indent="-228600">
              <a:buAutoNum type="arabicPeriod"/>
            </a:pPr>
            <a:r>
              <a:rPr lang="en-US" baseline="0" dirty="0" smtClean="0"/>
              <a:t>Gunpowder in the brass casing explodes, forcing the bullet down the barrel of the weapon</a:t>
            </a:r>
          </a:p>
          <a:p>
            <a:pPr marL="228600" indent="-228600">
              <a:buAutoNum type="arabicPeriod"/>
            </a:pPr>
            <a:r>
              <a:rPr lang="en-US" baseline="0" dirty="0" smtClean="0"/>
              <a:t>The bullet picks up lengthwise scratches from barrel’s rifling as well as from any nicks inside the barrel</a:t>
            </a:r>
          </a:p>
          <a:p>
            <a:pPr marL="228600" indent="-228600">
              <a:buAutoNum type="arabicPeriod"/>
            </a:pPr>
            <a:r>
              <a:rPr lang="en-US" baseline="0" dirty="0" smtClean="0"/>
              <a:t>Those scratch patterns, which are unique to each gun, are then used to compare bullet against bullet.</a:t>
            </a:r>
          </a:p>
          <a:p>
            <a:pPr marL="228600" indent="-228600">
              <a:buAutoNum type="arabicPeriod"/>
            </a:pPr>
            <a:endParaRPr lang="en-US" baseline="0" dirty="0" smtClean="0"/>
          </a:p>
          <a:p>
            <a:pPr marL="0" indent="0">
              <a:buNone/>
            </a:pPr>
            <a:r>
              <a:rPr lang="en-US" baseline="0" dirty="0" smtClean="0"/>
              <a:t>(Hess, K, &amp; </a:t>
            </a:r>
            <a:r>
              <a:rPr lang="en-US" baseline="0" dirty="0" err="1" smtClean="0"/>
              <a:t>Orthmann</a:t>
            </a:r>
            <a:r>
              <a:rPr lang="en-US" baseline="0" dirty="0" smtClean="0"/>
              <a:t>, C. (2010) Criminal Investigation, p. 157).  </a:t>
            </a:r>
          </a:p>
          <a:p>
            <a:pPr marL="0" indent="0">
              <a:buNone/>
            </a:pPr>
            <a:endParaRPr lang="en-US" baseline="0" dirty="0" smtClean="0"/>
          </a:p>
          <a:p>
            <a:pPr marL="0" indent="0">
              <a:buNone/>
            </a:pPr>
            <a:r>
              <a:rPr lang="en-US" baseline="0" dirty="0" smtClean="0"/>
              <a:t>Shooter ID Kits – can be used to conduct GSR tests in the field.  Absence of GSR on victim can indicate homicide, where as abundance can indicate suicide.  </a:t>
            </a:r>
          </a:p>
          <a:p>
            <a:pPr marL="0" indent="0">
              <a:buNone/>
            </a:pPr>
            <a:endParaRPr lang="en-US" baseline="0" dirty="0" smtClean="0"/>
          </a:p>
          <a:p>
            <a:pPr marL="0" indent="0">
              <a:buNone/>
            </a:pPr>
            <a:r>
              <a:rPr lang="en-US" baseline="0" dirty="0" smtClean="0"/>
              <a:t>Glass – Sequence of bullets fired through glass can be determined by pattern of cracks.   Direction and angle can also be determined.  When bullet hits glass, glass bends, which causes radial fractures on side of glass opposite of point of impact. (Hess, K, &amp; </a:t>
            </a:r>
            <a:r>
              <a:rPr lang="en-US" baseline="0" dirty="0" err="1" smtClean="0"/>
              <a:t>Orthmann</a:t>
            </a:r>
            <a:r>
              <a:rPr lang="en-US" baseline="0" dirty="0" smtClean="0"/>
              <a:t>, C. (2010) Criminal Investigation, p. 157). </a:t>
            </a:r>
            <a:endParaRPr lang="en-US" dirty="0"/>
          </a:p>
        </p:txBody>
      </p:sp>
      <p:sp>
        <p:nvSpPr>
          <p:cNvPr id="4" name="Slide Number Placeholder 3"/>
          <p:cNvSpPr>
            <a:spLocks noGrp="1"/>
          </p:cNvSpPr>
          <p:nvPr>
            <p:ph type="sldNum" sz="quarter" idx="10"/>
          </p:nvPr>
        </p:nvSpPr>
        <p:spPr/>
        <p:txBody>
          <a:bodyPr/>
          <a:lstStyle/>
          <a:p>
            <a:fld id="{9699AEE2-3786-45A6-B177-8F1A45458C11}" type="slidenum">
              <a:rPr lang="en-US" smtClean="0"/>
              <a:t>12</a:t>
            </a:fld>
            <a:endParaRPr lang="en-US"/>
          </a:p>
        </p:txBody>
      </p:sp>
    </p:spTree>
    <p:extLst>
      <p:ext uri="{BB962C8B-B14F-4D97-AF65-F5344CB8AC3E}">
        <p14:creationId xmlns:p14="http://schemas.microsoft.com/office/powerpoint/2010/main" val="3451885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Glass will “bow” a bit before breaking.  The radial fractures occur first due to the bowing of the glass and then the concentric fractures.  Radial fractures first occur on the side opposite of the force.  Concentric fractures occur on the same side of the applied force. </a:t>
            </a:r>
            <a:endParaRPr lang="en-US" dirty="0"/>
          </a:p>
        </p:txBody>
      </p:sp>
      <p:sp>
        <p:nvSpPr>
          <p:cNvPr id="4" name="Slide Number Placeholder 3"/>
          <p:cNvSpPr>
            <a:spLocks noGrp="1"/>
          </p:cNvSpPr>
          <p:nvPr>
            <p:ph type="sldNum" sz="quarter" idx="10"/>
          </p:nvPr>
        </p:nvSpPr>
        <p:spPr/>
        <p:txBody>
          <a:bodyPr/>
          <a:lstStyle/>
          <a:p>
            <a:fld id="{9699AEE2-3786-45A6-B177-8F1A45458C11}" type="slidenum">
              <a:rPr lang="en-US" smtClean="0"/>
              <a:t>13</a:t>
            </a:fld>
            <a:endParaRPr lang="en-US"/>
          </a:p>
        </p:txBody>
      </p:sp>
    </p:spTree>
    <p:extLst>
      <p:ext uri="{BB962C8B-B14F-4D97-AF65-F5344CB8AC3E}">
        <p14:creationId xmlns:p14="http://schemas.microsoft.com/office/powerpoint/2010/main" val="387091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9AEE2-3786-45A6-B177-8F1A45458C11}" type="slidenum">
              <a:rPr lang="en-US" smtClean="0"/>
              <a:t>14</a:t>
            </a:fld>
            <a:endParaRPr lang="en-US"/>
          </a:p>
        </p:txBody>
      </p:sp>
    </p:spTree>
    <p:extLst>
      <p:ext uri="{BB962C8B-B14F-4D97-AF65-F5344CB8AC3E}">
        <p14:creationId xmlns:p14="http://schemas.microsoft.com/office/powerpoint/2010/main" val="1635171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9AEE2-3786-45A6-B177-8F1A45458C11}" type="slidenum">
              <a:rPr lang="en-US" smtClean="0"/>
              <a:t>2</a:t>
            </a:fld>
            <a:endParaRPr lang="en-US"/>
          </a:p>
        </p:txBody>
      </p:sp>
    </p:spTree>
    <p:extLst>
      <p:ext uri="{BB962C8B-B14F-4D97-AF65-F5344CB8AC3E}">
        <p14:creationId xmlns:p14="http://schemas.microsoft.com/office/powerpoint/2010/main" val="3773528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9AEE2-3786-45A6-B177-8F1A45458C11}" type="slidenum">
              <a:rPr lang="en-US" smtClean="0"/>
              <a:t>3</a:t>
            </a:fld>
            <a:endParaRPr lang="en-US"/>
          </a:p>
        </p:txBody>
      </p:sp>
    </p:spTree>
    <p:extLst>
      <p:ext uri="{BB962C8B-B14F-4D97-AF65-F5344CB8AC3E}">
        <p14:creationId xmlns:p14="http://schemas.microsoft.com/office/powerpoint/2010/main" val="785914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9AEE2-3786-45A6-B177-8F1A45458C11}" type="slidenum">
              <a:rPr lang="en-US" smtClean="0"/>
              <a:t>4</a:t>
            </a:fld>
            <a:endParaRPr lang="en-US"/>
          </a:p>
        </p:txBody>
      </p:sp>
    </p:spTree>
    <p:extLst>
      <p:ext uri="{BB962C8B-B14F-4D97-AF65-F5344CB8AC3E}">
        <p14:creationId xmlns:p14="http://schemas.microsoft.com/office/powerpoint/2010/main" val="1604836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9AEE2-3786-45A6-B177-8F1A45458C11}" type="slidenum">
              <a:rPr lang="en-US" smtClean="0"/>
              <a:t>5</a:t>
            </a:fld>
            <a:endParaRPr lang="en-US"/>
          </a:p>
        </p:txBody>
      </p:sp>
    </p:spTree>
    <p:extLst>
      <p:ext uri="{BB962C8B-B14F-4D97-AF65-F5344CB8AC3E}">
        <p14:creationId xmlns:p14="http://schemas.microsoft.com/office/powerpoint/2010/main" val="3726580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9AEE2-3786-45A6-B177-8F1A45458C11}" type="slidenum">
              <a:rPr lang="en-US" smtClean="0"/>
              <a:t>6</a:t>
            </a:fld>
            <a:endParaRPr lang="en-US"/>
          </a:p>
        </p:txBody>
      </p:sp>
    </p:spTree>
    <p:extLst>
      <p:ext uri="{BB962C8B-B14F-4D97-AF65-F5344CB8AC3E}">
        <p14:creationId xmlns:p14="http://schemas.microsoft.com/office/powerpoint/2010/main" val="2187474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a:t>
            </a:r>
            <a:r>
              <a:rPr lang="en-US" baseline="0" dirty="0" smtClean="0"/>
              <a:t> these up on the board as class covers them.  Should hit on:</a:t>
            </a:r>
          </a:p>
          <a:p>
            <a:endParaRPr lang="en-US" baseline="0" dirty="0" smtClean="0"/>
          </a:p>
          <a:p>
            <a:r>
              <a:rPr lang="en-US" baseline="0" dirty="0" smtClean="0"/>
              <a:t>Type of weapon, type of ammunition, distance from target, ricocheting, passage through body, passage through clothing, part of the body affected</a:t>
            </a:r>
            <a:endParaRPr lang="en-US" dirty="0"/>
          </a:p>
        </p:txBody>
      </p:sp>
      <p:sp>
        <p:nvSpPr>
          <p:cNvPr id="4" name="Slide Number Placeholder 3"/>
          <p:cNvSpPr>
            <a:spLocks noGrp="1"/>
          </p:cNvSpPr>
          <p:nvPr>
            <p:ph type="sldNum" sz="quarter" idx="10"/>
          </p:nvPr>
        </p:nvSpPr>
        <p:spPr/>
        <p:txBody>
          <a:bodyPr/>
          <a:lstStyle/>
          <a:p>
            <a:fld id="{9699AEE2-3786-45A6-B177-8F1A45458C11}" type="slidenum">
              <a:rPr lang="en-US" smtClean="0"/>
              <a:t>7</a:t>
            </a:fld>
            <a:endParaRPr lang="en-US"/>
          </a:p>
        </p:txBody>
      </p:sp>
    </p:spTree>
    <p:extLst>
      <p:ext uri="{BB962C8B-B14F-4D97-AF65-F5344CB8AC3E}">
        <p14:creationId xmlns:p14="http://schemas.microsoft.com/office/powerpoint/2010/main" val="4116928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Gunshot wounds can be misleading.</a:t>
            </a:r>
          </a:p>
          <a:p>
            <a:r>
              <a:rPr lang="en-US" dirty="0" smtClean="0"/>
              <a:t>Rim of Abrasion is an area of dark discoloration around the entry wound.</a:t>
            </a:r>
          </a:p>
          <a:p>
            <a:r>
              <a:rPr lang="en-US" dirty="0" smtClean="0"/>
              <a:t>The exit wound may be larger and more ragged as the bullet, impacted tissue, and bone push their way through and out.</a:t>
            </a:r>
          </a:p>
          <a:p>
            <a:endParaRPr lang="en-US" dirty="0"/>
          </a:p>
        </p:txBody>
      </p:sp>
      <p:sp>
        <p:nvSpPr>
          <p:cNvPr id="4" name="Slide Number Placeholder 3"/>
          <p:cNvSpPr>
            <a:spLocks noGrp="1"/>
          </p:cNvSpPr>
          <p:nvPr>
            <p:ph type="sldNum" sz="quarter" idx="10"/>
          </p:nvPr>
        </p:nvSpPr>
        <p:spPr/>
        <p:txBody>
          <a:bodyPr/>
          <a:lstStyle/>
          <a:p>
            <a:fld id="{9699AEE2-3786-45A6-B177-8F1A45458C11}" type="slidenum">
              <a:rPr lang="en-US" smtClean="0"/>
              <a:t>8</a:t>
            </a:fld>
            <a:endParaRPr lang="en-US"/>
          </a:p>
        </p:txBody>
      </p:sp>
    </p:spTree>
    <p:extLst>
      <p:ext uri="{BB962C8B-B14F-4D97-AF65-F5344CB8AC3E}">
        <p14:creationId xmlns:p14="http://schemas.microsoft.com/office/powerpoint/2010/main" val="1358086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9AEE2-3786-45A6-B177-8F1A45458C11}" type="slidenum">
              <a:rPr lang="en-US" smtClean="0"/>
              <a:t>9</a:t>
            </a:fld>
            <a:endParaRPr lang="en-US"/>
          </a:p>
        </p:txBody>
      </p:sp>
    </p:spTree>
    <p:extLst>
      <p:ext uri="{BB962C8B-B14F-4D97-AF65-F5344CB8AC3E}">
        <p14:creationId xmlns:p14="http://schemas.microsoft.com/office/powerpoint/2010/main" val="3514796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6702978-0728-412A-BB3E-029313C2402E}" type="datetimeFigureOut">
              <a:rPr lang="en-US" smtClean="0"/>
              <a:t>1/10/2012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D5E7480-D42F-4C9D-BF70-07DEF3AC687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702978-0728-412A-BB3E-029313C2402E}" type="datetimeFigureOut">
              <a:rPr lang="en-US" smtClean="0"/>
              <a:t>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E7480-D42F-4C9D-BF70-07DEF3AC68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702978-0728-412A-BB3E-029313C2402E}" type="datetimeFigureOut">
              <a:rPr lang="en-US" smtClean="0"/>
              <a:t>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E7480-D42F-4C9D-BF70-07DEF3AC687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702978-0728-412A-BB3E-029313C2402E}" type="datetimeFigureOut">
              <a:rPr lang="en-US" smtClean="0"/>
              <a:t>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E7480-D42F-4C9D-BF70-07DEF3AC687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6702978-0728-412A-BB3E-029313C2402E}" type="datetimeFigureOut">
              <a:rPr lang="en-US" smtClean="0"/>
              <a:t>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D5E7480-D42F-4C9D-BF70-07DEF3AC687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702978-0728-412A-BB3E-029313C2402E}" type="datetimeFigureOut">
              <a:rPr lang="en-US" smtClean="0"/>
              <a:t>1/10/2012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E7480-D42F-4C9D-BF70-07DEF3AC687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6702978-0728-412A-BB3E-029313C2402E}" type="datetimeFigureOut">
              <a:rPr lang="en-US" smtClean="0"/>
              <a:t>1/10/2012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5E7480-D42F-4C9D-BF70-07DEF3AC687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6702978-0728-412A-BB3E-029313C2402E}" type="datetimeFigureOut">
              <a:rPr lang="en-US" smtClean="0"/>
              <a:t>1/10/2012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5E7480-D42F-4C9D-BF70-07DEF3AC687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02978-0728-412A-BB3E-029313C2402E}" type="datetimeFigureOut">
              <a:rPr lang="en-US" smtClean="0"/>
              <a:t>1/10/2012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5E7480-D42F-4C9D-BF70-07DEF3AC68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702978-0728-412A-BB3E-029313C2402E}" type="datetimeFigureOut">
              <a:rPr lang="en-US" smtClean="0"/>
              <a:t>1/10/2012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E7480-D42F-4C9D-BF70-07DEF3AC687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6702978-0728-412A-BB3E-029313C2402E}" type="datetimeFigureOut">
              <a:rPr lang="en-US" smtClean="0"/>
              <a:t>1/10/2012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E7480-D42F-4C9D-BF70-07DEF3AC687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6702978-0728-412A-BB3E-029313C2402E}" type="datetimeFigureOut">
              <a:rPr lang="en-US" smtClean="0"/>
              <a:t>1/10/2012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D5E7480-D42F-4C9D-BF70-07DEF3AC687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dirty="0" smtClean="0"/>
              <a:t>Shooting Investigations</a:t>
            </a:r>
            <a:br>
              <a:rPr lang="en-US" dirty="0" smtClean="0"/>
            </a:br>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3886200"/>
            <a:ext cx="3657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153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Muzzle Stamp</a:t>
            </a:r>
            <a:endParaRPr lang="en-US" dirty="0"/>
          </a:p>
        </p:txBody>
      </p:sp>
      <p:sp>
        <p:nvSpPr>
          <p:cNvPr id="3" name="Content Placeholder 2"/>
          <p:cNvSpPr>
            <a:spLocks noGrp="1"/>
          </p:cNvSpPr>
          <p:nvPr>
            <p:ph idx="1"/>
          </p:nvPr>
        </p:nvSpPr>
        <p:spPr/>
        <p:txBody>
          <a:bodyPr/>
          <a:lstStyle/>
          <a:p>
            <a:r>
              <a:rPr lang="en-US" dirty="0"/>
              <a:t>The muzzle imprint may be visible in a contact shot.</a:t>
            </a:r>
          </a:p>
          <a:p>
            <a:r>
              <a:rPr lang="en-US" dirty="0"/>
              <a:t>The result is an abrasion outlining the muzzle or the slide of a semiautomatic.</a:t>
            </a:r>
          </a:p>
          <a:p>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657600"/>
            <a:ext cx="6121400"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150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a:t>
            </a:r>
            <a:r>
              <a:rPr lang="en-US" dirty="0" err="1" smtClean="0"/>
              <a:t>vs</a:t>
            </a:r>
            <a:r>
              <a:rPr lang="en-US" dirty="0" smtClean="0"/>
              <a:t> Murder Indicators</a:t>
            </a:r>
            <a:endParaRPr lang="en-US" dirty="0"/>
          </a:p>
        </p:txBody>
      </p:sp>
      <p:sp>
        <p:nvSpPr>
          <p:cNvPr id="3" name="Content Placeholder 2"/>
          <p:cNvSpPr>
            <a:spLocks noGrp="1"/>
          </p:cNvSpPr>
          <p:nvPr>
            <p:ph idx="1"/>
          </p:nvPr>
        </p:nvSpPr>
        <p:spPr/>
        <p:txBody>
          <a:bodyPr/>
          <a:lstStyle/>
          <a:p>
            <a:r>
              <a:rPr lang="en-US" b="1" dirty="0" smtClean="0">
                <a:solidFill>
                  <a:srgbClr val="C00000"/>
                </a:solidFill>
              </a:rPr>
              <a:t>Suicide Indicators:</a:t>
            </a:r>
          </a:p>
          <a:p>
            <a:pPr lvl="1"/>
            <a:r>
              <a:rPr lang="en-US" sz="1800" dirty="0" smtClean="0"/>
              <a:t>Gun held against skin</a:t>
            </a:r>
          </a:p>
          <a:p>
            <a:pPr lvl="1"/>
            <a:r>
              <a:rPr lang="en-US" sz="1800" dirty="0" smtClean="0"/>
              <a:t>Wound in mouth or in right temple for right handed victims, left temple for left handed victims</a:t>
            </a:r>
          </a:p>
          <a:p>
            <a:pPr lvl="1"/>
            <a:r>
              <a:rPr lang="en-US" sz="1800" dirty="0" smtClean="0"/>
              <a:t>Not shot through clothing unless in the chest</a:t>
            </a:r>
          </a:p>
          <a:p>
            <a:pPr lvl="1"/>
            <a:r>
              <a:rPr lang="en-US" sz="1800" dirty="0" smtClean="0"/>
              <a:t>Weapon present, especially if tightly held in hand.</a:t>
            </a:r>
          </a:p>
          <a:p>
            <a:r>
              <a:rPr lang="en-US" b="1" dirty="0" smtClean="0">
                <a:solidFill>
                  <a:srgbClr val="C00000"/>
                </a:solidFill>
              </a:rPr>
              <a:t>Murder Indicators</a:t>
            </a:r>
          </a:p>
          <a:p>
            <a:pPr lvl="1"/>
            <a:r>
              <a:rPr lang="en-US" sz="1800" dirty="0" smtClean="0"/>
              <a:t>Gun fired from more than a few inches away</a:t>
            </a:r>
          </a:p>
          <a:p>
            <a:pPr lvl="1"/>
            <a:r>
              <a:rPr lang="en-US" sz="1800" dirty="0" smtClean="0"/>
              <a:t>Angle or location that rules out self-inflicted</a:t>
            </a:r>
          </a:p>
          <a:p>
            <a:pPr lvl="1"/>
            <a:r>
              <a:rPr lang="en-US" sz="1800" dirty="0" smtClean="0"/>
              <a:t>Shot through clothing</a:t>
            </a:r>
          </a:p>
          <a:p>
            <a:pPr lvl="1"/>
            <a:r>
              <a:rPr lang="en-US" sz="1800" dirty="0" smtClean="0"/>
              <a:t>No weapon present</a:t>
            </a:r>
          </a:p>
        </p:txBody>
      </p:sp>
    </p:spTree>
    <p:extLst>
      <p:ext uri="{BB962C8B-B14F-4D97-AF65-F5344CB8AC3E}">
        <p14:creationId xmlns:p14="http://schemas.microsoft.com/office/powerpoint/2010/main" val="2438317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in gun related crimes</a:t>
            </a:r>
            <a:endParaRPr lang="en-US" dirty="0"/>
          </a:p>
        </p:txBody>
      </p:sp>
      <p:sp>
        <p:nvSpPr>
          <p:cNvPr id="3" name="Content Placeholder 2"/>
          <p:cNvSpPr>
            <a:spLocks noGrp="1"/>
          </p:cNvSpPr>
          <p:nvPr>
            <p:ph idx="1"/>
          </p:nvPr>
        </p:nvSpPr>
        <p:spPr/>
        <p:txBody>
          <a:bodyPr>
            <a:normAutofit fontScale="92500"/>
          </a:bodyPr>
          <a:lstStyle/>
          <a:p>
            <a:r>
              <a:rPr lang="en-US" dirty="0" smtClean="0"/>
              <a:t>The “gun” </a:t>
            </a:r>
          </a:p>
          <a:p>
            <a:r>
              <a:rPr lang="en-US" dirty="0" smtClean="0"/>
              <a:t>Ammunition/Shell Casings</a:t>
            </a:r>
          </a:p>
          <a:p>
            <a:pPr lvl="1"/>
            <a:r>
              <a:rPr lang="en-US" dirty="0" smtClean="0"/>
              <a:t>Fingerprints</a:t>
            </a:r>
          </a:p>
          <a:p>
            <a:pPr lvl="1"/>
            <a:r>
              <a:rPr lang="en-US" dirty="0" smtClean="0"/>
              <a:t>Striations</a:t>
            </a:r>
          </a:p>
          <a:p>
            <a:r>
              <a:rPr lang="en-US" dirty="0" smtClean="0"/>
              <a:t>Gunshot residue (GSR)</a:t>
            </a:r>
          </a:p>
          <a:p>
            <a:r>
              <a:rPr lang="en-US" dirty="0" smtClean="0"/>
              <a:t>Shooter ID Kits (for officers in the field)</a:t>
            </a:r>
          </a:p>
          <a:p>
            <a:r>
              <a:rPr lang="en-US" dirty="0" smtClean="0"/>
              <a:t>Glass</a:t>
            </a:r>
          </a:p>
          <a:p>
            <a:pPr lvl="1"/>
            <a:r>
              <a:rPr lang="en-US" dirty="0" smtClean="0"/>
              <a:t>High-velocity will not normally shatter glass, leaving a small hole.</a:t>
            </a:r>
            <a:endParaRPr lang="en-US" dirty="0"/>
          </a:p>
          <a:p>
            <a:r>
              <a:rPr lang="en-US" dirty="0" smtClean="0"/>
              <a:t>Remember the </a:t>
            </a:r>
            <a:r>
              <a:rPr lang="en-US" b="1" dirty="0" smtClean="0">
                <a:solidFill>
                  <a:srgbClr val="002060"/>
                </a:solidFill>
              </a:rPr>
              <a:t>Golden Rule </a:t>
            </a:r>
            <a:r>
              <a:rPr lang="en-US" dirty="0" smtClean="0"/>
              <a:t>of any Crime Scene!</a:t>
            </a:r>
          </a:p>
        </p:txBody>
      </p:sp>
    </p:spTree>
    <p:extLst>
      <p:ext uri="{BB962C8B-B14F-4D97-AF65-F5344CB8AC3E}">
        <p14:creationId xmlns:p14="http://schemas.microsoft.com/office/powerpoint/2010/main" val="3088418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Glass Evidence</a:t>
            </a:r>
            <a:endParaRPr lang="en-US" dirty="0"/>
          </a:p>
        </p:txBody>
      </p:sp>
      <p:pic>
        <p:nvPicPr>
          <p:cNvPr id="921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324100"/>
            <a:ext cx="255898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2747727"/>
            <a:ext cx="3733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163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56753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Knowledge of the anatomy of a gunshot wound</a:t>
            </a:r>
          </a:p>
          <a:p>
            <a:r>
              <a:rPr lang="en-US" dirty="0" smtClean="0"/>
              <a:t>Identify the markings of different gunshot wounds</a:t>
            </a:r>
          </a:p>
          <a:p>
            <a:r>
              <a:rPr lang="en-US" dirty="0" smtClean="0"/>
              <a:t>Identify suicide and murder indicators</a:t>
            </a:r>
          </a:p>
          <a:p>
            <a:r>
              <a:rPr lang="en-US" dirty="0" smtClean="0"/>
              <a:t>Identifying evidence associated when a gun is used</a:t>
            </a:r>
            <a:endParaRPr lang="en-US" dirty="0"/>
          </a:p>
        </p:txBody>
      </p:sp>
    </p:spTree>
    <p:extLst>
      <p:ext uri="{BB962C8B-B14F-4D97-AF65-F5344CB8AC3E}">
        <p14:creationId xmlns:p14="http://schemas.microsoft.com/office/powerpoint/2010/main" val="415359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a gunshot wound look like?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8800"/>
            <a:ext cx="15621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775234"/>
            <a:ext cx="1763474"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1600200"/>
            <a:ext cx="2284893"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4038600"/>
            <a:ext cx="2209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1143" y="4648200"/>
            <a:ext cx="20574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089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wounds continued</a:t>
            </a:r>
            <a:endParaRPr lang="en-US" dirty="0"/>
          </a:p>
        </p:txBody>
      </p:sp>
      <p:sp>
        <p:nvSpPr>
          <p:cNvPr id="3" name="Content Placeholder 2"/>
          <p:cNvSpPr>
            <a:spLocks noGrp="1"/>
          </p:cNvSpPr>
          <p:nvPr>
            <p:ph idx="1"/>
          </p:nvPr>
        </p:nvSpPr>
        <p:spPr/>
        <p:txBody>
          <a:bodyPr/>
          <a:lstStyle/>
          <a:p>
            <a:pPr marL="137160" indent="0">
              <a:buNone/>
            </a:pPr>
            <a:r>
              <a:rPr lang="en-US" dirty="0" smtClean="0"/>
              <a:t>Stellate – Entry wound that is caused by either a close or contact shot over a bone/skull</a:t>
            </a:r>
          </a:p>
          <a:p>
            <a:pPr marL="137160" indent="0">
              <a:buNone/>
            </a:pPr>
            <a:r>
              <a:rPr lang="en-US" b="1" dirty="0" smtClean="0">
                <a:solidFill>
                  <a:srgbClr val="002060"/>
                </a:solidFill>
              </a:rPr>
              <a:t>Smudging – occurs when smoke, soot, or powder is found on the skin</a:t>
            </a:r>
          </a:p>
          <a:p>
            <a:pPr marL="137160" indent="0">
              <a:buNone/>
            </a:pPr>
            <a:r>
              <a:rPr lang="en-US" dirty="0" smtClean="0"/>
              <a:t>Searing – is a yellow singeing due to the discharge of flame from the muzzle</a:t>
            </a:r>
          </a:p>
          <a:p>
            <a:pPr marL="137160" indent="0">
              <a:buNone/>
            </a:pPr>
            <a:r>
              <a:rPr lang="en-US" b="1" dirty="0" smtClean="0">
                <a:solidFill>
                  <a:srgbClr val="002060"/>
                </a:solidFill>
              </a:rPr>
              <a:t>Tattooing/ Stippling – when powder and pieces of metal are driven into the skin and cannot be wiped off.  Indicative of close proximity shot.</a:t>
            </a:r>
            <a:endParaRPr lang="en-US" b="1" dirty="0">
              <a:solidFill>
                <a:srgbClr val="002060"/>
              </a:solidFill>
            </a:endParaRPr>
          </a:p>
        </p:txBody>
      </p:sp>
    </p:spTree>
    <p:extLst>
      <p:ext uri="{BB962C8B-B14F-4D97-AF65-F5344CB8AC3E}">
        <p14:creationId xmlns:p14="http://schemas.microsoft.com/office/powerpoint/2010/main" val="120717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gunshot wound</a:t>
            </a:r>
            <a:endParaRPr lang="en-US" dirty="0"/>
          </a:p>
        </p:txBody>
      </p:sp>
      <p:sp>
        <p:nvSpPr>
          <p:cNvPr id="3" name="Content Placeholder 2"/>
          <p:cNvSpPr>
            <a:spLocks noGrp="1"/>
          </p:cNvSpPr>
          <p:nvPr>
            <p:ph idx="1"/>
          </p:nvPr>
        </p:nvSpPr>
        <p:spPr/>
        <p:txBody>
          <a:bodyPr/>
          <a:lstStyle/>
          <a:p>
            <a:r>
              <a:rPr lang="en-US" dirty="0" smtClean="0"/>
              <a:t>Four things occur when a firearm is discharged</a:t>
            </a:r>
          </a:p>
          <a:p>
            <a:pPr lvl="1"/>
            <a:r>
              <a:rPr lang="en-US" dirty="0" smtClean="0"/>
              <a:t>Fire or flame is emitted from the barrel </a:t>
            </a:r>
          </a:p>
          <a:p>
            <a:pPr lvl="1"/>
            <a:endParaRPr lang="en-US" dirty="0"/>
          </a:p>
          <a:p>
            <a:pPr lvl="1"/>
            <a:endParaRPr lang="en-US" dirty="0" smtClean="0"/>
          </a:p>
          <a:p>
            <a:pPr lvl="1"/>
            <a:endParaRPr lang="en-US" dirty="0"/>
          </a:p>
          <a:p>
            <a:pPr lvl="1"/>
            <a:endParaRPr lang="en-US" dirty="0" smtClean="0"/>
          </a:p>
          <a:p>
            <a:pPr lvl="1"/>
            <a:r>
              <a:rPr lang="en-US" dirty="0" smtClean="0"/>
              <a:t>Smoke follows the flame or fire</a:t>
            </a:r>
          </a:p>
          <a:p>
            <a:pPr lvl="1"/>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587028"/>
            <a:ext cx="2362200" cy="145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4853412"/>
            <a:ext cx="25146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09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Continued</a:t>
            </a:r>
            <a:endParaRPr lang="en-US" dirty="0"/>
          </a:p>
        </p:txBody>
      </p:sp>
      <p:sp>
        <p:nvSpPr>
          <p:cNvPr id="3" name="Content Placeholder 2"/>
          <p:cNvSpPr>
            <a:spLocks noGrp="1"/>
          </p:cNvSpPr>
          <p:nvPr>
            <p:ph idx="1"/>
          </p:nvPr>
        </p:nvSpPr>
        <p:spPr/>
        <p:txBody>
          <a:bodyPr/>
          <a:lstStyle/>
          <a:p>
            <a:pPr lvl="1"/>
            <a:r>
              <a:rPr lang="en-US" dirty="0" smtClean="0"/>
              <a:t>The bullet emerges from the barrel</a:t>
            </a:r>
          </a:p>
          <a:p>
            <a:pPr lvl="1"/>
            <a:endParaRPr lang="en-US" dirty="0"/>
          </a:p>
          <a:p>
            <a:pPr lvl="1"/>
            <a:endParaRPr lang="en-US" dirty="0" smtClean="0"/>
          </a:p>
          <a:p>
            <a:pPr lvl="1"/>
            <a:endParaRPr lang="en-US" dirty="0"/>
          </a:p>
          <a:p>
            <a:pPr lvl="1"/>
            <a:endParaRPr lang="en-US" dirty="0" smtClean="0"/>
          </a:p>
          <a:p>
            <a:pPr lvl="1"/>
            <a:endParaRPr lang="en-US" dirty="0"/>
          </a:p>
          <a:p>
            <a:pPr lvl="1"/>
            <a:r>
              <a:rPr lang="en-US" dirty="0" smtClean="0"/>
              <a:t>Additional smoke and grains of burned and unburned gunpowder follow the bullet out of the barrel.</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133600"/>
            <a:ext cx="25273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61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will affect characteristics of a gunshot wound?</a:t>
            </a:r>
            <a:endParaRPr lang="en-US" dirty="0"/>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r>
              <a:rPr lang="en-US" dirty="0" smtClean="0"/>
              <a:t>Take 3 minutes in your squad and write down what variables your team believes will affect the characteristic of a gunshot wound.</a:t>
            </a:r>
          </a:p>
          <a:p>
            <a:pPr algn="ct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182701"/>
            <a:ext cx="285750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143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Wounds</a:t>
            </a:r>
            <a:endParaRPr lang="en-US" dirty="0"/>
          </a:p>
        </p:txBody>
      </p:sp>
      <p:sp>
        <p:nvSpPr>
          <p:cNvPr id="3" name="Content Placeholder 2"/>
          <p:cNvSpPr>
            <a:spLocks noGrp="1"/>
          </p:cNvSpPr>
          <p:nvPr>
            <p:ph idx="1"/>
          </p:nvPr>
        </p:nvSpPr>
        <p:spPr/>
        <p:txBody>
          <a:bodyPr/>
          <a:lstStyle/>
          <a:p>
            <a:r>
              <a:rPr lang="en-US" dirty="0" smtClean="0"/>
              <a:t>Entrance Wound: Typically smaller than exit wound.  </a:t>
            </a:r>
            <a:r>
              <a:rPr lang="en-US" b="1" dirty="0" smtClean="0">
                <a:solidFill>
                  <a:srgbClr val="FFFF00"/>
                </a:solidFill>
              </a:rPr>
              <a:t>WHY?</a:t>
            </a:r>
          </a:p>
          <a:p>
            <a:endParaRPr lang="en-US" b="1" dirty="0">
              <a:solidFill>
                <a:srgbClr val="FFFF00"/>
              </a:solidFill>
            </a:endParaRPr>
          </a:p>
          <a:p>
            <a:endParaRPr lang="en-US" b="1" dirty="0" smtClean="0">
              <a:solidFill>
                <a:srgbClr val="FFFF00"/>
              </a:solidFill>
            </a:endParaRPr>
          </a:p>
          <a:p>
            <a:endParaRPr lang="en-US" b="1" dirty="0">
              <a:solidFill>
                <a:srgbClr val="FFFF00"/>
              </a:solidFill>
            </a:endParaRPr>
          </a:p>
          <a:p>
            <a:endParaRPr lang="en-US" b="1" dirty="0" smtClean="0">
              <a:solidFill>
                <a:srgbClr val="FFFF00"/>
              </a:solidFill>
            </a:endParaRPr>
          </a:p>
          <a:p>
            <a:r>
              <a:rPr lang="en-US" dirty="0" smtClean="0"/>
              <a:t>Rim of abrasion on entry wound:</a:t>
            </a:r>
          </a:p>
          <a:p>
            <a:pPr marL="137160" indent="0">
              <a:buNone/>
            </a:pPr>
            <a:endParaRPr lang="en-US" dirty="0" smtClean="0"/>
          </a:p>
          <a:p>
            <a:endParaRPr lang="en-US" dirty="0"/>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590800"/>
            <a:ext cx="496129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8249" y="5013356"/>
            <a:ext cx="3441700" cy="173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466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Entry/ Exit Wound Comparison</a:t>
            </a: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2438400"/>
            <a:ext cx="2438400" cy="345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438400"/>
            <a:ext cx="2667000" cy="34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1892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63</TotalTime>
  <Words>738</Words>
  <Application>Microsoft Office PowerPoint</Application>
  <PresentationFormat>On-screen Show (4:3)</PresentationFormat>
  <Paragraphs>100</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Shooting Investigations </vt:lpstr>
      <vt:lpstr>Learning Objectives</vt:lpstr>
      <vt:lpstr>What does a gunshot wound look like?</vt:lpstr>
      <vt:lpstr>Types of wounds continued</vt:lpstr>
      <vt:lpstr>Anatomy of a gunshot wound</vt:lpstr>
      <vt:lpstr>Anatomy Continued</vt:lpstr>
      <vt:lpstr>What will affect characteristics of a gunshot wound?</vt:lpstr>
      <vt:lpstr>Type of Wounds</vt:lpstr>
      <vt:lpstr>Entry/ Exit Wound Comparison</vt:lpstr>
      <vt:lpstr>Muzzle Stamp</vt:lpstr>
      <vt:lpstr>Suicide vs Murder Indicators</vt:lpstr>
      <vt:lpstr>Evidence in gun related crimes</vt:lpstr>
      <vt:lpstr>Glass Evidence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Shooting Investigations</dc:title>
  <dc:creator>localadmin</dc:creator>
  <cp:lastModifiedBy>localadmin</cp:lastModifiedBy>
  <cp:revision>8</cp:revision>
  <cp:lastPrinted>2012-01-10T14:36:14Z</cp:lastPrinted>
  <dcterms:created xsi:type="dcterms:W3CDTF">2011-11-17T21:40:12Z</dcterms:created>
  <dcterms:modified xsi:type="dcterms:W3CDTF">2012-01-10T14:36:34Z</dcterms:modified>
</cp:coreProperties>
</file>