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81" r:id="rId14"/>
    <p:sldId id="267" r:id="rId15"/>
    <p:sldId id="268" r:id="rId16"/>
    <p:sldId id="269" r:id="rId17"/>
    <p:sldId id="271" r:id="rId18"/>
    <p:sldId id="270" r:id="rId19"/>
    <p:sldId id="274" r:id="rId20"/>
    <p:sldId id="275" r:id="rId21"/>
    <p:sldId id="272" r:id="rId22"/>
    <p:sldId id="273" r:id="rId23"/>
    <p:sldId id="276" r:id="rId24"/>
    <p:sldId id="277" r:id="rId25"/>
    <p:sldId id="278" r:id="rId26"/>
    <p:sldId id="279" r:id="rId27"/>
    <p:sldId id="280"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1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3D2CBF6-8ACA-45CB-AE66-7CC8874736CE}" type="datetimeFigureOut">
              <a:rPr lang="en-US" altLang="en-US"/>
              <a:pPr/>
              <a:t>10/1/2014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652C225-17E3-45AB-9789-27101DE49D85}" type="slidenum">
              <a:rPr lang="en-US" altLang="en-US"/>
              <a:pPr/>
              <a:t>‹#›</a:t>
            </a:fld>
            <a:endParaRPr lang="en-US" altLang="en-US"/>
          </a:p>
        </p:txBody>
      </p:sp>
    </p:spTree>
    <p:extLst>
      <p:ext uri="{BB962C8B-B14F-4D97-AF65-F5344CB8AC3E}">
        <p14:creationId xmlns:p14="http://schemas.microsoft.com/office/powerpoint/2010/main" val="8526548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sp.wa.gov/crime/autotheft.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Source:  Washington State Patrol, </a:t>
            </a:r>
            <a:r>
              <a:rPr lang="en-US" altLang="en-US" smtClean="0">
                <a:hlinkClick r:id="rId3"/>
              </a:rPr>
              <a:t>http://www.wsp.wa.gov/crime/autotheft.htm</a:t>
            </a:r>
            <a:r>
              <a:rPr lang="en-US" altLang="en-US" smtClean="0"/>
              <a:t>, 2012</a:t>
            </a:r>
          </a:p>
          <a:p>
            <a:pPr eaLnBrk="1" hangingPunct="1">
              <a:spcBef>
                <a:spcPct val="0"/>
              </a:spcBef>
            </a:pPr>
            <a:endParaRPr lang="en-US" alt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3932C0C-D1F5-4A68-BCD9-39F771197279}" type="slidenum">
              <a:rPr lang="en-US" altLang="en-US" sz="1200"/>
              <a:pPr eaLnBrk="1" hangingPunct="1"/>
              <a:t>3</a:t>
            </a:fld>
            <a:endParaRPr lang="en-US" altLang="en-US" sz="1200"/>
          </a:p>
        </p:txBody>
      </p:sp>
    </p:spTree>
    <p:extLst>
      <p:ext uri="{BB962C8B-B14F-4D97-AF65-F5344CB8AC3E}">
        <p14:creationId xmlns:p14="http://schemas.microsoft.com/office/powerpoint/2010/main" val="130662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Another reason is for insurance fraud – cover this with students.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ED056E6-598C-46B6-B6AE-0ABD03801F6F}" type="slidenum">
              <a:rPr lang="en-US" altLang="en-US" sz="1200"/>
              <a:pPr eaLnBrk="1" hangingPunct="1"/>
              <a:t>19</a:t>
            </a:fld>
            <a:endParaRPr lang="en-US" altLang="en-US" sz="1200"/>
          </a:p>
        </p:txBody>
      </p:sp>
    </p:spTree>
    <p:extLst>
      <p:ext uri="{BB962C8B-B14F-4D97-AF65-F5344CB8AC3E}">
        <p14:creationId xmlns:p14="http://schemas.microsoft.com/office/powerpoint/2010/main" val="366307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Resource:  Cornell University Law School - http://www.law.cornell.edu/uscode/text/18/2322</a:t>
            </a:r>
          </a:p>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C93E426-6F74-4CDA-9CD6-6B595A9F2473}" type="slidenum">
              <a:rPr lang="en-US" altLang="en-US" sz="1200"/>
              <a:pPr eaLnBrk="1" hangingPunct="1"/>
              <a:t>20</a:t>
            </a:fld>
            <a:endParaRPr lang="en-US" altLang="en-US" sz="1200"/>
          </a:p>
        </p:txBody>
      </p:sp>
    </p:spTree>
    <p:extLst>
      <p:ext uri="{BB962C8B-B14F-4D97-AF65-F5344CB8AC3E}">
        <p14:creationId xmlns:p14="http://schemas.microsoft.com/office/powerpoint/2010/main" val="889518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Recent figures show that about 25% of stolen cars are taken by professional thieves for chop shops.</a:t>
            </a:r>
          </a:p>
          <a:p>
            <a:endParaRPr lang="en-US" altLang="en-US" smtClean="0"/>
          </a:p>
          <a:p>
            <a:r>
              <a:rPr lang="en-US" altLang="en-US" smtClean="0"/>
              <a:t>Purpose of chop shop:  hide identify of stolen vehicle and quickly turn them around for profit.</a:t>
            </a:r>
          </a:p>
          <a:p>
            <a:endParaRPr lang="en-US" altLang="en-US" smtClean="0"/>
          </a:p>
          <a:p>
            <a:r>
              <a:rPr lang="en-US" altLang="en-US" smtClean="0"/>
              <a:t>Chop Shop mechanics can dismantle a vehicle within 1-2 hours.</a:t>
            </a:r>
          </a:p>
          <a:p>
            <a:endParaRPr lang="en-US" altLang="en-US" smtClean="0"/>
          </a:p>
          <a:p>
            <a:r>
              <a:rPr lang="en-US" altLang="en-US" smtClean="0"/>
              <a:t>Chop shop operators will purchase cars at salvage yards strictly for their VINS, then steal car of same make/ model, change VINS, and claim the vehicle as a salvaged vehicle getting a clean title.  These vehicle usually go over seas on the black market.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12304AA-6796-4505-8DA3-9FBAB7D48333}" type="slidenum">
              <a:rPr lang="en-US" altLang="en-US" sz="1200"/>
              <a:pPr eaLnBrk="1" hangingPunct="1"/>
              <a:t>21</a:t>
            </a:fld>
            <a:endParaRPr lang="en-US" altLang="en-US" sz="1200"/>
          </a:p>
        </p:txBody>
      </p:sp>
    </p:spTree>
    <p:extLst>
      <p:ext uri="{BB962C8B-B14F-4D97-AF65-F5344CB8AC3E}">
        <p14:creationId xmlns:p14="http://schemas.microsoft.com/office/powerpoint/2010/main" val="85330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Discuss with class what course of action should be taken if they identify a possible chop shop.</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74D328B-A646-42E9-ACEF-AE57FE06D84A}" type="slidenum">
              <a:rPr lang="en-US" altLang="en-US" sz="1200"/>
              <a:pPr eaLnBrk="1" hangingPunct="1"/>
              <a:t>22</a:t>
            </a:fld>
            <a:endParaRPr lang="en-US" altLang="en-US" sz="1200"/>
          </a:p>
        </p:txBody>
      </p:sp>
    </p:spTree>
    <p:extLst>
      <p:ext uri="{BB962C8B-B14F-4D97-AF65-F5344CB8AC3E}">
        <p14:creationId xmlns:p14="http://schemas.microsoft.com/office/powerpoint/2010/main" val="4202686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Break the class up into two’s for this assignment.  The same groups can be used that were used for the last group exercise with rolling stolen vehicles vs. Stopped/ parked stolen vehicles.  </a:t>
            </a:r>
          </a:p>
          <a:p>
            <a:endParaRPr lang="en-US" altLang="en-US" smtClean="0"/>
          </a:p>
          <a:p>
            <a:r>
              <a:rPr lang="en-US" altLang="en-US" smtClean="0"/>
              <a:t>Lead a short discussion after the groups are done working about what they came up with.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1FF9FED-31BF-4189-A00E-5452C8D1EDC7}" type="slidenum">
              <a:rPr lang="en-US" altLang="en-US" sz="1200"/>
              <a:pPr eaLnBrk="1" hangingPunct="1"/>
              <a:t>25</a:t>
            </a:fld>
            <a:endParaRPr lang="en-US" altLang="en-US" sz="1200"/>
          </a:p>
        </p:txBody>
      </p:sp>
    </p:spTree>
    <p:extLst>
      <p:ext uri="{BB962C8B-B14F-4D97-AF65-F5344CB8AC3E}">
        <p14:creationId xmlns:p14="http://schemas.microsoft.com/office/powerpoint/2010/main" val="16567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Lead a class discussion in how vehicles are stolen.</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3EF5552-C144-4EEB-86E5-1596C81F3F77}" type="slidenum">
              <a:rPr lang="en-US" altLang="en-US" sz="1200"/>
              <a:pPr eaLnBrk="1" hangingPunct="1"/>
              <a:t>6</a:t>
            </a:fld>
            <a:endParaRPr lang="en-US" altLang="en-US" sz="1200"/>
          </a:p>
        </p:txBody>
      </p:sp>
    </p:spTree>
    <p:extLst>
      <p:ext uri="{BB962C8B-B14F-4D97-AF65-F5344CB8AC3E}">
        <p14:creationId xmlns:p14="http://schemas.microsoft.com/office/powerpoint/2010/main" val="211183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Refer to first slide, where 1 in every 5 cars were stolen with a key inside.</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C02DA34-CAFC-46CD-AD4C-EA579F048D8E}" type="slidenum">
              <a:rPr lang="en-US" altLang="en-US" sz="1200"/>
              <a:pPr eaLnBrk="1" hangingPunct="1"/>
              <a:t>7</a:t>
            </a:fld>
            <a:endParaRPr lang="en-US" altLang="en-US" sz="1200"/>
          </a:p>
        </p:txBody>
      </p:sp>
    </p:spTree>
    <p:extLst>
      <p:ext uri="{BB962C8B-B14F-4D97-AF65-F5344CB8AC3E}">
        <p14:creationId xmlns:p14="http://schemas.microsoft.com/office/powerpoint/2010/main" val="263186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Before showing this slide, have students try to name locations to find VINS.  </a:t>
            </a:r>
          </a:p>
          <a:p>
            <a:endParaRPr lang="en-US" altLang="en-US" smtClean="0"/>
          </a:p>
          <a:p>
            <a:r>
              <a:rPr lang="en-US" altLang="en-US" smtClean="0"/>
              <a:t>How many digits in a VIN – 17 after 1981.  </a:t>
            </a:r>
          </a:p>
          <a:p>
            <a:endParaRPr lang="en-US" altLang="en-US" smtClean="0"/>
          </a:p>
          <a:p>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E6B2346-8974-4CD1-9F8C-690251DF19FC}" type="slidenum">
              <a:rPr lang="en-US" altLang="en-US" sz="1200"/>
              <a:pPr eaLnBrk="1" hangingPunct="1"/>
              <a:t>12</a:t>
            </a:fld>
            <a:endParaRPr lang="en-US" altLang="en-US" sz="1200"/>
          </a:p>
        </p:txBody>
      </p:sp>
    </p:spTree>
    <p:extLst>
      <p:ext uri="{BB962C8B-B14F-4D97-AF65-F5344CB8AC3E}">
        <p14:creationId xmlns:p14="http://schemas.microsoft.com/office/powerpoint/2010/main" val="266587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Source: Hess, K. &amp; Orthmann, C. 2010, p. 462.</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AB972BC-D062-4DB7-84F5-2663210C4BEF}" type="slidenum">
              <a:rPr lang="en-US" altLang="en-US" sz="1200"/>
              <a:pPr eaLnBrk="1" hangingPunct="1"/>
              <a:t>13</a:t>
            </a:fld>
            <a:endParaRPr lang="en-US" altLang="en-US" sz="1200"/>
          </a:p>
        </p:txBody>
      </p:sp>
    </p:spTree>
    <p:extLst>
      <p:ext uri="{BB962C8B-B14F-4D97-AF65-F5344CB8AC3E}">
        <p14:creationId xmlns:p14="http://schemas.microsoft.com/office/powerpoint/2010/main" val="27441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Source:  Hess, K. &amp; Orthmann, C. 2010, p. 462.</a:t>
            </a:r>
          </a:p>
          <a:p>
            <a:pPr eaLnBrk="1" hangingPunct="1">
              <a:spcBef>
                <a:spcPct val="0"/>
              </a:spcBef>
            </a:pPr>
            <a:endParaRPr lang="en-US" altLang="en-US" smtClean="0"/>
          </a:p>
          <a:p>
            <a:pPr eaLnBrk="1" hangingPunct="1">
              <a:spcBef>
                <a:spcPct val="0"/>
              </a:spcBef>
            </a:pPr>
            <a:r>
              <a:rPr lang="en-US" altLang="en-US" smtClean="0"/>
              <a:t>The FBI recently broke up one of the largest theft rings in the country.  Over 1000 cars worth 25 million dollars were taken from Florida, Illinois and Mexico, all cloned vehicles.  Owners will still be responsible for any outstanding liens.  (Carfax Report, 2011).</a:t>
            </a:r>
          </a:p>
          <a:p>
            <a:pPr eaLnBrk="1" hangingPunct="1">
              <a:spcBef>
                <a:spcPct val="0"/>
              </a:spcBef>
            </a:pPr>
            <a:endParaRPr lang="en-US" altLang="en-US" smtClean="0"/>
          </a:p>
          <a:p>
            <a:pPr eaLnBrk="1" hangingPunct="1">
              <a:spcBef>
                <a:spcPct val="0"/>
              </a:spcBef>
            </a:pPr>
            <a:endParaRPr lang="en-US" alt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1D16514-CA4A-4143-9177-AB15EA607B89}" type="slidenum">
              <a:rPr lang="en-US" altLang="en-US" sz="1200"/>
              <a:pPr eaLnBrk="1" hangingPunct="1"/>
              <a:t>14</a:t>
            </a:fld>
            <a:endParaRPr lang="en-US" altLang="en-US" sz="1200"/>
          </a:p>
        </p:txBody>
      </p:sp>
    </p:spTree>
    <p:extLst>
      <p:ext uri="{BB962C8B-B14F-4D97-AF65-F5344CB8AC3E}">
        <p14:creationId xmlns:p14="http://schemas.microsoft.com/office/powerpoint/2010/main" val="336648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Cadillac Escalade</a:t>
            </a:r>
          </a:p>
          <a:p>
            <a:pPr eaLnBrk="1" hangingPunct="1">
              <a:spcBef>
                <a:spcPct val="0"/>
              </a:spcBef>
            </a:pPr>
            <a:r>
              <a:rPr lang="en-US" altLang="en-US" smtClean="0"/>
              <a:t>Hummer H2</a:t>
            </a:r>
          </a:p>
          <a:p>
            <a:pPr eaLnBrk="1" hangingPunct="1">
              <a:spcBef>
                <a:spcPct val="0"/>
              </a:spcBef>
            </a:pPr>
            <a:r>
              <a:rPr lang="en-US" altLang="en-US" smtClean="0"/>
              <a:t>Chevrolet Tahoe</a:t>
            </a:r>
          </a:p>
          <a:p>
            <a:pPr eaLnBrk="1" hangingPunct="1">
              <a:spcBef>
                <a:spcPct val="0"/>
              </a:spcBef>
            </a:pPr>
            <a:r>
              <a:rPr lang="en-US" altLang="en-US" smtClean="0"/>
              <a:t>GMC Yukon</a:t>
            </a:r>
          </a:p>
          <a:p>
            <a:pPr eaLnBrk="1" hangingPunct="1">
              <a:spcBef>
                <a:spcPct val="0"/>
              </a:spcBef>
            </a:pPr>
            <a:r>
              <a:rPr lang="en-US" altLang="en-US" smtClean="0"/>
              <a:t>Ford F Series Pickup</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88D6EE4-8E6C-4505-88C0-1A504C682672}" type="slidenum">
              <a:rPr lang="en-US" altLang="en-US" sz="1200"/>
              <a:pPr eaLnBrk="1" hangingPunct="1"/>
              <a:t>15</a:t>
            </a:fld>
            <a:endParaRPr lang="en-US" altLang="en-US" sz="1200"/>
          </a:p>
        </p:txBody>
      </p:sp>
    </p:spTree>
    <p:extLst>
      <p:ext uri="{BB962C8B-B14F-4D97-AF65-F5344CB8AC3E}">
        <p14:creationId xmlns:p14="http://schemas.microsoft.com/office/powerpoint/2010/main" val="68481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Have class break into two groups (have students count off in two’s).  One group will cover Rolling/ Mobile, the other will cover Stopped/ Parked.  Students should have 5 minutes to determine what they will be looking for in a stolen vehicle and what a good cop should be looking for?</a:t>
            </a:r>
          </a:p>
          <a:p>
            <a:pPr eaLnBrk="1" hangingPunct="1">
              <a:spcBef>
                <a:spcPct val="0"/>
              </a:spcBef>
            </a:pPr>
            <a:endParaRPr lang="en-US" altLang="en-US" smtClean="0"/>
          </a:p>
          <a:p>
            <a:pPr eaLnBrk="1" hangingPunct="1">
              <a:spcBef>
                <a:spcPct val="0"/>
              </a:spcBef>
            </a:pPr>
            <a:r>
              <a:rPr lang="en-US" altLang="en-US" smtClean="0"/>
              <a:t>Also, during this block, talk about LOJACK.   (Info only – LOJACK now offers same locator device for computers).  </a:t>
            </a:r>
          </a:p>
          <a:p>
            <a:pPr eaLnBrk="1" hangingPunct="1">
              <a:spcBef>
                <a:spcPct val="0"/>
              </a:spcBef>
            </a:pPr>
            <a:endParaRPr lang="en-US" altLang="en-US" smtClean="0"/>
          </a:p>
          <a:p>
            <a:pPr eaLnBrk="1" hangingPunct="1">
              <a:spcBef>
                <a:spcPct val="0"/>
              </a:spcBef>
            </a:pPr>
            <a:r>
              <a:rPr lang="en-US" altLang="en-US" smtClean="0"/>
              <a:t>After the brainstorm, have groups report out and spend a few minutes discussing.</a:t>
            </a:r>
          </a:p>
          <a:p>
            <a:pPr eaLnBrk="1" hangingPunct="1">
              <a:spcBef>
                <a:spcPct val="0"/>
              </a:spcBef>
            </a:pPr>
            <a:endParaRPr lang="en-US" altLang="en-US" smtClean="0"/>
          </a:p>
          <a:p>
            <a:pPr eaLnBrk="1" hangingPunct="1">
              <a:spcBef>
                <a:spcPct val="0"/>
              </a:spcBef>
            </a:pPr>
            <a:r>
              <a:rPr lang="en-US" altLang="en-US" smtClean="0"/>
              <a:t>CHARACTERISTICS of a DRIVER of a STOLEN VEHICLE:  sudden jerks or stops, driving without headlights, excessively fast/ slow, wearing gloves in hot weather, avoiding patrol vehicle, youthful appearance of driver (juveniles account for 16% of car thefts). </a:t>
            </a:r>
          </a:p>
          <a:p>
            <a:pPr eaLnBrk="1" hangingPunct="1">
              <a:spcBef>
                <a:spcPct val="0"/>
              </a:spcBef>
            </a:pPr>
            <a:endParaRPr lang="en-US" altLang="en-US" smtClean="0"/>
          </a:p>
          <a:p>
            <a:pPr eaLnBrk="1" hangingPunct="1">
              <a:spcBef>
                <a:spcPct val="0"/>
              </a:spcBef>
            </a:pPr>
            <a:r>
              <a:rPr lang="en-US" altLang="en-US" smtClean="0"/>
              <a:t>CHARACTERISTICS of A STOLEN VEHICLE:  one license plate when two are required, old plates with new screws, dirty plates on clean car or clean plates on dirty car, different front and rear plates, broken windows or door locks, broken steering column, </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A9D2D88-5FEC-42AE-940E-401541464F47}" type="slidenum">
              <a:rPr lang="en-US" altLang="en-US" sz="1200"/>
              <a:pPr eaLnBrk="1" hangingPunct="1"/>
              <a:t>16</a:t>
            </a:fld>
            <a:endParaRPr lang="en-US" altLang="en-US" sz="1200"/>
          </a:p>
        </p:txBody>
      </p:sp>
    </p:spTree>
    <p:extLst>
      <p:ext uri="{BB962C8B-B14F-4D97-AF65-F5344CB8AC3E}">
        <p14:creationId xmlns:p14="http://schemas.microsoft.com/office/powerpoint/2010/main" val="327608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Vehicle hanging on buy wire over another license plate.</a:t>
            </a:r>
          </a:p>
          <a:p>
            <a:pPr eaLnBrk="1" hangingPunct="1">
              <a:spcBef>
                <a:spcPct val="0"/>
              </a:spcBef>
            </a:pPr>
            <a:r>
              <a:rPr lang="en-US" altLang="en-US" smtClean="0"/>
              <a:t>Altered Temp Tag</a:t>
            </a:r>
          </a:p>
          <a:p>
            <a:pPr eaLnBrk="1" hangingPunct="1">
              <a:spcBef>
                <a:spcPct val="0"/>
              </a:spcBef>
            </a:pPr>
            <a:r>
              <a:rPr lang="en-US" altLang="en-US" smtClean="0"/>
              <a:t>18-Digit VIN – Should only be 17 digits</a:t>
            </a:r>
          </a:p>
          <a:p>
            <a:pPr eaLnBrk="1" hangingPunct="1">
              <a:spcBef>
                <a:spcPct val="0"/>
              </a:spcBef>
            </a:pPr>
            <a:endParaRPr lang="en-US" altLang="en-US" smtClean="0"/>
          </a:p>
          <a:p>
            <a:pPr eaLnBrk="1" hangingPunct="1">
              <a:spcBef>
                <a:spcPct val="0"/>
              </a:spcBef>
            </a:pPr>
            <a:endParaRPr lang="en-US" altLang="en-US"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2ED338-BCF1-4684-BC52-968C6FB98D30}" type="slidenum">
              <a:rPr lang="en-US" altLang="en-US" sz="1200"/>
              <a:pPr eaLnBrk="1" hangingPunct="1"/>
              <a:t>17</a:t>
            </a:fld>
            <a:endParaRPr lang="en-US" altLang="en-US" sz="1200"/>
          </a:p>
        </p:txBody>
      </p:sp>
    </p:spTree>
    <p:extLst>
      <p:ext uri="{BB962C8B-B14F-4D97-AF65-F5344CB8AC3E}">
        <p14:creationId xmlns:p14="http://schemas.microsoft.com/office/powerpoint/2010/main" val="113537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C6E54CF-2E0A-4A64-B6AC-C16D3A1D2D59}" type="datetimeFigureOut">
              <a:rPr lang="en-US" altLang="en-US"/>
              <a:pPr/>
              <a:t>10/1/2014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87C760B-070D-4698-A7BE-EFE59744A65F}" type="slidenum">
              <a:rPr lang="en-US" altLang="en-US"/>
              <a:pPr/>
              <a:t>‹#›</a:t>
            </a:fld>
            <a:endParaRPr lang="en-US" altLang="en-US"/>
          </a:p>
        </p:txBody>
      </p:sp>
    </p:spTree>
    <p:extLst>
      <p:ext uri="{BB962C8B-B14F-4D97-AF65-F5344CB8AC3E}">
        <p14:creationId xmlns:p14="http://schemas.microsoft.com/office/powerpoint/2010/main" val="3850790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711F8D7-0188-462E-A3F3-E54B1F20FA02}" type="datetimeFigureOut">
              <a:rPr lang="en-US" altLang="en-US"/>
              <a:pPr/>
              <a:t>10/1/2014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24F482-7F35-43C2-A84E-AEBC56ADA1ED}" type="slidenum">
              <a:rPr lang="en-US" altLang="en-US"/>
              <a:pPr/>
              <a:t>‹#›</a:t>
            </a:fld>
            <a:endParaRPr lang="en-US" altLang="en-US"/>
          </a:p>
        </p:txBody>
      </p:sp>
    </p:spTree>
    <p:extLst>
      <p:ext uri="{BB962C8B-B14F-4D97-AF65-F5344CB8AC3E}">
        <p14:creationId xmlns:p14="http://schemas.microsoft.com/office/powerpoint/2010/main" val="208513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AEAECC9-89D4-4E93-9B89-31C010297D33}" type="datetimeFigureOut">
              <a:rPr lang="en-US" altLang="en-US"/>
              <a:pPr/>
              <a:t>10/1/2014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72EF64-7526-4192-B489-F946B791F4FB}" type="slidenum">
              <a:rPr lang="en-US" altLang="en-US"/>
              <a:pPr/>
              <a:t>‹#›</a:t>
            </a:fld>
            <a:endParaRPr lang="en-US" altLang="en-US"/>
          </a:p>
        </p:txBody>
      </p:sp>
    </p:spTree>
    <p:extLst>
      <p:ext uri="{BB962C8B-B14F-4D97-AF65-F5344CB8AC3E}">
        <p14:creationId xmlns:p14="http://schemas.microsoft.com/office/powerpoint/2010/main" val="224933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A774732-799C-42A5-A03B-CC16D1834B32}" type="datetimeFigureOut">
              <a:rPr lang="en-US" altLang="en-US"/>
              <a:pPr/>
              <a:t>10/1/2014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CF876C-47A9-48C5-9C76-745DCC979EE4}" type="slidenum">
              <a:rPr lang="en-US" altLang="en-US"/>
              <a:pPr/>
              <a:t>‹#›</a:t>
            </a:fld>
            <a:endParaRPr lang="en-US" altLang="en-US"/>
          </a:p>
        </p:txBody>
      </p:sp>
    </p:spTree>
    <p:extLst>
      <p:ext uri="{BB962C8B-B14F-4D97-AF65-F5344CB8AC3E}">
        <p14:creationId xmlns:p14="http://schemas.microsoft.com/office/powerpoint/2010/main" val="230910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9274A6F-534A-45C7-8102-C043307C14FD}" type="datetimeFigureOut">
              <a:rPr lang="en-US" altLang="en-US"/>
              <a:pPr/>
              <a:t>10/1/2014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EEBEA1-F0DF-48C2-9B38-F87ECD355F63}" type="slidenum">
              <a:rPr lang="en-US" altLang="en-US"/>
              <a:pPr/>
              <a:t>‹#›</a:t>
            </a:fld>
            <a:endParaRPr lang="en-US" altLang="en-US"/>
          </a:p>
        </p:txBody>
      </p:sp>
    </p:spTree>
    <p:extLst>
      <p:ext uri="{BB962C8B-B14F-4D97-AF65-F5344CB8AC3E}">
        <p14:creationId xmlns:p14="http://schemas.microsoft.com/office/powerpoint/2010/main" val="68370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7D9C89D-242F-4180-AD78-2FCD618EE1D6}" type="datetimeFigureOut">
              <a:rPr lang="en-US" altLang="en-US"/>
              <a:pPr/>
              <a:t>10/1/2014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74921C5-7887-404B-82C2-77C166D2D45B}" type="slidenum">
              <a:rPr lang="en-US" altLang="en-US"/>
              <a:pPr/>
              <a:t>‹#›</a:t>
            </a:fld>
            <a:endParaRPr lang="en-US" altLang="en-US"/>
          </a:p>
        </p:txBody>
      </p:sp>
    </p:spTree>
    <p:extLst>
      <p:ext uri="{BB962C8B-B14F-4D97-AF65-F5344CB8AC3E}">
        <p14:creationId xmlns:p14="http://schemas.microsoft.com/office/powerpoint/2010/main" val="398204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4D04DFE-AD8F-4450-A168-EA195EDB1809}" type="datetimeFigureOut">
              <a:rPr lang="en-US" altLang="en-US"/>
              <a:pPr/>
              <a:t>10/1/2014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469A9F6-3F27-407E-B833-BA7E5CD971BE}" type="slidenum">
              <a:rPr lang="en-US" altLang="en-US"/>
              <a:pPr/>
              <a:t>‹#›</a:t>
            </a:fld>
            <a:endParaRPr lang="en-US" altLang="en-US"/>
          </a:p>
        </p:txBody>
      </p:sp>
    </p:spTree>
    <p:extLst>
      <p:ext uri="{BB962C8B-B14F-4D97-AF65-F5344CB8AC3E}">
        <p14:creationId xmlns:p14="http://schemas.microsoft.com/office/powerpoint/2010/main" val="56700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D69CD8F-DB9A-4957-AFFD-E80796F719D6}" type="datetimeFigureOut">
              <a:rPr lang="en-US" altLang="en-US"/>
              <a:pPr/>
              <a:t>10/1/2014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3F5A93-ABCB-49A6-8F31-5F9F3D89A6A0}" type="slidenum">
              <a:rPr lang="en-US" altLang="en-US"/>
              <a:pPr/>
              <a:t>‹#›</a:t>
            </a:fld>
            <a:endParaRPr lang="en-US" altLang="en-US"/>
          </a:p>
        </p:txBody>
      </p:sp>
    </p:spTree>
    <p:extLst>
      <p:ext uri="{BB962C8B-B14F-4D97-AF65-F5344CB8AC3E}">
        <p14:creationId xmlns:p14="http://schemas.microsoft.com/office/powerpoint/2010/main" val="48679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BA62240-9D65-45AB-BDCC-2806296FF2B2}" type="datetimeFigureOut">
              <a:rPr lang="en-US" altLang="en-US"/>
              <a:pPr/>
              <a:t>10/1/2014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B0196AB-358F-4D3F-AAF8-277F7B0F6702}" type="slidenum">
              <a:rPr lang="en-US" altLang="en-US"/>
              <a:pPr/>
              <a:t>‹#›</a:t>
            </a:fld>
            <a:endParaRPr lang="en-US" altLang="en-US"/>
          </a:p>
        </p:txBody>
      </p:sp>
    </p:spTree>
    <p:extLst>
      <p:ext uri="{BB962C8B-B14F-4D97-AF65-F5344CB8AC3E}">
        <p14:creationId xmlns:p14="http://schemas.microsoft.com/office/powerpoint/2010/main" val="19737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A309958-F668-4CB4-9619-27977CCAD1AC}" type="datetimeFigureOut">
              <a:rPr lang="en-US" altLang="en-US"/>
              <a:pPr/>
              <a:t>10/1/2014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B01AD4-0C05-4D59-B377-A0B5902BBC7A}" type="slidenum">
              <a:rPr lang="en-US" altLang="en-US"/>
              <a:pPr/>
              <a:t>‹#›</a:t>
            </a:fld>
            <a:endParaRPr lang="en-US" altLang="en-US"/>
          </a:p>
        </p:txBody>
      </p:sp>
    </p:spTree>
    <p:extLst>
      <p:ext uri="{BB962C8B-B14F-4D97-AF65-F5344CB8AC3E}">
        <p14:creationId xmlns:p14="http://schemas.microsoft.com/office/powerpoint/2010/main" val="340695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8C21FE5-D41B-42A9-A9DE-F7B0DB8AF76D}" type="datetimeFigureOut">
              <a:rPr lang="en-US" altLang="en-US"/>
              <a:pPr/>
              <a:t>10/1/2014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5A432A2-50A8-4FE6-B66B-35135A511839}" type="slidenum">
              <a:rPr lang="en-US" altLang="en-US"/>
              <a:pPr/>
              <a:t>‹#›</a:t>
            </a:fld>
            <a:endParaRPr lang="en-US" altLang="en-US"/>
          </a:p>
        </p:txBody>
      </p:sp>
    </p:spTree>
    <p:extLst>
      <p:ext uri="{BB962C8B-B14F-4D97-AF65-F5344CB8AC3E}">
        <p14:creationId xmlns:p14="http://schemas.microsoft.com/office/powerpoint/2010/main" val="410759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darkaurora.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805382BD-2A69-49BF-A250-D6744EBD4653}" type="datetimeFigureOut">
              <a:rPr lang="en-US" altLang="en-US"/>
              <a:pPr/>
              <a:t>10/1/2014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8B32803-92CE-4C4A-BA13-2A996C8E71F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bg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imgres?q=1994+Honda+accord+image&amp;hl=en&amp;sa=X&amp;biw=709&amp;bih=548&amp;tbm=isch&amp;prmd=imvns&amp;tbnid=g9mC1dD0w20TlM:&amp;imgrefurl=http://www.insideline.com/honda/accord/1994-honda-accord-tops-list-of-most-stolen-vehicles.html&amp;docid=mU_iOg6q6TSd6M&amp;imgurl=http://media.il.edmunds-media.com/honda/accord/1994/ns/1994_honda_accord_prf_ns_92310_717.jpg&amp;w=717&amp;h=478&amp;ei=TWy1T9f5Cq_PiAKMsfioAg&amp;zoom=1&amp;iact=hc&amp;vpx=313&amp;vpy=209&amp;dur=128&amp;hovh=183&amp;hovw=275&amp;tx=186&amp;ty=100&amp;sig=118434141885699429523&amp;page=1&amp;tbnh=167&amp;tbnw=199&amp;start=0&amp;ndsp=6&amp;ved=1t:429,r:4,s:0,i:8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US" dirty="0" smtClean="0">
                <a:solidFill>
                  <a:schemeClr val="bg2">
                    <a:lumMod val="75000"/>
                  </a:schemeClr>
                </a:solidFill>
                <a:ea typeface="+mj-ea"/>
                <a:cs typeface="+mj-cs"/>
              </a:rPr>
              <a:t>Auto Theft Investigations</a:t>
            </a:r>
            <a:endParaRPr lang="en-US" dirty="0">
              <a:solidFill>
                <a:schemeClr val="bg2">
                  <a:lumMod val="75000"/>
                </a:schemeClr>
              </a:solidFill>
              <a:ea typeface="+mj-ea"/>
              <a:cs typeface="+mj-cs"/>
            </a:endParaRP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solidFill>
                <a:schemeClr val="bg2">
                  <a:lumMod val="75000"/>
                </a:schemeClr>
              </a:solidFill>
              <a:ea typeface="+mn-ea"/>
              <a:cs typeface="+mn-cs"/>
            </a:endParaRPr>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657600"/>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endParaRPr lang="en-US" altLang="en-US" smtClean="0"/>
          </a:p>
        </p:txBody>
      </p:sp>
      <p:pic>
        <p:nvPicPr>
          <p:cNvPr id="2662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endParaRPr lang="en-US" altLang="en-US" smtClean="0"/>
          </a:p>
        </p:txBody>
      </p:sp>
      <p:sp>
        <p:nvSpPr>
          <p:cNvPr id="27650" name="Content Placeholder 2"/>
          <p:cNvSpPr>
            <a:spLocks noGrp="1"/>
          </p:cNvSpPr>
          <p:nvPr>
            <p:ph idx="1"/>
          </p:nvPr>
        </p:nvSpPr>
        <p:spPr/>
        <p:txBody>
          <a:bodyPr/>
          <a:lstStyle/>
          <a:p>
            <a:pPr eaLnBrk="1" hangingPunct="1"/>
            <a:endParaRPr lang="en-US" altLang="en-US" smtClean="0"/>
          </a:p>
        </p:txBody>
      </p:sp>
      <p:pic>
        <p:nvPicPr>
          <p:cNvPr id="27651" name="Picture 3" descr="Vehicle Damage 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20638"/>
            <a:ext cx="911383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en-US" smtClean="0"/>
              <a:t>Where are VIN’S located?</a:t>
            </a:r>
          </a:p>
        </p:txBody>
      </p:sp>
      <p:sp>
        <p:nvSpPr>
          <p:cNvPr id="3" name="Content Placeholder 2"/>
          <p:cNvSpPr>
            <a:spLocks noGrp="1"/>
          </p:cNvSpPr>
          <p:nvPr>
            <p:ph idx="1"/>
          </p:nvPr>
        </p:nvSpPr>
        <p:spPr/>
        <p:txBody>
          <a:bodyPr/>
          <a:lstStyle/>
          <a:p>
            <a:r>
              <a:rPr lang="en-US" altLang="en-US" smtClean="0"/>
              <a:t>Door frame</a:t>
            </a:r>
          </a:p>
          <a:p>
            <a:r>
              <a:rPr lang="en-US" altLang="en-US" smtClean="0">
                <a:solidFill>
                  <a:srgbClr val="D99694"/>
                </a:solidFill>
              </a:rPr>
              <a:t>Dash near windshield (driver’s side)</a:t>
            </a:r>
          </a:p>
          <a:p>
            <a:r>
              <a:rPr lang="en-US" altLang="en-US" smtClean="0"/>
              <a:t>Engine itself</a:t>
            </a:r>
          </a:p>
          <a:p>
            <a:r>
              <a:rPr lang="en-US" altLang="en-US" smtClean="0">
                <a:solidFill>
                  <a:srgbClr val="D99694"/>
                </a:solidFill>
              </a:rPr>
              <a:t>Car’s firewall</a:t>
            </a:r>
          </a:p>
          <a:p>
            <a:r>
              <a:rPr lang="en-US" altLang="en-US" smtClean="0"/>
              <a:t>Left hand inner wheel arch</a:t>
            </a:r>
          </a:p>
          <a:p>
            <a:r>
              <a:rPr lang="en-US" altLang="en-US" smtClean="0">
                <a:solidFill>
                  <a:srgbClr val="D99694"/>
                </a:solidFill>
              </a:rPr>
              <a:t>Steering wheel/ steering column</a:t>
            </a:r>
          </a:p>
          <a:p>
            <a:r>
              <a:rPr lang="en-US" altLang="en-US" smtClean="0"/>
              <a:t>Radiator support bracket</a:t>
            </a:r>
          </a:p>
          <a:p>
            <a:r>
              <a:rPr lang="en-US" altLang="en-US" smtClean="0">
                <a:solidFill>
                  <a:srgbClr val="D99694"/>
                </a:solidFill>
              </a:rPr>
              <a:t>Vehicles title/ registration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tLang="en-US" smtClean="0"/>
              <a:t>Vehicle Clones</a:t>
            </a:r>
          </a:p>
        </p:txBody>
      </p:sp>
      <p:sp>
        <p:nvSpPr>
          <p:cNvPr id="28674" name="Content Placeholder 2"/>
          <p:cNvSpPr>
            <a:spLocks noGrp="1"/>
          </p:cNvSpPr>
          <p:nvPr>
            <p:ph idx="1"/>
          </p:nvPr>
        </p:nvSpPr>
        <p:spPr/>
        <p:txBody>
          <a:bodyPr/>
          <a:lstStyle/>
          <a:p>
            <a:pPr eaLnBrk="1" hangingPunct="1"/>
            <a:r>
              <a:rPr lang="en-US" altLang="en-US" smtClean="0"/>
              <a:t>The definition of vehicle clones by the NICB is:  stolen vehicles that assume the identity of legally owned, or “non-stolen” vehicles of a similar make and model.  </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038600"/>
            <a:ext cx="571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tLang="en-US" smtClean="0"/>
              <a:t>Cloning Process</a:t>
            </a:r>
          </a:p>
        </p:txBody>
      </p:sp>
      <p:sp>
        <p:nvSpPr>
          <p:cNvPr id="30722" name="Content Placeholder 2"/>
          <p:cNvSpPr>
            <a:spLocks noGrp="1"/>
          </p:cNvSpPr>
          <p:nvPr>
            <p:ph idx="1"/>
          </p:nvPr>
        </p:nvSpPr>
        <p:spPr/>
        <p:txBody>
          <a:bodyPr/>
          <a:lstStyle/>
          <a:p>
            <a:pPr eaLnBrk="1" hangingPunct="1"/>
            <a:r>
              <a:rPr lang="en-US" altLang="en-US" sz="3000" smtClean="0"/>
              <a:t>Copy a VIN from a legally owned vehicle.</a:t>
            </a:r>
          </a:p>
          <a:p>
            <a:pPr eaLnBrk="1" hangingPunct="1"/>
            <a:r>
              <a:rPr lang="en-US" altLang="en-US" sz="3000" smtClean="0"/>
              <a:t>Criminal steals a similar make and model vehicle that they have a VIN for.</a:t>
            </a:r>
          </a:p>
          <a:p>
            <a:pPr eaLnBrk="1" hangingPunct="1"/>
            <a:r>
              <a:rPr lang="en-US" altLang="en-US" sz="3000" smtClean="0"/>
              <a:t>Stolen vehicle’s legitimate VIN is replaced with a counterfeit VIN  - which makes the stolen vehicle a clone of the legally owned vehicle.</a:t>
            </a:r>
          </a:p>
          <a:p>
            <a:pPr eaLnBrk="1" hangingPunct="1"/>
            <a:r>
              <a:rPr lang="en-US" altLang="en-US" sz="3000" smtClean="0"/>
              <a:t>Criminal creates counterfeit ownership documents and sells the vehicle to an innocent buyer.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tLang="en-US" smtClean="0"/>
              <a:t>2007 Top 5 Cloned Vehicles</a:t>
            </a:r>
          </a:p>
        </p:txBody>
      </p:sp>
      <p:pic>
        <p:nvPicPr>
          <p:cNvPr id="3277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4549" r="-4549"/>
          <a:stretch>
            <a:fillRect/>
          </a:stretch>
        </p:blipFill>
        <p:spPr>
          <a:xfrm>
            <a:off x="17463" y="1219200"/>
            <a:ext cx="3124200" cy="1905000"/>
          </a:xfrm>
        </p:spPr>
      </p:pic>
      <p:pic>
        <p:nvPicPr>
          <p:cNvPr id="3277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35941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1219200"/>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68900" y="4495800"/>
            <a:ext cx="39751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362200"/>
            <a:ext cx="25908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tLang="en-US" smtClean="0"/>
              <a:t>How to Recognize Stolen Vehicles</a:t>
            </a:r>
          </a:p>
        </p:txBody>
      </p:sp>
      <p:sp>
        <p:nvSpPr>
          <p:cNvPr id="34818" name="Content Placeholder 2"/>
          <p:cNvSpPr>
            <a:spLocks noGrp="1"/>
          </p:cNvSpPr>
          <p:nvPr>
            <p:ph idx="1"/>
          </p:nvPr>
        </p:nvSpPr>
        <p:spPr/>
        <p:txBody>
          <a:bodyPr/>
          <a:lstStyle/>
          <a:p>
            <a:pPr eaLnBrk="1" hangingPunct="1"/>
            <a:r>
              <a:rPr lang="en-US" altLang="en-US" b="1" smtClean="0">
                <a:latin typeface="Corbel" panose="020B0503020204020204" pitchFamily="34" charset="0"/>
              </a:rPr>
              <a:t>Rolling / Mobile		*  Stopped/ Parked</a:t>
            </a:r>
          </a:p>
          <a:p>
            <a:pPr eaLnBrk="1" hangingPunct="1"/>
            <a:endParaRPr lang="en-US" altLang="en-US" smtClean="0"/>
          </a:p>
        </p:txBody>
      </p:sp>
      <p:pic>
        <p:nvPicPr>
          <p:cNvPr id="34819" name="Picture 4" descr="Traffic (iStock_000002250467Small).jpg"/>
          <p:cNvPicPr>
            <a:picLocks noChangeAspect="1"/>
          </p:cNvPicPr>
          <p:nvPr/>
        </p:nvPicPr>
        <p:blipFill>
          <a:blip r:embed="rId3">
            <a:extLst>
              <a:ext uri="{28A0092B-C50C-407E-A947-70E740481C1C}">
                <a14:useLocalDpi xmlns:a14="http://schemas.microsoft.com/office/drawing/2010/main" val="0"/>
              </a:ext>
            </a:extLst>
          </a:blip>
          <a:srcRect r="9050"/>
          <a:stretch>
            <a:fillRect/>
          </a:stretch>
        </p:blipFill>
        <p:spPr bwMode="auto">
          <a:xfrm>
            <a:off x="609600" y="2819400"/>
            <a:ext cx="33528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6"/>
          <p:cNvSpPr>
            <a:spLocks noChangeArrowheads="1"/>
          </p:cNvSpPr>
          <p:nvPr/>
        </p:nvSpPr>
        <p:spPr bwMode="auto">
          <a:xfrm>
            <a:off x="3382963" y="3244850"/>
            <a:ext cx="199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38150" indent="-31908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chemeClr val="accent1"/>
              </a:buClr>
              <a:buSzPct val="80000"/>
              <a:buFont typeface="Wingdings 2" panose="05020102010507070707" pitchFamily="18" charset="2"/>
              <a:buChar char=""/>
            </a:pPr>
            <a:r>
              <a:rPr lang="en-US" altLang="en-US" sz="1800" b="1"/>
              <a:t>Stopped / Par</a:t>
            </a:r>
          </a:p>
        </p:txBody>
      </p:sp>
      <p:pic>
        <p:nvPicPr>
          <p:cNvPr id="34821" name="Picture 5" descr="Salvage Fraud (Surgical Strip) 01.jpg"/>
          <p:cNvPicPr>
            <a:picLocks noChangeAspect="1"/>
          </p:cNvPicPr>
          <p:nvPr/>
        </p:nvPicPr>
        <p:blipFill>
          <a:blip r:embed="rId4">
            <a:extLst>
              <a:ext uri="{28A0092B-C50C-407E-A947-70E740481C1C}">
                <a14:useLocalDpi xmlns:a14="http://schemas.microsoft.com/office/drawing/2010/main" val="0"/>
              </a:ext>
            </a:extLst>
          </a:blip>
          <a:srcRect r="1691" b="6110"/>
          <a:stretch>
            <a:fillRect/>
          </a:stretch>
        </p:blipFill>
        <p:spPr bwMode="auto">
          <a:xfrm>
            <a:off x="4953000" y="2895600"/>
            <a:ext cx="3505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tLang="en-US" smtClean="0"/>
              <a:t>Signs of Stolen Vehicles</a:t>
            </a:r>
          </a:p>
        </p:txBody>
      </p:sp>
      <p:sp>
        <p:nvSpPr>
          <p:cNvPr id="36866" name="Content Placeholder 2"/>
          <p:cNvSpPr>
            <a:spLocks noGrp="1"/>
          </p:cNvSpPr>
          <p:nvPr>
            <p:ph idx="1"/>
          </p:nvPr>
        </p:nvSpPr>
        <p:spPr/>
        <p:txBody>
          <a:bodyPr/>
          <a:lstStyle/>
          <a:p>
            <a:pPr eaLnBrk="1" hangingPunct="1"/>
            <a:endParaRPr lang="en-US" altLang="en-US" smtClean="0"/>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Suspicious License Plate 0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1148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Label 05 - Counterfeit (too many # in VI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2895600"/>
            <a:ext cx="3429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tLang="en-US" smtClean="0"/>
              <a:t>Why are Vehicles Stolen?</a:t>
            </a:r>
          </a:p>
        </p:txBody>
      </p:sp>
      <p:sp>
        <p:nvSpPr>
          <p:cNvPr id="38914" name="Content Placeholder 2"/>
          <p:cNvSpPr>
            <a:spLocks noGrp="1"/>
          </p:cNvSpPr>
          <p:nvPr>
            <p:ph idx="1"/>
          </p:nvPr>
        </p:nvSpPr>
        <p:spPr>
          <a:xfrm>
            <a:off x="457200" y="1600200"/>
            <a:ext cx="8229600" cy="5029200"/>
          </a:xfrm>
        </p:spPr>
        <p:txBody>
          <a:bodyPr/>
          <a:lstStyle/>
          <a:p>
            <a:pPr eaLnBrk="1" hangingPunct="1"/>
            <a:r>
              <a:rPr lang="en-US" altLang="en-US" sz="2800" smtClean="0">
                <a:solidFill>
                  <a:srgbClr val="800000"/>
                </a:solidFill>
              </a:rPr>
              <a:t>Fun/ Excitement/ Adrenaline/ Joyride</a:t>
            </a:r>
          </a:p>
          <a:p>
            <a:pPr lvl="1" eaLnBrk="1" hangingPunct="1"/>
            <a:r>
              <a:rPr lang="en-US" altLang="en-US" sz="2000" smtClean="0"/>
              <a:t>Largest part of vehicle thefts fall under here</a:t>
            </a:r>
          </a:p>
          <a:p>
            <a:pPr lvl="1" eaLnBrk="1" hangingPunct="1"/>
            <a:r>
              <a:rPr lang="en-US" altLang="en-US" sz="2000" smtClean="0"/>
              <a:t>Gang initiations</a:t>
            </a:r>
          </a:p>
          <a:p>
            <a:pPr lvl="1" eaLnBrk="1" hangingPunct="1"/>
            <a:r>
              <a:rPr lang="en-US" altLang="en-US" sz="2000" smtClean="0"/>
              <a:t>Crime of opportunity</a:t>
            </a:r>
          </a:p>
          <a:p>
            <a:pPr lvl="1" eaLnBrk="1" hangingPunct="1"/>
            <a:r>
              <a:rPr lang="en-US" altLang="en-US" sz="2000" smtClean="0"/>
              <a:t>Items stolen from vehicle</a:t>
            </a:r>
          </a:p>
          <a:p>
            <a:pPr eaLnBrk="1" hangingPunct="1"/>
            <a:r>
              <a:rPr lang="en-US" altLang="en-US" sz="2800" smtClean="0">
                <a:solidFill>
                  <a:srgbClr val="800000"/>
                </a:solidFill>
              </a:rPr>
              <a:t>Transportation - temporary</a:t>
            </a:r>
          </a:p>
          <a:p>
            <a:pPr lvl="1" eaLnBrk="1" hangingPunct="1"/>
            <a:r>
              <a:rPr lang="en-US" altLang="en-US" sz="2000" smtClean="0"/>
              <a:t>Transient, hitchhiker, runaways</a:t>
            </a:r>
          </a:p>
          <a:p>
            <a:pPr lvl="1" eaLnBrk="1" hangingPunct="1"/>
            <a:r>
              <a:rPr lang="en-US" altLang="en-US" sz="2000" smtClean="0"/>
              <a:t>Vehicle to get from point A to point B</a:t>
            </a:r>
          </a:p>
          <a:p>
            <a:pPr lvl="1" eaLnBrk="1" hangingPunct="1"/>
            <a:r>
              <a:rPr lang="en-US" altLang="en-US" sz="2000" smtClean="0"/>
              <a:t>Steal another vehicle where first one is abandoned</a:t>
            </a:r>
          </a:p>
          <a:p>
            <a:pPr lvl="1" eaLnBrk="1" hangingPunct="1"/>
            <a:r>
              <a:rPr lang="en-US" altLang="en-US" sz="2000" smtClean="0"/>
              <a:t>Abandons when gas runs out</a:t>
            </a:r>
          </a:p>
          <a:p>
            <a:pPr lvl="1" eaLnBrk="1" hangingPunct="1"/>
            <a:r>
              <a:rPr lang="en-US" altLang="en-US" sz="2000" smtClean="0"/>
              <a:t>Type of vehicle not a consideration</a:t>
            </a:r>
          </a:p>
          <a:p>
            <a:pPr lvl="1" eaLnBrk="1" hangingPunct="1"/>
            <a:r>
              <a:rPr lang="en-US" altLang="en-US" sz="2000" smtClean="0"/>
              <a:t>Recovery rate is usually high, with little to no damage to vehicle.</a:t>
            </a:r>
          </a:p>
          <a:p>
            <a:pPr lvl="1" eaLnBrk="1" hangingPunct="1"/>
            <a:endParaRPr lang="en-US" altLang="en-US"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altLang="en-US" smtClean="0"/>
              <a:t>Why are Vehicles Stolen Cont.?</a:t>
            </a:r>
          </a:p>
        </p:txBody>
      </p:sp>
      <p:sp>
        <p:nvSpPr>
          <p:cNvPr id="39938" name="Content Placeholder 2"/>
          <p:cNvSpPr>
            <a:spLocks noGrp="1"/>
          </p:cNvSpPr>
          <p:nvPr>
            <p:ph idx="1"/>
          </p:nvPr>
        </p:nvSpPr>
        <p:spPr/>
        <p:txBody>
          <a:bodyPr/>
          <a:lstStyle/>
          <a:p>
            <a:pPr eaLnBrk="1" hangingPunct="1"/>
            <a:r>
              <a:rPr lang="en-US" altLang="en-US" sz="2400" smtClean="0">
                <a:solidFill>
                  <a:srgbClr val="800000"/>
                </a:solidFill>
              </a:rPr>
              <a:t>Transportation to commit other crimes</a:t>
            </a:r>
          </a:p>
          <a:p>
            <a:pPr lvl="1" eaLnBrk="1" hangingPunct="1"/>
            <a:r>
              <a:rPr lang="en-US" altLang="en-US" sz="2000" smtClean="0"/>
              <a:t>Robbery</a:t>
            </a:r>
          </a:p>
          <a:p>
            <a:pPr lvl="1" eaLnBrk="1" hangingPunct="1"/>
            <a:r>
              <a:rPr lang="en-US" altLang="en-US" sz="2000" smtClean="0"/>
              <a:t>Check/ Credit card fraud</a:t>
            </a:r>
          </a:p>
          <a:p>
            <a:pPr lvl="1" eaLnBrk="1" hangingPunct="1"/>
            <a:r>
              <a:rPr lang="en-US" altLang="en-US" sz="2000" smtClean="0"/>
              <a:t>Burglary</a:t>
            </a:r>
          </a:p>
          <a:p>
            <a:pPr lvl="1" eaLnBrk="1" hangingPunct="1"/>
            <a:r>
              <a:rPr lang="en-US" altLang="en-US" sz="2000" smtClean="0"/>
              <a:t>Thefts</a:t>
            </a:r>
          </a:p>
          <a:p>
            <a:pPr lvl="1" eaLnBrk="1" hangingPunct="1"/>
            <a:r>
              <a:rPr lang="en-US" altLang="en-US" sz="2000" smtClean="0"/>
              <a:t>Drug Transactions</a:t>
            </a:r>
          </a:p>
          <a:p>
            <a:pPr eaLnBrk="1" hangingPunct="1"/>
            <a:r>
              <a:rPr lang="en-US" altLang="en-US" sz="2400" smtClean="0">
                <a:solidFill>
                  <a:srgbClr val="800000"/>
                </a:solidFill>
              </a:rPr>
              <a:t>Profit/ Professionals</a:t>
            </a:r>
          </a:p>
          <a:p>
            <a:pPr lvl="1" eaLnBrk="1" hangingPunct="1"/>
            <a:r>
              <a:rPr lang="en-US" altLang="en-US" sz="2000" smtClean="0"/>
              <a:t>High profit/ low recovery rate</a:t>
            </a:r>
          </a:p>
          <a:p>
            <a:pPr lvl="1" eaLnBrk="1" hangingPunct="1"/>
            <a:r>
              <a:rPr lang="en-US" altLang="en-US" sz="2000" smtClean="0"/>
              <a:t>Very organized groups</a:t>
            </a:r>
          </a:p>
          <a:p>
            <a:pPr lvl="1" eaLnBrk="1" hangingPunct="1"/>
            <a:r>
              <a:rPr lang="en-US" altLang="en-US" sz="2000" smtClean="0"/>
              <a:t>Chop Shops</a:t>
            </a:r>
          </a:p>
          <a:p>
            <a:pPr lvl="1" eaLnBrk="1" hangingPunct="1"/>
            <a:r>
              <a:rPr lang="en-US" altLang="en-US" sz="2000" smtClean="0"/>
              <a:t>Salvage fraud</a:t>
            </a:r>
          </a:p>
          <a:p>
            <a:pPr lvl="1" eaLnBrk="1" hangingPunct="1"/>
            <a:r>
              <a:rPr lang="en-US" altLang="en-US" sz="2000" smtClean="0"/>
              <a:t>Clones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en-US" smtClean="0"/>
              <a:t>Learning Objectives</a:t>
            </a:r>
          </a:p>
        </p:txBody>
      </p:sp>
      <p:sp>
        <p:nvSpPr>
          <p:cNvPr id="15362" name="Content Placeholder 2"/>
          <p:cNvSpPr>
            <a:spLocks noGrp="1"/>
          </p:cNvSpPr>
          <p:nvPr>
            <p:ph idx="1"/>
          </p:nvPr>
        </p:nvSpPr>
        <p:spPr/>
        <p:txBody>
          <a:bodyPr/>
          <a:lstStyle/>
          <a:p>
            <a:pPr eaLnBrk="1" hangingPunct="1"/>
            <a:r>
              <a:rPr lang="en-US" altLang="en-US" sz="2400" smtClean="0"/>
              <a:t>Identify common methods for stealing vehicles.</a:t>
            </a:r>
          </a:p>
          <a:p>
            <a:pPr eaLnBrk="1" hangingPunct="1"/>
            <a:r>
              <a:rPr lang="en-US" altLang="en-US" sz="2400" smtClean="0"/>
              <a:t>List ways in which to recognize a stolen vehicle that is parked and a stolen vehicle that is moving.</a:t>
            </a:r>
          </a:p>
          <a:p>
            <a:pPr eaLnBrk="1" hangingPunct="1"/>
            <a:r>
              <a:rPr lang="en-US" altLang="en-US" sz="2400" smtClean="0"/>
              <a:t>Describe locations a VIN can be found on a vehicle.</a:t>
            </a:r>
          </a:p>
          <a:p>
            <a:pPr eaLnBrk="1" hangingPunct="1"/>
            <a:r>
              <a:rPr lang="en-US" altLang="en-US" sz="2400" smtClean="0"/>
              <a:t>Explain how vehicles are cloned</a:t>
            </a:r>
          </a:p>
          <a:p>
            <a:pPr eaLnBrk="1" hangingPunct="1"/>
            <a:r>
              <a:rPr lang="en-US" altLang="en-US" sz="2400" smtClean="0"/>
              <a:t>Identify signs of professional and amateur chop shops</a:t>
            </a:r>
          </a:p>
          <a:p>
            <a:pPr eaLnBrk="1" hangingPunct="1"/>
            <a:r>
              <a:rPr lang="en-US" altLang="en-US" sz="2400" smtClean="0"/>
              <a:t>List questions that should be asked when taking a stolen vehicle report.</a:t>
            </a:r>
          </a:p>
          <a:p>
            <a:pPr eaLnBrk="1" hangingPunct="1"/>
            <a:r>
              <a:rPr lang="en-US" altLang="en-US" sz="2400" smtClean="0"/>
              <a:t>Identify the proper crime upon finding someone in a stolen vehicle.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ltLang="en-US" smtClean="0"/>
              <a:t>Chop Shops</a:t>
            </a:r>
          </a:p>
        </p:txBody>
      </p:sp>
      <p:sp>
        <p:nvSpPr>
          <p:cNvPr id="40962" name="Content Placeholder 2"/>
          <p:cNvSpPr>
            <a:spLocks noGrp="1"/>
          </p:cNvSpPr>
          <p:nvPr>
            <p:ph idx="1"/>
          </p:nvPr>
        </p:nvSpPr>
        <p:spPr/>
        <p:txBody>
          <a:bodyPr/>
          <a:lstStyle/>
          <a:p>
            <a:pPr eaLnBrk="1" hangingPunct="1"/>
            <a:r>
              <a:rPr lang="en-US" altLang="en-US" smtClean="0"/>
              <a:t>Title 18 U.S.C Sec 2322 </a:t>
            </a:r>
          </a:p>
          <a:p>
            <a:pPr lvl="1" eaLnBrk="1" hangingPunct="1"/>
            <a:r>
              <a:rPr lang="en-US" altLang="en-US" b="1" smtClean="0">
                <a:solidFill>
                  <a:srgbClr val="FFFF00"/>
                </a:solidFill>
              </a:rPr>
              <a:t>Chop Shop </a:t>
            </a:r>
            <a:r>
              <a:rPr lang="en-US" altLang="en-US" smtClean="0"/>
              <a:t>-  </a:t>
            </a:r>
            <a:r>
              <a:rPr lang="en-US" altLang="en-US" sz="2400" smtClean="0"/>
              <a:t>defined as any building, lot, facility or other structure or premise where one or more persons engage in receiving, concealing, destroying, disassembling, dismantling, reassembling, or storing any passenger motor vehicle or passenger motor vehicle part which has been unlawfully obtained to alter, counterfeit, deface, destroy, disguise, falsify, forge, obliterate, or remove the identity, including the VIN, or derivative thereof, of such vehicle or vehicle part and to distribute, sell, or dispose of such vehicle or vehicle part in interstate or foreign commerce.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tLang="en-US" sz="4000" smtClean="0"/>
              <a:t>Amateur vs Professional Chop Shops</a:t>
            </a:r>
          </a:p>
        </p:txBody>
      </p:sp>
      <p:sp>
        <p:nvSpPr>
          <p:cNvPr id="43010" name="Content Placeholder 2"/>
          <p:cNvSpPr>
            <a:spLocks noGrp="1"/>
          </p:cNvSpPr>
          <p:nvPr>
            <p:ph idx="1"/>
          </p:nvPr>
        </p:nvSpPr>
        <p:spPr/>
        <p:txBody>
          <a:bodyPr/>
          <a:lstStyle/>
          <a:p>
            <a:pPr eaLnBrk="1" hangingPunct="1"/>
            <a:r>
              <a:rPr lang="en-US" altLang="en-US" sz="2800" smtClean="0"/>
              <a:t>Amateurs</a:t>
            </a:r>
          </a:p>
          <a:p>
            <a:pPr lvl="1" eaLnBrk="1" hangingPunct="1"/>
            <a:r>
              <a:rPr lang="en-US" altLang="en-US" sz="2400" smtClean="0"/>
              <a:t>Limited tools</a:t>
            </a:r>
          </a:p>
          <a:p>
            <a:pPr lvl="1" eaLnBrk="1" hangingPunct="1"/>
            <a:r>
              <a:rPr lang="en-US" altLang="en-US" sz="2400" smtClean="0"/>
              <a:t>Parts removed haphazardly</a:t>
            </a:r>
          </a:p>
          <a:p>
            <a:pPr lvl="1" eaLnBrk="1" hangingPunct="1"/>
            <a:r>
              <a:rPr lang="en-US" altLang="en-US" sz="2400" smtClean="0"/>
              <a:t>Valuable parts damaged</a:t>
            </a:r>
          </a:p>
          <a:p>
            <a:pPr lvl="1" eaLnBrk="1" hangingPunct="1"/>
            <a:r>
              <a:rPr lang="en-US" altLang="en-US" sz="2400" smtClean="0"/>
              <a:t>Valuable parts left on vehicle</a:t>
            </a:r>
          </a:p>
          <a:p>
            <a:pPr eaLnBrk="1" hangingPunct="1"/>
            <a:r>
              <a:rPr lang="en-US" altLang="en-US" sz="2800" smtClean="0"/>
              <a:t>Professionals</a:t>
            </a:r>
          </a:p>
          <a:p>
            <a:pPr lvl="1" eaLnBrk="1" hangingPunct="1"/>
            <a:r>
              <a:rPr lang="en-US" altLang="en-US" sz="2400" smtClean="0"/>
              <a:t>High end tools</a:t>
            </a:r>
          </a:p>
          <a:p>
            <a:pPr lvl="1" eaLnBrk="1" hangingPunct="1"/>
            <a:r>
              <a:rPr lang="en-US" altLang="en-US" sz="2400" smtClean="0"/>
              <a:t>Parts removed carefully</a:t>
            </a:r>
          </a:p>
          <a:p>
            <a:pPr lvl="1" eaLnBrk="1" hangingPunct="1"/>
            <a:r>
              <a:rPr lang="en-US" altLang="en-US" sz="2400" smtClean="0"/>
              <a:t>Valuable parts undamaged</a:t>
            </a:r>
          </a:p>
          <a:p>
            <a:pPr lvl="1" eaLnBrk="1" hangingPunct="1"/>
            <a:r>
              <a:rPr lang="en-US" altLang="en-US" sz="2400" smtClean="0"/>
              <a:t>All parts removed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en-US" smtClean="0"/>
              <a:t>How do I Identify a Chop Shop?</a:t>
            </a:r>
          </a:p>
        </p:txBody>
      </p:sp>
      <p:sp>
        <p:nvSpPr>
          <p:cNvPr id="45058" name="Content Placeholder 2"/>
          <p:cNvSpPr>
            <a:spLocks noGrp="1"/>
          </p:cNvSpPr>
          <p:nvPr>
            <p:ph idx="1"/>
          </p:nvPr>
        </p:nvSpPr>
        <p:spPr/>
        <p:txBody>
          <a:bodyPr/>
          <a:lstStyle/>
          <a:p>
            <a:r>
              <a:rPr lang="en-US" altLang="en-US" smtClean="0"/>
              <a:t>Late night activity</a:t>
            </a:r>
          </a:p>
          <a:p>
            <a:r>
              <a:rPr lang="en-US" altLang="en-US" smtClean="0"/>
              <a:t>Vehicle parts littering surrounding area</a:t>
            </a:r>
          </a:p>
          <a:p>
            <a:r>
              <a:rPr lang="en-US" altLang="en-US" smtClean="0"/>
              <a:t>Activity is not normal for the area</a:t>
            </a:r>
          </a:p>
          <a:p>
            <a:r>
              <a:rPr lang="en-US" altLang="en-US" smtClean="0"/>
              <a:t>No legitimate business/ not licensed</a:t>
            </a:r>
          </a:p>
          <a:p>
            <a:r>
              <a:rPr lang="en-US" altLang="en-US" smtClean="0"/>
              <a:t>Criminal history of associates/ occupants</a:t>
            </a:r>
          </a:p>
          <a:p>
            <a:r>
              <a:rPr lang="en-US" altLang="en-US" smtClean="0"/>
              <a:t>Citizen complaints</a:t>
            </a:r>
          </a:p>
          <a:p>
            <a:r>
              <a:rPr lang="en-US" altLang="en-US" smtClean="0"/>
              <a:t>Informants</a:t>
            </a:r>
          </a:p>
          <a:p>
            <a:r>
              <a:rPr lang="en-US" altLang="en-US" smtClean="0"/>
              <a:t>Stripped stolens recovered in the area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smtClean="0"/>
              <a:t>Things to Remember</a:t>
            </a:r>
          </a:p>
        </p:txBody>
      </p:sp>
      <p:sp>
        <p:nvSpPr>
          <p:cNvPr id="3" name="Content Placeholder 2"/>
          <p:cNvSpPr>
            <a:spLocks noGrp="1"/>
          </p:cNvSpPr>
          <p:nvPr>
            <p:ph idx="1"/>
          </p:nvPr>
        </p:nvSpPr>
        <p:spPr/>
        <p:txBody>
          <a:bodyPr/>
          <a:lstStyle/>
          <a:p>
            <a:r>
              <a:rPr lang="en-US" altLang="en-US" smtClean="0"/>
              <a:t>Evidence to be looking for:</a:t>
            </a:r>
          </a:p>
          <a:p>
            <a:pPr lvl="1"/>
            <a:r>
              <a:rPr lang="en-US" altLang="en-US" smtClean="0"/>
              <a:t>Fingerprints</a:t>
            </a:r>
          </a:p>
          <a:p>
            <a:pPr lvl="1"/>
            <a:r>
              <a:rPr lang="en-US" altLang="en-US" smtClean="0"/>
              <a:t>Evidence of other crimes</a:t>
            </a:r>
          </a:p>
          <a:p>
            <a:pPr lvl="1"/>
            <a:r>
              <a:rPr lang="en-US" altLang="en-US" smtClean="0"/>
              <a:t>VIN’S/ Rivets</a:t>
            </a:r>
          </a:p>
          <a:p>
            <a:pPr lvl="2"/>
            <a:r>
              <a:rPr lang="en-US" altLang="en-US" smtClean="0"/>
              <a:t>Does it appear the VIN has been tampered with?</a:t>
            </a:r>
          </a:p>
          <a:p>
            <a:pPr>
              <a:buFontTx/>
              <a:buChar char="•"/>
            </a:pPr>
            <a:r>
              <a:rPr lang="en-US" altLang="en-US" smtClean="0"/>
              <a:t>Resources:</a:t>
            </a:r>
          </a:p>
          <a:p>
            <a:pPr lvl="1">
              <a:buFontTx/>
              <a:buChar char="•"/>
            </a:pPr>
            <a:r>
              <a:rPr lang="en-US" altLang="en-US" smtClean="0">
                <a:solidFill>
                  <a:srgbClr val="FF6600"/>
                </a:solidFill>
              </a:rPr>
              <a:t>NICB</a:t>
            </a:r>
            <a:r>
              <a:rPr lang="en-US" altLang="en-US" smtClean="0"/>
              <a:t> (National Insurance Crime Bureau)</a:t>
            </a:r>
          </a:p>
          <a:p>
            <a:pPr lvl="1">
              <a:buFontTx/>
              <a:buChar char="•"/>
            </a:pPr>
            <a:r>
              <a:rPr lang="en-US" altLang="en-US" smtClean="0">
                <a:solidFill>
                  <a:srgbClr val="FF6600"/>
                </a:solidFill>
              </a:rPr>
              <a:t>WSATI</a:t>
            </a:r>
            <a:r>
              <a:rPr lang="en-US" altLang="en-US" smtClean="0"/>
              <a:t> (Wa State Auto Theft Investigators)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en-US" smtClean="0"/>
              <a:t>Things to Remember Part 2</a:t>
            </a:r>
          </a:p>
        </p:txBody>
      </p:sp>
      <p:sp>
        <p:nvSpPr>
          <p:cNvPr id="3" name="Content Placeholder 2"/>
          <p:cNvSpPr>
            <a:spLocks noGrp="1"/>
          </p:cNvSpPr>
          <p:nvPr>
            <p:ph idx="1"/>
          </p:nvPr>
        </p:nvSpPr>
        <p:spPr/>
        <p:txBody>
          <a:bodyPr/>
          <a:lstStyle/>
          <a:p>
            <a:pPr>
              <a:buFont typeface="Arial" charset="0"/>
              <a:buChar char="•"/>
              <a:defRPr/>
            </a:pPr>
            <a:r>
              <a:rPr lang="en-US" sz="2400" dirty="0" smtClean="0">
                <a:ea typeface="ＭＳ Ｐゴシック" charset="0"/>
              </a:rPr>
              <a:t>When a suspect is caught in a stolen vehicle, </a:t>
            </a:r>
            <a:r>
              <a:rPr lang="en-US" sz="2400" b="1" u="sng" dirty="0" smtClean="0">
                <a:solidFill>
                  <a:schemeClr val="accent1"/>
                </a:solidFill>
                <a:ea typeface="ＭＳ Ｐゴシック" charset="0"/>
              </a:rPr>
              <a:t>knowledge</a:t>
            </a:r>
            <a:r>
              <a:rPr lang="en-US" sz="2400" dirty="0" smtClean="0">
                <a:ea typeface="ＭＳ Ｐゴシック" charset="0"/>
              </a:rPr>
              <a:t> is the key element that must be proven.  If this is not proven, what crime do you have?</a:t>
            </a:r>
          </a:p>
          <a:p>
            <a:pPr>
              <a:buFont typeface="Arial" charset="0"/>
              <a:buChar char="•"/>
              <a:defRPr/>
            </a:pPr>
            <a:r>
              <a:rPr lang="en-US" sz="2400" b="1" dirty="0" smtClean="0">
                <a:solidFill>
                  <a:schemeClr val="accent4">
                    <a:lumMod val="60000"/>
                    <a:lumOff val="40000"/>
                  </a:schemeClr>
                </a:solidFill>
                <a:ea typeface="ＭＳ Ｐゴシック" charset="0"/>
              </a:rPr>
              <a:t>Questions to ask the victim:</a:t>
            </a:r>
          </a:p>
          <a:p>
            <a:pPr lvl="1">
              <a:buFont typeface="Arial" charset="0"/>
              <a:buChar char="–"/>
              <a:defRPr/>
            </a:pPr>
            <a:r>
              <a:rPr lang="en-US" sz="2000" dirty="0" smtClean="0">
                <a:ea typeface="ＭＳ Ｐゴシック" charset="0"/>
              </a:rPr>
              <a:t>Does anyone have permission to use the vehicle?</a:t>
            </a:r>
          </a:p>
          <a:p>
            <a:pPr lvl="1">
              <a:buFont typeface="Arial" charset="0"/>
              <a:buChar char="–"/>
              <a:defRPr/>
            </a:pPr>
            <a:r>
              <a:rPr lang="en-US" sz="2000" dirty="0" smtClean="0">
                <a:ea typeface="ＭＳ Ｐゴシック" charset="0"/>
              </a:rPr>
              <a:t>Did you lend the vehicle to anyone?</a:t>
            </a:r>
          </a:p>
          <a:p>
            <a:pPr lvl="1">
              <a:buFont typeface="Arial" charset="0"/>
              <a:buChar char="–"/>
              <a:defRPr/>
            </a:pPr>
            <a:r>
              <a:rPr lang="en-US" sz="2000" dirty="0" smtClean="0">
                <a:ea typeface="ＭＳ Ｐゴシック" charset="0"/>
              </a:rPr>
              <a:t>Was it stolen with the keys or without?</a:t>
            </a:r>
          </a:p>
          <a:p>
            <a:pPr lvl="1">
              <a:buFont typeface="Arial" charset="0"/>
              <a:buChar char="–"/>
              <a:defRPr/>
            </a:pPr>
            <a:r>
              <a:rPr lang="en-US" sz="2000" dirty="0" smtClean="0">
                <a:ea typeface="ＭＳ Ｐゴシック" charset="0"/>
              </a:rPr>
              <a:t>How many plates were on the vehicle when it was stolen?</a:t>
            </a:r>
          </a:p>
          <a:p>
            <a:pPr lvl="1">
              <a:buFont typeface="Arial" charset="0"/>
              <a:buChar char="–"/>
              <a:defRPr/>
            </a:pPr>
            <a:r>
              <a:rPr lang="en-US" sz="2000" dirty="0" smtClean="0">
                <a:ea typeface="ＭＳ Ｐゴシック" charset="0"/>
              </a:rPr>
              <a:t>Are there any distinguishing characteristics that will help identify the vehicle?</a:t>
            </a:r>
          </a:p>
          <a:p>
            <a:pPr>
              <a:buFont typeface="Arial" charset="0"/>
              <a:buChar char="•"/>
              <a:defRPr/>
            </a:pPr>
            <a:r>
              <a:rPr lang="en-US" sz="2400" dirty="0" smtClean="0">
                <a:solidFill>
                  <a:schemeClr val="accent6">
                    <a:lumMod val="75000"/>
                  </a:schemeClr>
                </a:solidFill>
                <a:ea typeface="ＭＳ Ｐゴシック" charset="0"/>
              </a:rPr>
              <a:t>In order to enter a vehicle into NCIC/ WACIC as stolen, you will need to obtain a signed stolen declaration waiver.</a:t>
            </a:r>
            <a:endParaRPr lang="en-US" sz="2400" dirty="0">
              <a:solidFill>
                <a:schemeClr val="accent6">
                  <a:lumMod val="75000"/>
                </a:schemeClr>
              </a:solidFill>
              <a:ea typeface="ＭＳ Ｐゴシック" charset="0"/>
            </a:endParaRPr>
          </a:p>
          <a:p>
            <a:pPr>
              <a:buFont typeface="Arial" charset="0"/>
              <a:buChar char="•"/>
              <a:defRPr/>
            </a:pPr>
            <a:endParaRPr lang="en-US" sz="2400" dirty="0" smtClean="0">
              <a:ea typeface="ＭＳ Ｐゴシック"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381000" y="304800"/>
            <a:ext cx="8229600" cy="1143000"/>
          </a:xfrm>
        </p:spPr>
        <p:txBody>
          <a:bodyPr/>
          <a:lstStyle/>
          <a:p>
            <a:r>
              <a:rPr lang="en-US" altLang="en-US" smtClean="0"/>
              <a:t>Group Exercise</a:t>
            </a:r>
          </a:p>
        </p:txBody>
      </p:sp>
      <p:pic>
        <p:nvPicPr>
          <p:cNvPr id="4915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10500" r="-10500"/>
          <a:stretch>
            <a:fillRect/>
          </a:stretch>
        </p:blipFill>
        <p:spPr>
          <a:xfrm>
            <a:off x="152400" y="2133600"/>
            <a:ext cx="3962400" cy="2590800"/>
          </a:xfrm>
        </p:spPr>
      </p:pic>
      <p:sp>
        <p:nvSpPr>
          <p:cNvPr id="5" name="TextBox 4"/>
          <p:cNvSpPr txBox="1"/>
          <p:nvPr/>
        </p:nvSpPr>
        <p:spPr>
          <a:xfrm>
            <a:off x="4495800" y="1752600"/>
            <a:ext cx="3200400" cy="415448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solidFill>
                  <a:srgbClr val="000000"/>
                </a:solidFill>
                <a:latin typeface="Calibri" panose="020F0502020204030204" pitchFamily="34" charset="0"/>
              </a:rPr>
              <a:t>Group 1 – Robbery</a:t>
            </a:r>
          </a:p>
          <a:p>
            <a:pPr eaLnBrk="1" hangingPunct="1"/>
            <a:endParaRPr lang="en-US" altLang="en-US">
              <a:solidFill>
                <a:srgbClr val="000000"/>
              </a:solidFill>
              <a:latin typeface="Calibri" panose="020F0502020204030204" pitchFamily="34" charset="0"/>
            </a:endParaRPr>
          </a:p>
          <a:p>
            <a:pPr eaLnBrk="1" hangingPunct="1"/>
            <a:r>
              <a:rPr lang="en-US" altLang="en-US">
                <a:solidFill>
                  <a:srgbClr val="000000"/>
                </a:solidFill>
                <a:latin typeface="Calibri" panose="020F0502020204030204" pitchFamily="34" charset="0"/>
              </a:rPr>
              <a:t>Group 2 – Burglary/Vehicle Prowl</a:t>
            </a:r>
          </a:p>
          <a:p>
            <a:pPr eaLnBrk="1" hangingPunct="1"/>
            <a:endParaRPr lang="en-US" altLang="en-US">
              <a:solidFill>
                <a:srgbClr val="000000"/>
              </a:solidFill>
              <a:latin typeface="Calibri" panose="020F0502020204030204" pitchFamily="34" charset="0"/>
            </a:endParaRPr>
          </a:p>
          <a:p>
            <a:pPr eaLnBrk="1" hangingPunct="1"/>
            <a:endParaRPr lang="en-US" altLang="en-US">
              <a:solidFill>
                <a:srgbClr val="000000"/>
              </a:solidFill>
              <a:latin typeface="Calibri" panose="020F0502020204030204" pitchFamily="34" charset="0"/>
            </a:endParaRPr>
          </a:p>
          <a:p>
            <a:pPr eaLnBrk="1" hangingPunct="1"/>
            <a:r>
              <a:rPr lang="en-US" altLang="en-US">
                <a:solidFill>
                  <a:srgbClr val="000000"/>
                </a:solidFill>
                <a:latin typeface="Calibri" panose="020F0502020204030204" pitchFamily="34" charset="0"/>
              </a:rPr>
              <a:t>15 minutes to create a checklist:</a:t>
            </a:r>
          </a:p>
          <a:p>
            <a:pPr eaLnBrk="1" hangingPunct="1">
              <a:buFontTx/>
              <a:buChar char="•"/>
            </a:pPr>
            <a:r>
              <a:rPr lang="en-US" altLang="en-US">
                <a:solidFill>
                  <a:srgbClr val="000000"/>
                </a:solidFill>
                <a:latin typeface="Calibri" panose="020F0502020204030204" pitchFamily="34" charset="0"/>
              </a:rPr>
              <a:t>What will you look for?</a:t>
            </a:r>
          </a:p>
          <a:p>
            <a:pPr eaLnBrk="1" hangingPunct="1">
              <a:buFontTx/>
              <a:buChar char="•"/>
            </a:pPr>
            <a:r>
              <a:rPr lang="en-US" altLang="en-US">
                <a:solidFill>
                  <a:srgbClr val="000000"/>
                </a:solidFill>
                <a:latin typeface="Calibri" panose="020F0502020204030204" pitchFamily="34" charset="0"/>
              </a:rPr>
              <a:t>What will you ask?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altLang="en-US" smtClean="0"/>
          </a:p>
        </p:txBody>
      </p:sp>
      <p:pic>
        <p:nvPicPr>
          <p:cNvPr id="5120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26784" b="26784"/>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tLang="en-US" smtClean="0"/>
              <a:t>In Washington State……..</a:t>
            </a:r>
          </a:p>
        </p:txBody>
      </p:sp>
      <p:sp>
        <p:nvSpPr>
          <p:cNvPr id="16386" name="Content Placeholder 2"/>
          <p:cNvSpPr>
            <a:spLocks noGrp="1"/>
          </p:cNvSpPr>
          <p:nvPr>
            <p:ph idx="1"/>
          </p:nvPr>
        </p:nvSpPr>
        <p:spPr/>
        <p:txBody>
          <a:bodyPr/>
          <a:lstStyle/>
          <a:p>
            <a:pPr eaLnBrk="1" hangingPunct="1"/>
            <a:r>
              <a:rPr lang="en-US" altLang="en-US" sz="3000" smtClean="0">
                <a:latin typeface="Corbel" panose="020B0503020204020204" pitchFamily="34" charset="0"/>
              </a:rPr>
              <a:t>A car is stolen every 13 minutes</a:t>
            </a:r>
          </a:p>
          <a:p>
            <a:pPr eaLnBrk="1" hangingPunct="1">
              <a:spcBef>
                <a:spcPts val="1200"/>
              </a:spcBef>
            </a:pPr>
            <a:r>
              <a:rPr lang="en-US" altLang="en-US" sz="3000" smtClean="0">
                <a:latin typeface="Corbel" panose="020B0503020204020204" pitchFamily="34" charset="0"/>
              </a:rPr>
              <a:t>106 cars are stolen everyday</a:t>
            </a:r>
          </a:p>
          <a:p>
            <a:pPr eaLnBrk="1" hangingPunct="1">
              <a:spcBef>
                <a:spcPts val="1200"/>
              </a:spcBef>
            </a:pPr>
            <a:r>
              <a:rPr lang="en-US" altLang="en-US" sz="3000" smtClean="0">
                <a:latin typeface="Corbel" panose="020B0503020204020204" pitchFamily="34" charset="0"/>
              </a:rPr>
              <a:t>Your car has a 1 in 179 chance of being stolen</a:t>
            </a:r>
          </a:p>
          <a:p>
            <a:pPr eaLnBrk="1" hangingPunct="1">
              <a:spcBef>
                <a:spcPts val="1200"/>
              </a:spcBef>
            </a:pPr>
            <a:r>
              <a:rPr lang="en-US" altLang="en-US" sz="3000" smtClean="0">
                <a:latin typeface="Corbel" panose="020B0503020204020204" pitchFamily="34" charset="0"/>
              </a:rPr>
              <a:t>1 in every 5 cars were stolen with a key left inside.</a:t>
            </a:r>
          </a:p>
          <a:p>
            <a:pPr eaLnBrk="1" hangingPunct="1">
              <a:spcBef>
                <a:spcPts val="1200"/>
              </a:spcBef>
            </a:pPr>
            <a:r>
              <a:rPr lang="en-US" altLang="en-US" sz="3000" smtClean="0">
                <a:latin typeface="Corbel" panose="020B0503020204020204" pitchFamily="34" charset="0"/>
              </a:rPr>
              <a:t>According to the National Crime Insurance Bureau (NICB), Washington ranks 7</a:t>
            </a:r>
            <a:r>
              <a:rPr lang="en-US" altLang="en-US" sz="3000" baseline="30000" smtClean="0">
                <a:latin typeface="Corbel" panose="020B0503020204020204" pitchFamily="34" charset="0"/>
              </a:rPr>
              <a:t>th</a:t>
            </a:r>
            <a:r>
              <a:rPr lang="en-US" altLang="en-US" sz="3000" smtClean="0">
                <a:latin typeface="Corbel" panose="020B0503020204020204" pitchFamily="34" charset="0"/>
              </a:rPr>
              <a:t> in auto thefts.  </a:t>
            </a:r>
          </a:p>
          <a:p>
            <a:pPr eaLnBrk="1" hangingPunct="1"/>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sz="3600" smtClean="0"/>
              <a:t>Washington’s Top 10 Stolen Vehicles</a:t>
            </a:r>
            <a:br>
              <a:rPr lang="en-US" altLang="en-US" sz="3600" smtClean="0"/>
            </a:br>
            <a:r>
              <a:rPr lang="en-US" altLang="en-US" sz="3600" smtClean="0">
                <a:solidFill>
                  <a:srgbClr val="C3D69B"/>
                </a:solidFill>
              </a:rPr>
              <a:t>(Source:  2010 NICB)</a:t>
            </a:r>
            <a:endParaRPr lang="en-US" altLang="en-US" sz="3600" smtClean="0"/>
          </a:p>
        </p:txBody>
      </p:sp>
      <p:sp>
        <p:nvSpPr>
          <p:cNvPr id="3" name="Content Placeholder 2"/>
          <p:cNvSpPr>
            <a:spLocks noGrp="1"/>
          </p:cNvSpPr>
          <p:nvPr>
            <p:ph idx="1"/>
          </p:nvPr>
        </p:nvSpPr>
        <p:spPr/>
        <p:txBody>
          <a:bodyPr/>
          <a:lstStyle/>
          <a:p>
            <a:pPr eaLnBrk="1" hangingPunct="1">
              <a:buFont typeface="Arial" charset="0"/>
              <a:buChar char="•"/>
              <a:defRPr/>
            </a:pPr>
            <a:r>
              <a:rPr lang="en-US" sz="2800" b="1" dirty="0">
                <a:latin typeface="Corbel" charset="0"/>
                <a:ea typeface="+mn-ea"/>
                <a:cs typeface="+mn-cs"/>
              </a:rPr>
              <a:t>1.  </a:t>
            </a:r>
            <a:r>
              <a:rPr lang="en-US" sz="2800" dirty="0">
                <a:latin typeface="Corbel" charset="0"/>
                <a:ea typeface="+mn-ea"/>
                <a:cs typeface="+mn-cs"/>
              </a:rPr>
              <a:t>92 Honda Accord	</a:t>
            </a:r>
            <a:r>
              <a:rPr lang="en-US" sz="2800" b="1" dirty="0">
                <a:latin typeface="Corbel" charset="0"/>
                <a:ea typeface="+mn-ea"/>
                <a:cs typeface="+mn-cs"/>
              </a:rPr>
              <a:t>6.  </a:t>
            </a:r>
            <a:r>
              <a:rPr lang="en-US" sz="2800" dirty="0">
                <a:latin typeface="Corbel" charset="0"/>
                <a:ea typeface="+mn-ea"/>
                <a:cs typeface="+mn-cs"/>
              </a:rPr>
              <a:t>94 </a:t>
            </a:r>
            <a:r>
              <a:rPr lang="en-US" sz="2800" dirty="0" smtClean="0">
                <a:latin typeface="Corbel" charset="0"/>
                <a:ea typeface="+mn-ea"/>
                <a:cs typeface="+mn-cs"/>
              </a:rPr>
              <a:t>Nissan </a:t>
            </a:r>
            <a:r>
              <a:rPr lang="en-US" sz="2800" dirty="0">
                <a:latin typeface="Corbel" charset="0"/>
                <a:ea typeface="+mn-ea"/>
                <a:cs typeface="+mn-cs"/>
              </a:rPr>
              <a:t>Sentra</a:t>
            </a:r>
          </a:p>
          <a:p>
            <a:pPr eaLnBrk="1" hangingPunct="1">
              <a:buFont typeface="Arial" charset="0"/>
              <a:buChar char="•"/>
              <a:defRPr/>
            </a:pPr>
            <a:r>
              <a:rPr lang="en-US" sz="2800" b="1" dirty="0">
                <a:latin typeface="Corbel" charset="0"/>
                <a:ea typeface="+mn-ea"/>
                <a:cs typeface="+mn-cs"/>
              </a:rPr>
              <a:t>2.  </a:t>
            </a:r>
            <a:r>
              <a:rPr lang="en-US" sz="2800" dirty="0">
                <a:latin typeface="Corbel" charset="0"/>
                <a:ea typeface="+mn-ea"/>
                <a:cs typeface="+mn-cs"/>
              </a:rPr>
              <a:t>95 Honda Civic   	</a:t>
            </a:r>
            <a:r>
              <a:rPr lang="en-US" sz="2800" b="1" dirty="0" smtClean="0">
                <a:latin typeface="Corbel" charset="0"/>
                <a:ea typeface="+mn-ea"/>
                <a:cs typeface="+mn-cs"/>
              </a:rPr>
              <a:t>7</a:t>
            </a:r>
            <a:r>
              <a:rPr lang="en-US" sz="2800" b="1" dirty="0">
                <a:latin typeface="Corbel" charset="0"/>
                <a:ea typeface="+mn-ea"/>
                <a:cs typeface="+mn-cs"/>
              </a:rPr>
              <a:t>.  </a:t>
            </a:r>
            <a:r>
              <a:rPr lang="en-US" sz="2800" dirty="0">
                <a:latin typeface="Corbel" charset="0"/>
                <a:ea typeface="+mn-ea"/>
                <a:cs typeface="+mn-cs"/>
              </a:rPr>
              <a:t>93 Dodge Caravan</a:t>
            </a:r>
          </a:p>
          <a:p>
            <a:pPr eaLnBrk="1" hangingPunct="1">
              <a:buFont typeface="Arial" charset="0"/>
              <a:buChar char="•"/>
              <a:defRPr/>
            </a:pPr>
            <a:r>
              <a:rPr lang="en-US" sz="2800" b="1" dirty="0">
                <a:latin typeface="Corbel" charset="0"/>
                <a:ea typeface="+mn-ea"/>
                <a:cs typeface="+mn-cs"/>
              </a:rPr>
              <a:t>3.  </a:t>
            </a:r>
            <a:r>
              <a:rPr lang="en-US" sz="2800" dirty="0">
                <a:latin typeface="Corbel" charset="0"/>
                <a:ea typeface="+mn-ea"/>
                <a:cs typeface="+mn-cs"/>
              </a:rPr>
              <a:t>90 Toyota Camry	</a:t>
            </a:r>
            <a:r>
              <a:rPr lang="en-US" sz="2800" b="1" dirty="0">
                <a:latin typeface="Corbel" charset="0"/>
                <a:ea typeface="+mn-ea"/>
                <a:cs typeface="+mn-cs"/>
              </a:rPr>
              <a:t>8.  </a:t>
            </a:r>
            <a:r>
              <a:rPr lang="en-US" sz="2800" dirty="0">
                <a:latin typeface="Corbel" charset="0"/>
                <a:ea typeface="+mn-ea"/>
                <a:cs typeface="+mn-cs"/>
              </a:rPr>
              <a:t>98 Saturn SL</a:t>
            </a:r>
          </a:p>
          <a:p>
            <a:pPr eaLnBrk="1" hangingPunct="1">
              <a:buFont typeface="Arial" charset="0"/>
              <a:buChar char="•"/>
              <a:defRPr/>
            </a:pPr>
            <a:r>
              <a:rPr lang="en-US" sz="2800" b="1" dirty="0">
                <a:latin typeface="Corbel" charset="0"/>
                <a:ea typeface="+mn-ea"/>
                <a:cs typeface="+mn-cs"/>
              </a:rPr>
              <a:t>4.  </a:t>
            </a:r>
            <a:r>
              <a:rPr lang="en-US" sz="2800" dirty="0">
                <a:latin typeface="Corbel" charset="0"/>
                <a:ea typeface="+mn-ea"/>
                <a:cs typeface="+mn-cs"/>
              </a:rPr>
              <a:t>95 Acura Integra	</a:t>
            </a:r>
            <a:r>
              <a:rPr lang="en-US" sz="2800" b="1" dirty="0">
                <a:latin typeface="Corbel" charset="0"/>
                <a:ea typeface="+mn-ea"/>
                <a:cs typeface="+mn-cs"/>
              </a:rPr>
              <a:t>9.  </a:t>
            </a:r>
            <a:r>
              <a:rPr lang="en-US" sz="2800" dirty="0">
                <a:latin typeface="Corbel" charset="0"/>
                <a:ea typeface="+mn-ea"/>
                <a:cs typeface="+mn-cs"/>
              </a:rPr>
              <a:t>94 Ford Explorer</a:t>
            </a:r>
          </a:p>
          <a:p>
            <a:pPr eaLnBrk="1" hangingPunct="1">
              <a:buFont typeface="Arial" charset="0"/>
              <a:buChar char="•"/>
              <a:defRPr/>
            </a:pPr>
            <a:r>
              <a:rPr lang="en-US" sz="2800" b="1" dirty="0">
                <a:latin typeface="Corbel" charset="0"/>
                <a:ea typeface="+mn-ea"/>
                <a:cs typeface="+mn-cs"/>
              </a:rPr>
              <a:t>5.  </a:t>
            </a:r>
            <a:r>
              <a:rPr lang="en-US" sz="2800" dirty="0">
                <a:latin typeface="Corbel" charset="0"/>
                <a:ea typeface="+mn-ea"/>
                <a:cs typeface="+mn-cs"/>
              </a:rPr>
              <a:t>93 </a:t>
            </a:r>
            <a:r>
              <a:rPr lang="en-US" sz="2800" dirty="0" smtClean="0">
                <a:latin typeface="Corbel" charset="0"/>
                <a:ea typeface="+mn-ea"/>
                <a:cs typeface="+mn-cs"/>
              </a:rPr>
              <a:t>Subaru </a:t>
            </a:r>
            <a:r>
              <a:rPr lang="en-US" sz="2800" dirty="0">
                <a:latin typeface="Corbel" charset="0"/>
                <a:ea typeface="+mn-ea"/>
                <a:cs typeface="+mn-cs"/>
              </a:rPr>
              <a:t>Legacy	</a:t>
            </a:r>
            <a:r>
              <a:rPr lang="en-US" sz="2800" b="1" dirty="0">
                <a:latin typeface="Corbel" charset="0"/>
                <a:ea typeface="+mn-ea"/>
                <a:cs typeface="+mn-cs"/>
              </a:rPr>
              <a:t>10. </a:t>
            </a:r>
            <a:r>
              <a:rPr lang="en-US" sz="2800" dirty="0">
                <a:latin typeface="Corbel" charset="0"/>
                <a:ea typeface="+mn-ea"/>
                <a:cs typeface="+mn-cs"/>
              </a:rPr>
              <a:t>95 Nissan Pathfinder</a:t>
            </a:r>
          </a:p>
          <a:p>
            <a:pPr marL="0" indent="0" eaLnBrk="1" hangingPunct="1">
              <a:buFont typeface="Arial" charset="0"/>
              <a:buNone/>
              <a:defRPr/>
            </a:pPr>
            <a:endParaRPr lang="en-US" dirty="0" smtClean="0">
              <a:ea typeface="+mn-ea"/>
              <a:cs typeface="+mn-cs"/>
            </a:endParaRPr>
          </a:p>
        </p:txBody>
      </p:sp>
      <p:pic>
        <p:nvPicPr>
          <p:cNvPr id="184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267200"/>
            <a:ext cx="3632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ea typeface="+mj-ea"/>
                <a:cs typeface="+mj-cs"/>
              </a:rPr>
              <a:t>National Top 10 Stolen Vehicles</a:t>
            </a:r>
            <a:br>
              <a:rPr lang="en-US" sz="3600" dirty="0" smtClean="0">
                <a:ea typeface="+mj-ea"/>
                <a:cs typeface="+mj-cs"/>
              </a:rPr>
            </a:br>
            <a:r>
              <a:rPr lang="en-US" sz="3600" dirty="0" smtClean="0">
                <a:solidFill>
                  <a:schemeClr val="accent3">
                    <a:lumMod val="75000"/>
                  </a:schemeClr>
                </a:solidFill>
                <a:ea typeface="+mj-ea"/>
                <a:cs typeface="+mj-cs"/>
              </a:rPr>
              <a:t>Source: 2010 NICB</a:t>
            </a:r>
            <a:endParaRPr lang="en-US" sz="3600" dirty="0">
              <a:ea typeface="+mj-ea"/>
              <a:cs typeface="+mj-cs"/>
            </a:endParaRPr>
          </a:p>
        </p:txBody>
      </p:sp>
      <p:sp>
        <p:nvSpPr>
          <p:cNvPr id="5" name="Content Placeholder 4"/>
          <p:cNvSpPr>
            <a:spLocks noGrp="1"/>
          </p:cNvSpPr>
          <p:nvPr>
            <p:ph idx="1"/>
          </p:nvPr>
        </p:nvSpPr>
        <p:spPr/>
        <p:txBody>
          <a:bodyPr/>
          <a:lstStyle/>
          <a:p>
            <a:pPr eaLnBrk="1" hangingPunct="1">
              <a:buFont typeface="Arial" charset="0"/>
              <a:buChar char="•"/>
              <a:defRPr/>
            </a:pPr>
            <a:r>
              <a:rPr lang="en-US" sz="2800" b="1" dirty="0">
                <a:latin typeface="Corbel" charset="0"/>
                <a:ea typeface="+mn-ea"/>
                <a:cs typeface="+mn-cs"/>
              </a:rPr>
              <a:t>1. </a:t>
            </a:r>
            <a:r>
              <a:rPr lang="en-US" sz="2800" dirty="0">
                <a:latin typeface="Corbel" charset="0"/>
                <a:ea typeface="+mn-ea"/>
                <a:cs typeface="+mn-cs"/>
              </a:rPr>
              <a:t> 94 Honda Accord	</a:t>
            </a:r>
            <a:r>
              <a:rPr lang="en-US" sz="2800" b="1" dirty="0">
                <a:latin typeface="Corbel" charset="0"/>
                <a:ea typeface="+mn-ea"/>
                <a:cs typeface="+mn-cs"/>
              </a:rPr>
              <a:t>6.  </a:t>
            </a:r>
            <a:r>
              <a:rPr lang="en-US" sz="2800" dirty="0">
                <a:latin typeface="Corbel" charset="0"/>
                <a:ea typeface="+mn-ea"/>
                <a:cs typeface="+mn-cs"/>
              </a:rPr>
              <a:t>04 Dodge Ram</a:t>
            </a:r>
          </a:p>
          <a:p>
            <a:pPr eaLnBrk="1" hangingPunct="1">
              <a:buFont typeface="Arial" charset="0"/>
              <a:buChar char="•"/>
              <a:defRPr/>
            </a:pPr>
            <a:r>
              <a:rPr lang="en-US" sz="2800" b="1" dirty="0">
                <a:latin typeface="Corbel" charset="0"/>
                <a:ea typeface="+mn-ea"/>
                <a:cs typeface="+mn-cs"/>
              </a:rPr>
              <a:t>2.  </a:t>
            </a:r>
            <a:r>
              <a:rPr lang="en-US" sz="2800" dirty="0">
                <a:latin typeface="Corbel" charset="0"/>
                <a:ea typeface="+mn-ea"/>
                <a:cs typeface="+mn-cs"/>
              </a:rPr>
              <a:t>95 Honda  Civic  	</a:t>
            </a:r>
            <a:r>
              <a:rPr lang="en-US" sz="2800" b="1" dirty="0">
                <a:latin typeface="Corbel" charset="0"/>
                <a:ea typeface="+mn-ea"/>
                <a:cs typeface="+mn-cs"/>
              </a:rPr>
              <a:t>7.  </a:t>
            </a:r>
            <a:r>
              <a:rPr lang="en-US" sz="2800" dirty="0">
                <a:latin typeface="Corbel" charset="0"/>
                <a:ea typeface="+mn-ea"/>
                <a:cs typeface="+mn-cs"/>
              </a:rPr>
              <a:t>00 Dodge Caravan</a:t>
            </a:r>
          </a:p>
          <a:p>
            <a:pPr eaLnBrk="1" hangingPunct="1">
              <a:buFont typeface="Arial" charset="0"/>
              <a:buChar char="•"/>
              <a:defRPr/>
            </a:pPr>
            <a:r>
              <a:rPr lang="en-US" sz="2800" b="1" dirty="0">
                <a:latin typeface="Corbel" charset="0"/>
                <a:ea typeface="+mn-ea"/>
                <a:cs typeface="+mn-cs"/>
              </a:rPr>
              <a:t>3.  </a:t>
            </a:r>
            <a:r>
              <a:rPr lang="en-US" sz="2800" dirty="0">
                <a:latin typeface="Corbel" charset="0"/>
                <a:ea typeface="+mn-ea"/>
                <a:cs typeface="+mn-cs"/>
              </a:rPr>
              <a:t>99 Toyota Camry	</a:t>
            </a:r>
            <a:r>
              <a:rPr lang="en-US" sz="2800" b="1" dirty="0">
                <a:latin typeface="Corbel" charset="0"/>
                <a:ea typeface="+mn-ea"/>
                <a:cs typeface="+mn-cs"/>
              </a:rPr>
              <a:t>8.  </a:t>
            </a:r>
            <a:r>
              <a:rPr lang="en-US" sz="2800" dirty="0">
                <a:latin typeface="Corbel" charset="0"/>
                <a:ea typeface="+mn-ea"/>
                <a:cs typeface="+mn-cs"/>
              </a:rPr>
              <a:t>94 Acura Integra</a:t>
            </a:r>
          </a:p>
          <a:p>
            <a:pPr eaLnBrk="1" hangingPunct="1">
              <a:buFont typeface="Arial" charset="0"/>
              <a:buChar char="•"/>
              <a:defRPr/>
            </a:pPr>
            <a:r>
              <a:rPr lang="en-US" sz="2800" b="1" dirty="0">
                <a:latin typeface="Corbel" charset="0"/>
                <a:ea typeface="+mn-ea"/>
                <a:cs typeface="+mn-cs"/>
              </a:rPr>
              <a:t>4.  </a:t>
            </a:r>
            <a:r>
              <a:rPr lang="en-US" sz="2800" dirty="0">
                <a:latin typeface="Corbel" charset="0"/>
                <a:ea typeface="+mn-ea"/>
                <a:cs typeface="+mn-cs"/>
              </a:rPr>
              <a:t>97 Chevy Pickup	</a:t>
            </a:r>
            <a:r>
              <a:rPr lang="en-US" sz="2800" b="1" dirty="0">
                <a:latin typeface="Corbel" charset="0"/>
                <a:ea typeface="+mn-ea"/>
                <a:cs typeface="+mn-cs"/>
              </a:rPr>
              <a:t>9.  </a:t>
            </a:r>
            <a:r>
              <a:rPr lang="en-US" sz="2800" dirty="0">
                <a:latin typeface="Corbel" charset="0"/>
                <a:ea typeface="+mn-ea"/>
                <a:cs typeface="+mn-cs"/>
              </a:rPr>
              <a:t>02 Ford Explorer</a:t>
            </a:r>
          </a:p>
          <a:p>
            <a:pPr eaLnBrk="1" hangingPunct="1">
              <a:buFont typeface="Arial" charset="0"/>
              <a:buChar char="•"/>
              <a:defRPr/>
            </a:pPr>
            <a:r>
              <a:rPr lang="en-US" sz="2800" b="1" dirty="0">
                <a:latin typeface="Corbel" charset="0"/>
                <a:ea typeface="+mn-ea"/>
                <a:cs typeface="+mn-cs"/>
              </a:rPr>
              <a:t>5.  </a:t>
            </a:r>
            <a:r>
              <a:rPr lang="en-US" sz="2800" dirty="0">
                <a:latin typeface="Corbel" charset="0"/>
                <a:ea typeface="+mn-ea"/>
                <a:cs typeface="+mn-cs"/>
              </a:rPr>
              <a:t>97 Ford F150       	</a:t>
            </a:r>
            <a:r>
              <a:rPr lang="en-US" sz="2800" b="1" dirty="0" smtClean="0">
                <a:latin typeface="Corbel" charset="0"/>
                <a:ea typeface="+mn-ea"/>
                <a:cs typeface="+mn-cs"/>
              </a:rPr>
              <a:t>10</a:t>
            </a:r>
            <a:r>
              <a:rPr lang="en-US" sz="2800" b="1" dirty="0">
                <a:latin typeface="Corbel" charset="0"/>
                <a:ea typeface="+mn-ea"/>
                <a:cs typeface="+mn-cs"/>
              </a:rPr>
              <a:t>.  </a:t>
            </a:r>
            <a:r>
              <a:rPr lang="en-US" sz="2800" dirty="0">
                <a:latin typeface="Corbel" charset="0"/>
                <a:ea typeface="+mn-ea"/>
                <a:cs typeface="+mn-cs"/>
              </a:rPr>
              <a:t>99 Ford Taurus</a:t>
            </a:r>
          </a:p>
          <a:p>
            <a:pPr marL="0" indent="0" eaLnBrk="1" hangingPunct="1">
              <a:buFont typeface="Arial" charset="0"/>
              <a:buNone/>
              <a:defRPr/>
            </a:pPr>
            <a:endParaRPr lang="en-US" dirty="0">
              <a:ea typeface="+mn-ea"/>
              <a:cs typeface="+mn-cs"/>
              <a:hlinkClick r:id="rId2"/>
            </a:endParaRPr>
          </a:p>
          <a:p>
            <a:pPr marL="0" indent="0" eaLnBrk="1" hangingPunct="1">
              <a:buFont typeface="Arial" charset="0"/>
              <a:buNone/>
              <a:defRPr/>
            </a:pPr>
            <a:endParaRPr lang="en-US" dirty="0">
              <a:ea typeface="+mn-ea"/>
              <a:cs typeface="+mn-cs"/>
            </a:endParaRPr>
          </a:p>
        </p:txBody>
      </p:sp>
      <p:pic>
        <p:nvPicPr>
          <p:cNvPr id="1945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343400"/>
            <a:ext cx="4114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tLang="en-US" smtClean="0"/>
              <a:t>How are vehicles stolen?</a:t>
            </a:r>
          </a:p>
        </p:txBody>
      </p:sp>
      <p:pic>
        <p:nvPicPr>
          <p:cNvPr id="2048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endParaRPr lang="en-US" altLang="en-US" smtClean="0"/>
          </a:p>
        </p:txBody>
      </p:sp>
      <p:sp>
        <p:nvSpPr>
          <p:cNvPr id="22530" name="Content Placeholder 2"/>
          <p:cNvSpPr>
            <a:spLocks noGrp="1"/>
          </p:cNvSpPr>
          <p:nvPr>
            <p:ph idx="1"/>
          </p:nvPr>
        </p:nvSpPr>
        <p:spPr/>
        <p:txBody>
          <a:bodyPr/>
          <a:lstStyle/>
          <a:p>
            <a:pPr eaLnBrk="1" hangingPunct="1"/>
            <a:endParaRPr lang="en-US" altLang="en-US" smtClean="0"/>
          </a:p>
        </p:txBody>
      </p:sp>
      <p:pic>
        <p:nvPicPr>
          <p:cNvPr id="22531" name="Picture 3" descr="Car Keys (iStock_000000788488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7391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tLang="en-US" smtClean="0"/>
              <a:t>Tools of the Trade</a:t>
            </a:r>
          </a:p>
        </p:txBody>
      </p:sp>
      <p:sp>
        <p:nvSpPr>
          <p:cNvPr id="24578" name="Content Placeholder 2"/>
          <p:cNvSpPr>
            <a:spLocks noGrp="1"/>
          </p:cNvSpPr>
          <p:nvPr>
            <p:ph idx="1"/>
          </p:nvPr>
        </p:nvSpPr>
        <p:spPr/>
        <p:txBody>
          <a:bodyPr/>
          <a:lstStyle/>
          <a:p>
            <a:pPr eaLnBrk="1" hangingPunct="1"/>
            <a:endParaRPr lang="en-US" altLang="en-US" smtClean="0"/>
          </a:p>
        </p:txBody>
      </p:sp>
      <p:pic>
        <p:nvPicPr>
          <p:cNvPr id="24579" name="Picture 3" descr="Jiggle Key 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25146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http://www.rrrlock.com/images/carke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29337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http://truhcapital.com/images/Car_Key_Bla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057400"/>
            <a:ext cx="1905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http://i.ehow.com/images/GlobalPhoto/Articles/2110457/NGK-sparkplug-main_Fu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200400"/>
            <a:ext cx="23241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endParaRPr lang="en-US" altLang="en-US" smtClean="0"/>
          </a:p>
        </p:txBody>
      </p:sp>
      <p:sp>
        <p:nvSpPr>
          <p:cNvPr id="25602" name="Content Placeholder 2"/>
          <p:cNvSpPr>
            <a:spLocks noGrp="1"/>
          </p:cNvSpPr>
          <p:nvPr>
            <p:ph idx="1"/>
          </p:nvPr>
        </p:nvSpPr>
        <p:spPr/>
        <p:txBody>
          <a:bodyPr/>
          <a:lstStyle/>
          <a:p>
            <a:pPr eaLnBrk="1" hangingPunct="1"/>
            <a:endParaRPr lang="en-US" altLang="en-US" smtClean="0"/>
          </a:p>
        </p:txBody>
      </p:sp>
      <p:pic>
        <p:nvPicPr>
          <p:cNvPr id="25603" name="Picture 3" descr="Vehicle Damage 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C3000197599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2FFEA1-B4D4-470E-8570-ACCA831029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TC300019759990</Template>
  <TotalTime>942</TotalTime>
  <Words>1395</Words>
  <Application>Microsoft Office PowerPoint</Application>
  <PresentationFormat>On-screen Show (4:3)</PresentationFormat>
  <Paragraphs>180</Paragraphs>
  <Slides>26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MS PGothic</vt:lpstr>
      <vt:lpstr>Calibri</vt:lpstr>
      <vt:lpstr>Corbel</vt:lpstr>
      <vt:lpstr>Wingdings 2</vt:lpstr>
      <vt:lpstr>TC300019759990</vt:lpstr>
      <vt:lpstr>Auto Theft Investigations</vt:lpstr>
      <vt:lpstr>Learning Objectives</vt:lpstr>
      <vt:lpstr>In Washington State……..</vt:lpstr>
      <vt:lpstr>Washington’s Top 10 Stolen Vehicles (Source:  2010 NICB)</vt:lpstr>
      <vt:lpstr>National Top 10 Stolen Vehicles Source: 2010 NICB</vt:lpstr>
      <vt:lpstr>How are vehicles stolen?</vt:lpstr>
      <vt:lpstr>PowerPoint Presentation</vt:lpstr>
      <vt:lpstr>Tools of the Trade</vt:lpstr>
      <vt:lpstr>PowerPoint Presentation</vt:lpstr>
      <vt:lpstr>PowerPoint Presentation</vt:lpstr>
      <vt:lpstr>PowerPoint Presentation</vt:lpstr>
      <vt:lpstr>Where are VIN’S located?</vt:lpstr>
      <vt:lpstr>Vehicle Clones</vt:lpstr>
      <vt:lpstr>Cloning Process</vt:lpstr>
      <vt:lpstr>2007 Top 5 Cloned Vehicles</vt:lpstr>
      <vt:lpstr>How to Recognize Stolen Vehicles</vt:lpstr>
      <vt:lpstr>Signs of Stolen Vehicles</vt:lpstr>
      <vt:lpstr>Why are Vehicles Stolen?</vt:lpstr>
      <vt:lpstr>Why are Vehicles Stolen Cont.?</vt:lpstr>
      <vt:lpstr>Chop Shops</vt:lpstr>
      <vt:lpstr>Amateur vs Professional Chop Shops</vt:lpstr>
      <vt:lpstr>How do I Identify a Chop Shop?</vt:lpstr>
      <vt:lpstr>Things to Remember</vt:lpstr>
      <vt:lpstr>Things to Remember Part 2</vt:lpstr>
      <vt:lpstr>Group Exercise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 Theft Investigations</dc:title>
  <dc:subject/>
  <dc:creator>Donna Rorvik</dc:creator>
  <cp:keywords/>
  <dc:description/>
  <cp:lastModifiedBy>Donna Rorvik</cp:lastModifiedBy>
  <cp:revision>22</cp:revision>
  <dcterms:modified xsi:type="dcterms:W3CDTF">2014-10-01T18:01:12Z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TC300019759990</vt:lpwstr>
  </property>
</Properties>
</file>