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01" autoAdjust="0"/>
    <p:restoredTop sz="94660"/>
  </p:normalViewPr>
  <p:slideViewPr>
    <p:cSldViewPr snapToGrid="0">
      <p:cViewPr varScale="1">
        <p:scale>
          <a:sx n="100" d="100"/>
          <a:sy n="100" d="100"/>
        </p:scale>
        <p:origin x="78" y="16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3ED2D-C41C-440D-A5C3-A3E6B01C4A7B}" type="datetimeFigureOut">
              <a:rPr lang="en-US" smtClean="0"/>
              <a:t>9/27/2014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C12B3-50EF-432C-8300-ED96B26E026B}" type="slidenum">
              <a:rPr lang="en-US" smtClean="0"/>
              <a:t>‹#›</a:t>
            </a:fld>
            <a:endParaRPr lang="en-US"/>
          </a:p>
        </p:txBody>
      </p:sp>
    </p:spTree>
    <p:extLst>
      <p:ext uri="{BB962C8B-B14F-4D97-AF65-F5344CB8AC3E}">
        <p14:creationId xmlns:p14="http://schemas.microsoft.com/office/powerpoint/2010/main" val="1601208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98EFDAF-E1BA-4DE2-B044-3D844AF613D2}" type="slidenum">
              <a:rPr lang="en-US" altLang="en-US">
                <a:solidFill>
                  <a:srgbClr val="000000"/>
                </a:solidFill>
                <a:latin typeface="Times New Roman" panose="02020603050405020304" pitchFamily="18" charset="0"/>
              </a:rPr>
              <a:pPr/>
              <a:t>1</a:t>
            </a:fld>
            <a:endParaRPr lang="en-US" altLang="en-US">
              <a:solidFill>
                <a:srgbClr val="000000"/>
              </a:solidFill>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42326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3B9DF05-9F4D-4124-B28B-4E49BB689E52}" type="slidenum">
              <a:rPr lang="en-US" altLang="en-US">
                <a:solidFill>
                  <a:srgbClr val="000000"/>
                </a:solidFill>
                <a:latin typeface="Times New Roman" panose="02020603050405020304" pitchFamily="18" charset="0"/>
              </a:rPr>
              <a:pPr/>
              <a:t>10</a:t>
            </a:fld>
            <a:endParaRPr lang="en-US" altLang="en-US">
              <a:solidFill>
                <a:srgbClr val="000000"/>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9170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89887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1713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9822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FB11839-3E77-436F-B9D0-91D411F1A25A}" type="slidenum">
              <a:rPr lang="en-US" altLang="en-US">
                <a:solidFill>
                  <a:srgbClr val="000000"/>
                </a:solidFill>
                <a:latin typeface="Times New Roman" panose="02020603050405020304" pitchFamily="18" charset="0"/>
              </a:rPr>
              <a:pPr/>
              <a:t>15</a:t>
            </a:fld>
            <a:endParaRPr lang="en-US" altLang="en-US">
              <a:solidFill>
                <a:srgbClr val="000000"/>
              </a:solidFill>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3278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521A782-E2E0-4EF7-81F3-D3B39DDF0126}" type="slidenum">
              <a:rPr lang="en-US" altLang="en-US">
                <a:solidFill>
                  <a:srgbClr val="000000"/>
                </a:solidFill>
                <a:latin typeface="Times New Roman" panose="02020603050405020304" pitchFamily="18" charset="0"/>
              </a:rPr>
              <a:pPr/>
              <a:t>16</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07708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01260F-9B2C-4747-AA99-6034226D19FE}" type="slidenum">
              <a:rPr lang="en-US" altLang="en-US">
                <a:solidFill>
                  <a:srgbClr val="000000"/>
                </a:solidFill>
                <a:latin typeface="Times New Roman" panose="02020603050405020304" pitchFamily="18" charset="0"/>
              </a:rPr>
              <a:pPr/>
              <a:t>17</a:t>
            </a:fld>
            <a:endParaRPr lang="en-US" altLang="en-US">
              <a:solidFill>
                <a:srgbClr val="000000"/>
              </a:solidFill>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Negligent means:  failure to exercise ordinary care and is doing some act a reasonable person would not do.</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You may have someone that is showing mild effects of consuming but is under an .08</a:t>
            </a:r>
          </a:p>
        </p:txBody>
      </p:sp>
    </p:spTree>
    <p:extLst>
      <p:ext uri="{BB962C8B-B14F-4D97-AF65-F5344CB8AC3E}">
        <p14:creationId xmlns:p14="http://schemas.microsoft.com/office/powerpoint/2010/main" val="3485554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74885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62707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1793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44270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64296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FF07506-2BAF-4CFA-AD71-A25869447255}" type="slidenum">
              <a:rPr lang="en-US" altLang="en-US">
                <a:solidFill>
                  <a:srgbClr val="000000"/>
                </a:solidFill>
                <a:latin typeface="Times New Roman" panose="02020603050405020304" pitchFamily="18" charset="0"/>
              </a:rPr>
              <a:pPr/>
              <a:t>22</a:t>
            </a:fld>
            <a:endParaRPr lang="en-US" altLang="en-US">
              <a:solidFill>
                <a:srgbClr val="000000"/>
              </a:solidFill>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96523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8B90D38-25DC-44E5-9B69-0F6F42A24205}" type="slidenum">
              <a:rPr lang="en-US" altLang="en-US">
                <a:solidFill>
                  <a:srgbClr val="000000"/>
                </a:solidFill>
                <a:latin typeface="Times New Roman" panose="02020603050405020304" pitchFamily="18" charset="0"/>
              </a:rPr>
              <a:pPr/>
              <a:t>23</a:t>
            </a:fld>
            <a:endParaRPr lang="en-US" altLang="en-US">
              <a:solidFill>
                <a:srgbClr val="000000"/>
              </a:solidFill>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02965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E0A4C62-4B88-4256-B508-883750744E4F}" type="slidenum">
              <a:rPr lang="en-US" altLang="en-US">
                <a:solidFill>
                  <a:srgbClr val="000000"/>
                </a:solidFill>
                <a:latin typeface="Times New Roman" panose="02020603050405020304" pitchFamily="18" charset="0"/>
              </a:rPr>
              <a:pPr/>
              <a:t>24</a:t>
            </a:fld>
            <a:endParaRPr lang="en-US" altLang="en-US">
              <a:solidFill>
                <a:srgbClr val="000000"/>
              </a:solidFill>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What are some of the injures that might be considered substantial bodily injuries?</a:t>
            </a:r>
          </a:p>
        </p:txBody>
      </p:sp>
    </p:spTree>
    <p:extLst>
      <p:ext uri="{BB962C8B-B14F-4D97-AF65-F5344CB8AC3E}">
        <p14:creationId xmlns:p14="http://schemas.microsoft.com/office/powerpoint/2010/main" val="476177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08822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Missouri v. NcNeely, 358 S.W.3d 65 (Mo. 2012)cert granted (September 25, 2012). Whether a LEO may obtain a nonconsensual and warrantless blood sample from a drunk driver under the exigent circumstances exception to the Fourth Amendment warrant requirement based upon the natural dissipation of alcohol in the bloodstream.</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Defendant arrested for basic DUI, ICW for breath and refused, LEO drove to hospital and took blood w/o warrant</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4D4F3B7-4E5F-4DF8-8AD8-9E1F35B57D21}" type="slidenum">
              <a:rPr lang="en-US" altLang="en-US">
                <a:solidFill>
                  <a:srgbClr val="000000"/>
                </a:solidFill>
                <a:latin typeface="Times New Roman" panose="02020603050405020304" pitchFamily="18" charset="0"/>
              </a:rPr>
              <a:pPr/>
              <a:t>26</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08735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63045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640BA57-8D9D-4A72-8F52-D48E91274C4C}" type="slidenum">
              <a:rPr lang="en-US" altLang="en-US">
                <a:solidFill>
                  <a:srgbClr val="000000"/>
                </a:solidFill>
                <a:latin typeface="Times New Roman" panose="02020603050405020304" pitchFamily="18" charset="0"/>
              </a:rPr>
              <a:pPr/>
              <a:t>36</a:t>
            </a:fld>
            <a:endParaRPr lang="en-US" altLang="en-US">
              <a:solidFill>
                <a:srgbClr val="000000"/>
              </a:solidFill>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This does don’t apply if the person is in the presence of a parent or guardian, being used for medicinal purposes given by a doctor or dentist, or for religious reasons and the amount is minimal for the religious service.</a:t>
            </a:r>
          </a:p>
        </p:txBody>
      </p:sp>
    </p:spTree>
    <p:extLst>
      <p:ext uri="{BB962C8B-B14F-4D97-AF65-F5344CB8AC3E}">
        <p14:creationId xmlns:p14="http://schemas.microsoft.com/office/powerpoint/2010/main" val="640579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4902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DRT</a:t>
            </a:r>
          </a:p>
        </p:txBody>
      </p:sp>
    </p:spTree>
    <p:extLst>
      <p:ext uri="{BB962C8B-B14F-4D97-AF65-F5344CB8AC3E}">
        <p14:creationId xmlns:p14="http://schemas.microsoft.com/office/powerpoint/2010/main" val="218093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54951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E2FE35A-4668-4E5B-91AD-560D86D8E22C}" type="slidenum">
              <a:rPr lang="en-US" altLang="en-US">
                <a:solidFill>
                  <a:srgbClr val="000000"/>
                </a:solidFill>
                <a:latin typeface="Times New Roman" panose="02020603050405020304" pitchFamily="18" charset="0"/>
              </a:rPr>
              <a:pPr/>
              <a:t>39</a:t>
            </a:fld>
            <a:endParaRPr lang="en-US" altLang="en-US">
              <a:solidFill>
                <a:srgbClr val="000000"/>
              </a:solidFill>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Remember this is only the driver that is being put out of service for 24 hours, not the truck itself.  Try and make arrangements with owner to come get the truck instead of impounding it ( perishables).</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Also remember that if they refuse the BAC then you still put them out of service for 24 hours.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Also this only applies when the driver is driving a commercial vehicle. </a:t>
            </a:r>
          </a:p>
        </p:txBody>
      </p:sp>
    </p:spTree>
    <p:extLst>
      <p:ext uri="{BB962C8B-B14F-4D97-AF65-F5344CB8AC3E}">
        <p14:creationId xmlns:p14="http://schemas.microsoft.com/office/powerpoint/2010/main" val="267356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7522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96572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1A480F4-F110-45A2-969D-A5C48E2BC6FF}" type="slidenum">
              <a:rPr lang="en-US" altLang="en-US">
                <a:solidFill>
                  <a:srgbClr val="000000"/>
                </a:solidFill>
                <a:latin typeface="Times New Roman" panose="02020603050405020304" pitchFamily="18" charset="0"/>
              </a:rPr>
              <a:pPr/>
              <a:t>6</a:t>
            </a:fld>
            <a:endParaRPr lang="en-US" altLang="en-US">
              <a:solidFill>
                <a:srgbClr val="000000"/>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1094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3562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709B717-4D4B-4947-BBE6-C82EA425D6F7}" type="slidenum">
              <a:rPr lang="en-US" altLang="en-US">
                <a:solidFill>
                  <a:srgbClr val="000000"/>
                </a:solidFill>
                <a:latin typeface="Times New Roman" panose="02020603050405020304" pitchFamily="18" charset="0"/>
              </a:rPr>
              <a:pPr/>
              <a:t>8</a:t>
            </a:fld>
            <a:endParaRPr lang="en-US" altLang="en-US">
              <a:solidFill>
                <a:srgbClr val="000000"/>
              </a:solidFill>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Student Participation: State v. Hamrick 1978</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Question:</a:t>
            </a:r>
          </a:p>
          <a:p>
            <a:r>
              <a:rPr lang="en-US" altLang="en-US" smtClean="0">
                <a:latin typeface="Arial" panose="020B0604020202020204" pitchFamily="34" charset="0"/>
                <a:ea typeface="ＭＳ Ｐゴシック" panose="020B0600070205080204" pitchFamily="34" charset="-128"/>
              </a:rPr>
              <a:t>	“How do we prove driving?”</a:t>
            </a:r>
          </a:p>
          <a:p>
            <a:endParaRPr lang="en-US" altLang="en-US" smtClean="0">
              <a:latin typeface="Arial" panose="020B0604020202020204" pitchFamily="34" charset="0"/>
              <a:ea typeface="ＭＳ Ｐゴシック" panose="020B0600070205080204" pitchFamily="34" charset="-128"/>
            </a:endParaRP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What are some other ways of showing impairment besides SFST’s?</a:t>
            </a:r>
          </a:p>
        </p:txBody>
      </p:sp>
    </p:spTree>
    <p:extLst>
      <p:ext uri="{BB962C8B-B14F-4D97-AF65-F5344CB8AC3E}">
        <p14:creationId xmlns:p14="http://schemas.microsoft.com/office/powerpoint/2010/main" val="2573701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22054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2192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8" name="Freeform 6"/>
            <p:cNvSpPr>
              <a:spLocks/>
            </p:cNvSpPr>
            <p:nvPr/>
          </p:nvSpPr>
          <p:spPr bwMode="hidden">
            <a:xfrm>
              <a:off x="4038" y="3577"/>
              <a:ext cx="1720" cy="65"/>
            </a:xfrm>
            <a:custGeom>
              <a:avLst/>
              <a:gdLst>
                <a:gd name="T0" fmla="*/ 1708 w 1722"/>
                <a:gd name="T1" fmla="*/ 59 h 66"/>
                <a:gd name="T2" fmla="*/ 1708 w 1722"/>
                <a:gd name="T3" fmla="*/ 53 h 66"/>
                <a:gd name="T4" fmla="*/ 0 w 1722"/>
                <a:gd name="T5" fmla="*/ 0 h 66"/>
                <a:gd name="T6" fmla="*/ 0 w 1722"/>
                <a:gd name="T7" fmla="*/ 41 h 66"/>
                <a:gd name="T8" fmla="*/ 1708 w 1722"/>
                <a:gd name="T9" fmla="*/ 59 h 66"/>
                <a:gd name="T10" fmla="*/ 1708 w 1722"/>
                <a:gd name="T11" fmla="*/ 59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10" name="Freeform 8"/>
            <p:cNvSpPr>
              <a:spLocks/>
            </p:cNvSpPr>
            <p:nvPr/>
          </p:nvSpPr>
          <p:spPr bwMode="hidden">
            <a:xfrm>
              <a:off x="4784" y="3702"/>
              <a:ext cx="974" cy="101"/>
            </a:xfrm>
            <a:custGeom>
              <a:avLst/>
              <a:gdLst>
                <a:gd name="T0" fmla="*/ 968 w 975"/>
                <a:gd name="T1" fmla="*/ 48 h 101"/>
                <a:gd name="T2" fmla="*/ 968 w 975"/>
                <a:gd name="T3" fmla="*/ 0 h 101"/>
                <a:gd name="T4" fmla="*/ 0 w 975"/>
                <a:gd name="T5" fmla="*/ 24 h 101"/>
                <a:gd name="T6" fmla="*/ 0 w 975"/>
                <a:gd name="T7" fmla="*/ 101 h 101"/>
                <a:gd name="T8" fmla="*/ 968 w 975"/>
                <a:gd name="T9" fmla="*/ 48 h 101"/>
                <a:gd name="T10" fmla="*/ 968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11" name="Freeform 9"/>
            <p:cNvSpPr>
              <a:spLocks/>
            </p:cNvSpPr>
            <p:nvPr/>
          </p:nvSpPr>
          <p:spPr bwMode="hidden">
            <a:xfrm>
              <a:off x="3619" y="3815"/>
              <a:ext cx="2139" cy="198"/>
            </a:xfrm>
            <a:custGeom>
              <a:avLst/>
              <a:gdLst>
                <a:gd name="T0" fmla="*/ 2127 w 2141"/>
                <a:gd name="T1" fmla="*/ 0 h 198"/>
                <a:gd name="T2" fmla="*/ 0 w 2141"/>
                <a:gd name="T3" fmla="*/ 156 h 198"/>
                <a:gd name="T4" fmla="*/ 0 w 2141"/>
                <a:gd name="T5" fmla="*/ 198 h 198"/>
                <a:gd name="T6" fmla="*/ 2127 w 2141"/>
                <a:gd name="T7" fmla="*/ 0 h 198"/>
                <a:gd name="T8" fmla="*/ 212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13" name="Freeform 11"/>
            <p:cNvSpPr>
              <a:spLocks/>
            </p:cNvSpPr>
            <p:nvPr/>
          </p:nvSpPr>
          <p:spPr bwMode="hidden">
            <a:xfrm>
              <a:off x="2097" y="4043"/>
              <a:ext cx="2514" cy="276"/>
            </a:xfrm>
            <a:custGeom>
              <a:avLst/>
              <a:gdLst>
                <a:gd name="T0" fmla="*/ 2161 w 2517"/>
                <a:gd name="T1" fmla="*/ 276 h 276"/>
                <a:gd name="T2" fmla="*/ 2496 w 2517"/>
                <a:gd name="T3" fmla="*/ 204 h 276"/>
                <a:gd name="T4" fmla="*/ 2239 w 2517"/>
                <a:gd name="T5" fmla="*/ 0 h 276"/>
                <a:gd name="T6" fmla="*/ 0 w 2517"/>
                <a:gd name="T7" fmla="*/ 276 h 276"/>
                <a:gd name="T8" fmla="*/ 2161 w 2517"/>
                <a:gd name="T9" fmla="*/ 276 h 276"/>
                <a:gd name="T10" fmla="*/ 2161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15" name="Freeform 13"/>
            <p:cNvSpPr>
              <a:spLocks/>
            </p:cNvSpPr>
            <p:nvPr/>
          </p:nvSpPr>
          <p:spPr bwMode="hidden">
            <a:xfrm>
              <a:off x="5030" y="3151"/>
              <a:ext cx="728" cy="240"/>
            </a:xfrm>
            <a:custGeom>
              <a:avLst/>
              <a:gdLst>
                <a:gd name="T0" fmla="*/ 722 w 729"/>
                <a:gd name="T1" fmla="*/ 240 h 240"/>
                <a:gd name="T2" fmla="*/ 0 w 729"/>
                <a:gd name="T3" fmla="*/ 0 h 240"/>
                <a:gd name="T4" fmla="*/ 0 w 729"/>
                <a:gd name="T5" fmla="*/ 6 h 240"/>
                <a:gd name="T6" fmla="*/ 722 w 729"/>
                <a:gd name="T7" fmla="*/ 240 h 240"/>
                <a:gd name="T8" fmla="*/ 722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17" name="Freeform 15"/>
            <p:cNvSpPr>
              <a:spLocks/>
            </p:cNvSpPr>
            <p:nvPr/>
          </p:nvSpPr>
          <p:spPr bwMode="hidden">
            <a:xfrm>
              <a:off x="5030" y="3049"/>
              <a:ext cx="728" cy="318"/>
            </a:xfrm>
            <a:custGeom>
              <a:avLst/>
              <a:gdLst>
                <a:gd name="T0" fmla="*/ 722 w 729"/>
                <a:gd name="T1" fmla="*/ 318 h 318"/>
                <a:gd name="T2" fmla="*/ 722 w 729"/>
                <a:gd name="T3" fmla="*/ 312 h 318"/>
                <a:gd name="T4" fmla="*/ 0 w 729"/>
                <a:gd name="T5" fmla="*/ 0 h 318"/>
                <a:gd name="T6" fmla="*/ 0 w 729"/>
                <a:gd name="T7" fmla="*/ 54 h 318"/>
                <a:gd name="T8" fmla="*/ 722 w 729"/>
                <a:gd name="T9" fmla="*/ 318 h 318"/>
                <a:gd name="T10" fmla="*/ 722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05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grpSp>
      </p:grpSp>
      <p:sp>
        <p:nvSpPr>
          <p:cNvPr id="324650" name="Rectangle 42"/>
          <p:cNvSpPr>
            <a:spLocks noGrp="1" noChangeArrowheads="1"/>
          </p:cNvSpPr>
          <p:nvPr>
            <p:ph type="ctrTitle" sz="quarter"/>
          </p:nvPr>
        </p:nvSpPr>
        <p:spPr>
          <a:xfrm>
            <a:off x="609600" y="1600200"/>
            <a:ext cx="10972800" cy="1828800"/>
          </a:xfrm>
        </p:spPr>
        <p:txBody>
          <a:bodyPr/>
          <a:lstStyle>
            <a:lvl1pPr>
              <a:defRPr sz="4800"/>
            </a:lvl1pPr>
          </a:lstStyle>
          <a:p>
            <a:r>
              <a:rPr lang="en-US"/>
              <a:t>Click to edit Master title style</a:t>
            </a:r>
          </a:p>
        </p:txBody>
      </p:sp>
      <p:sp>
        <p:nvSpPr>
          <p:cNvPr id="324651"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45"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6" name="Rectangle 46"/>
          <p:cNvSpPr>
            <a:spLocks noGrp="1" noChangeArrowheads="1"/>
          </p:cNvSpPr>
          <p:nvPr>
            <p:ph type="sldNum" sz="quarter" idx="12"/>
          </p:nvPr>
        </p:nvSpPr>
        <p:spPr/>
        <p:txBody>
          <a:bodyPr/>
          <a:lstStyle>
            <a:lvl1pPr>
              <a:defRPr/>
            </a:lvl1pPr>
          </a:lstStyle>
          <a:p>
            <a:fld id="{8CE35D35-9D57-4D93-BE29-79F75D01881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5839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246DE536-E0EC-45DE-AFCA-377D020EDD1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0244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D0FE0E94-DF76-4B5E-84CD-3356EA62323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80786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30725"/>
          </a:xfrm>
        </p:spPr>
        <p:txBody>
          <a:bodyPr/>
          <a:lstStyle/>
          <a:p>
            <a:pPr lvl="0"/>
            <a:endParaRPr lang="en-US" noProof="0" smtClean="0"/>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fld id="{A2A432A0-97A8-4B0C-9EE3-55E29B621FB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0902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0333C03D-B7B3-4DC5-B30F-990761FBC89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9786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9D3B54C8-1233-40F8-BA21-9AAADB0B140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3672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fld id="{F5BFE1C8-B1DE-4F98-AF56-0C270CE77C2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50949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fld id="{DC8C3919-53A8-474D-B37B-42BE9372391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277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fld id="{2F727219-FDB2-48F9-9275-745AE9A22C9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7827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6"/>
          <p:cNvSpPr>
            <a:spLocks noGrp="1" noChangeArrowheads="1"/>
          </p:cNvSpPr>
          <p:nvPr>
            <p:ph type="sldNum" sz="quarter" idx="12"/>
          </p:nvPr>
        </p:nvSpPr>
        <p:spPr>
          <a:ln/>
        </p:spPr>
        <p:txBody>
          <a:bodyPr/>
          <a:lstStyle>
            <a:lvl1pPr>
              <a:defRPr/>
            </a:lvl1pPr>
          </a:lstStyle>
          <a:p>
            <a:fld id="{47576508-E9A0-45AE-A210-9A84799AFAB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4141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fld id="{05203BD1-CE8F-429F-B5FF-9D2AE22A023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2764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fld id="{FCAC0E08-621F-4414-9B09-46459D4329A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0697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2192000" cy="6856413"/>
            <a:chOff x="0" y="0"/>
            <a:chExt cx="5760" cy="4319"/>
          </a:xfrm>
        </p:grpSpPr>
        <p:sp>
          <p:nvSpPr>
            <p:cNvPr id="32358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2358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2358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1036" name="Freeform 6"/>
            <p:cNvSpPr>
              <a:spLocks/>
            </p:cNvSpPr>
            <p:nvPr/>
          </p:nvSpPr>
          <p:spPr bwMode="hidden">
            <a:xfrm>
              <a:off x="4038" y="3577"/>
              <a:ext cx="1720" cy="65"/>
            </a:xfrm>
            <a:custGeom>
              <a:avLst/>
              <a:gdLst>
                <a:gd name="T0" fmla="*/ 1708 w 1722"/>
                <a:gd name="T1" fmla="*/ 59 h 66"/>
                <a:gd name="T2" fmla="*/ 1708 w 1722"/>
                <a:gd name="T3" fmla="*/ 53 h 66"/>
                <a:gd name="T4" fmla="*/ 0 w 1722"/>
                <a:gd name="T5" fmla="*/ 0 h 66"/>
                <a:gd name="T6" fmla="*/ 0 w 1722"/>
                <a:gd name="T7" fmla="*/ 41 h 66"/>
                <a:gd name="T8" fmla="*/ 1708 w 1722"/>
                <a:gd name="T9" fmla="*/ 59 h 66"/>
                <a:gd name="T10" fmla="*/ 1708 w 1722"/>
                <a:gd name="T11" fmla="*/ 59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32359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1038" name="Freeform 8"/>
            <p:cNvSpPr>
              <a:spLocks/>
            </p:cNvSpPr>
            <p:nvPr/>
          </p:nvSpPr>
          <p:spPr bwMode="hidden">
            <a:xfrm>
              <a:off x="4784" y="3702"/>
              <a:ext cx="974" cy="101"/>
            </a:xfrm>
            <a:custGeom>
              <a:avLst/>
              <a:gdLst>
                <a:gd name="T0" fmla="*/ 968 w 975"/>
                <a:gd name="T1" fmla="*/ 48 h 101"/>
                <a:gd name="T2" fmla="*/ 968 w 975"/>
                <a:gd name="T3" fmla="*/ 0 h 101"/>
                <a:gd name="T4" fmla="*/ 0 w 975"/>
                <a:gd name="T5" fmla="*/ 24 h 101"/>
                <a:gd name="T6" fmla="*/ 0 w 975"/>
                <a:gd name="T7" fmla="*/ 101 h 101"/>
                <a:gd name="T8" fmla="*/ 968 w 975"/>
                <a:gd name="T9" fmla="*/ 48 h 101"/>
                <a:gd name="T10" fmla="*/ 968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1039" name="Freeform 9"/>
            <p:cNvSpPr>
              <a:spLocks/>
            </p:cNvSpPr>
            <p:nvPr/>
          </p:nvSpPr>
          <p:spPr bwMode="hidden">
            <a:xfrm>
              <a:off x="3619" y="3815"/>
              <a:ext cx="2139" cy="198"/>
            </a:xfrm>
            <a:custGeom>
              <a:avLst/>
              <a:gdLst>
                <a:gd name="T0" fmla="*/ 2127 w 2141"/>
                <a:gd name="T1" fmla="*/ 0 h 198"/>
                <a:gd name="T2" fmla="*/ 0 w 2141"/>
                <a:gd name="T3" fmla="*/ 156 h 198"/>
                <a:gd name="T4" fmla="*/ 0 w 2141"/>
                <a:gd name="T5" fmla="*/ 198 h 198"/>
                <a:gd name="T6" fmla="*/ 2127 w 2141"/>
                <a:gd name="T7" fmla="*/ 0 h 198"/>
                <a:gd name="T8" fmla="*/ 212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32359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1041" name="Freeform 11"/>
            <p:cNvSpPr>
              <a:spLocks/>
            </p:cNvSpPr>
            <p:nvPr/>
          </p:nvSpPr>
          <p:spPr bwMode="hidden">
            <a:xfrm>
              <a:off x="2097" y="4043"/>
              <a:ext cx="2514" cy="276"/>
            </a:xfrm>
            <a:custGeom>
              <a:avLst/>
              <a:gdLst>
                <a:gd name="T0" fmla="*/ 2161 w 2517"/>
                <a:gd name="T1" fmla="*/ 276 h 276"/>
                <a:gd name="T2" fmla="*/ 2496 w 2517"/>
                <a:gd name="T3" fmla="*/ 204 h 276"/>
                <a:gd name="T4" fmla="*/ 2239 w 2517"/>
                <a:gd name="T5" fmla="*/ 0 h 276"/>
                <a:gd name="T6" fmla="*/ 0 w 2517"/>
                <a:gd name="T7" fmla="*/ 276 h 276"/>
                <a:gd name="T8" fmla="*/ 2161 w 2517"/>
                <a:gd name="T9" fmla="*/ 276 h 276"/>
                <a:gd name="T10" fmla="*/ 2161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32359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1043" name="Freeform 13"/>
            <p:cNvSpPr>
              <a:spLocks/>
            </p:cNvSpPr>
            <p:nvPr/>
          </p:nvSpPr>
          <p:spPr bwMode="hidden">
            <a:xfrm>
              <a:off x="5030" y="3151"/>
              <a:ext cx="728" cy="240"/>
            </a:xfrm>
            <a:custGeom>
              <a:avLst/>
              <a:gdLst>
                <a:gd name="T0" fmla="*/ 722 w 729"/>
                <a:gd name="T1" fmla="*/ 240 h 240"/>
                <a:gd name="T2" fmla="*/ 0 w 729"/>
                <a:gd name="T3" fmla="*/ 0 h 240"/>
                <a:gd name="T4" fmla="*/ 0 w 729"/>
                <a:gd name="T5" fmla="*/ 6 h 240"/>
                <a:gd name="T6" fmla="*/ 722 w 729"/>
                <a:gd name="T7" fmla="*/ 240 h 240"/>
                <a:gd name="T8" fmla="*/ 722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32359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1045" name="Freeform 15"/>
            <p:cNvSpPr>
              <a:spLocks/>
            </p:cNvSpPr>
            <p:nvPr/>
          </p:nvSpPr>
          <p:spPr bwMode="hidden">
            <a:xfrm>
              <a:off x="5030" y="3049"/>
              <a:ext cx="728" cy="318"/>
            </a:xfrm>
            <a:custGeom>
              <a:avLst/>
              <a:gdLst>
                <a:gd name="T0" fmla="*/ 722 w 729"/>
                <a:gd name="T1" fmla="*/ 318 h 318"/>
                <a:gd name="T2" fmla="*/ 722 w 729"/>
                <a:gd name="T3" fmla="*/ 312 h 318"/>
                <a:gd name="T4" fmla="*/ 0 w 729"/>
                <a:gd name="T5" fmla="*/ 0 h 318"/>
                <a:gd name="T6" fmla="*/ 0 w 729"/>
                <a:gd name="T7" fmla="*/ 54 h 318"/>
                <a:gd name="T8" fmla="*/ 722 w 729"/>
                <a:gd name="T9" fmla="*/ 318 h 318"/>
                <a:gd name="T10" fmla="*/ 722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32360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2360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2360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1049"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32360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1051"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32360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2360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2360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1055"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32361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2361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1058" name="Freeform 28"/>
            <p:cNvSpPr>
              <a:spLocks/>
            </p:cNvSpPr>
            <p:nvPr/>
          </p:nvSpPr>
          <p:spPr bwMode="hidden">
            <a:xfrm>
              <a:off x="5698" y="653"/>
              <a:ext cx="60" cy="311"/>
            </a:xfrm>
            <a:custGeom>
              <a:avLst/>
              <a:gdLst>
                <a:gd name="T0" fmla="*/ 0 w 60"/>
                <a:gd name="T1" fmla="*/ 144 h 312"/>
                <a:gd name="T2" fmla="*/ 60 w 60"/>
                <a:gd name="T3" fmla="*/ 305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32361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1060"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a typeface="ＭＳ Ｐゴシック" panose="020B0600070205080204" pitchFamily="34" charset="-128"/>
              </a:endParaRPr>
            </a:p>
          </p:txBody>
        </p:sp>
        <p:sp>
          <p:nvSpPr>
            <p:cNvPr id="32361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2361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2361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2361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2361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2362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2362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2362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grpSp>
          <p:nvGrpSpPr>
            <p:cNvPr id="1069" name="Group 39"/>
            <p:cNvGrpSpPr>
              <a:grpSpLocks/>
            </p:cNvGrpSpPr>
            <p:nvPr userDrawn="1"/>
          </p:nvGrpSpPr>
          <p:grpSpPr bwMode="auto">
            <a:xfrm>
              <a:off x="0" y="1632"/>
              <a:ext cx="5758" cy="1858"/>
              <a:chOff x="0" y="1632"/>
              <a:chExt cx="5758" cy="1858"/>
            </a:xfrm>
          </p:grpSpPr>
          <p:sp>
            <p:nvSpPr>
              <p:cNvPr id="32362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sp>
            <p:nvSpPr>
              <p:cNvPr id="32362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a typeface="ＭＳ Ｐゴシック" panose="020B0600070205080204" pitchFamily="34" charset="-128"/>
                </a:endParaRPr>
              </a:p>
            </p:txBody>
          </p:sp>
        </p:grpSp>
      </p:grpSp>
      <p:sp>
        <p:nvSpPr>
          <p:cNvPr id="323626" name="Rectangle 42"/>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3627"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3628" name="Rectangle 4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ea typeface="+mn-ea"/>
              </a:defRPr>
            </a:lvl1pPr>
          </a:lstStyle>
          <a:p>
            <a:pPr fontAlgn="base">
              <a:spcBef>
                <a:spcPct val="0"/>
              </a:spcBef>
              <a:spcAft>
                <a:spcPct val="0"/>
              </a:spcAft>
              <a:defRPr/>
            </a:pPr>
            <a:endParaRPr lang="en-US">
              <a:solidFill>
                <a:srgbClr val="FFFFFF"/>
              </a:solidFill>
            </a:endParaRPr>
          </a:p>
        </p:txBody>
      </p:sp>
      <p:sp>
        <p:nvSpPr>
          <p:cNvPr id="323629" name="Rectangle 4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ea typeface="+mn-ea"/>
              </a:defRPr>
            </a:lvl1pPr>
          </a:lstStyle>
          <a:p>
            <a:pPr fontAlgn="base">
              <a:spcBef>
                <a:spcPct val="0"/>
              </a:spcBef>
              <a:spcAft>
                <a:spcPct val="0"/>
              </a:spcAft>
              <a:defRPr/>
            </a:pPr>
            <a:endParaRPr lang="en-US">
              <a:solidFill>
                <a:srgbClr val="FFFFFF"/>
              </a:solidFill>
            </a:endParaRPr>
          </a:p>
        </p:txBody>
      </p:sp>
      <p:sp>
        <p:nvSpPr>
          <p:cNvPr id="323630" name="Rectangle 4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EC016A17-0233-4C52-A5E4-FB832D618C76}" type="slidenum">
              <a:rPr lang="en-US" altLang="en-US">
                <a:solidFill>
                  <a:srgbClr val="FFFFFF"/>
                </a:solidFill>
                <a:ea typeface="ＭＳ Ｐゴシック" panose="020B0600070205080204" pitchFamily="34" charset="-128"/>
              </a:rPr>
              <a:pPr fontAlgn="base">
                <a:spcBef>
                  <a:spcPct val="0"/>
                </a:spcBef>
                <a:spcAft>
                  <a:spcPct val="0"/>
                </a:spcAft>
              </a:pPr>
              <a:t>‹#›</a:t>
            </a:fld>
            <a:endParaRPr lang="en-US" altLang="en-US">
              <a:solidFill>
                <a:srgbClr val="FFFFFF"/>
              </a:solidFill>
              <a:ea typeface="ＭＳ Ｐゴシック" panose="020B0600070205080204" pitchFamily="34" charset="-128"/>
            </a:endParaRPr>
          </a:p>
        </p:txBody>
      </p:sp>
      <p:pic>
        <p:nvPicPr>
          <p:cNvPr id="1032" name="Picture 47" descr="Cjtcca~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3200" y="6096000"/>
            <a:ext cx="72178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81919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1"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5"/>
        </a:buBlip>
        <a:defRPr sz="3200">
          <a:solidFill>
            <a:schemeClr val="tx1"/>
          </a:solidFill>
          <a:effectLst>
            <a:outerShdw blurRad="38100" dist="38100" dir="2700000" algn="tl">
              <a:srgbClr val="000000"/>
            </a:outerShdw>
          </a:effectLst>
          <a:latin typeface="+mn-lt"/>
          <a:ea typeface="ＭＳ Ｐゴシック" pitchFamily="-101" charset="-128"/>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pitchFamily="-101" charset="-128"/>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6"/>
        </a:buBlip>
        <a:defRPr sz="2400">
          <a:solidFill>
            <a:schemeClr val="tx1"/>
          </a:solidFill>
          <a:effectLst>
            <a:outerShdw blurRad="38100" dist="38100" dir="2700000" algn="tl">
              <a:srgbClr val="000000"/>
            </a:outerShdw>
          </a:effectLst>
          <a:latin typeface="+mn-lt"/>
          <a:ea typeface="ＭＳ Ｐゴシック" pitchFamily="-101"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01" charset="-128"/>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7"/>
        </a:buBlip>
        <a:defRPr sz="2000">
          <a:solidFill>
            <a:schemeClr val="tx1"/>
          </a:solidFill>
          <a:effectLst>
            <a:outerShdw blurRad="38100" dist="38100" dir="2700000" algn="tl">
              <a:srgbClr val="000000"/>
            </a:outerShdw>
          </a:effectLst>
          <a:latin typeface="+mn-lt"/>
          <a:ea typeface="ＭＳ Ｐゴシック" pitchFamily="-101" charset="-128"/>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52600" y="304800"/>
            <a:ext cx="3581400" cy="1981200"/>
          </a:xfrm>
        </p:spPr>
        <p:txBody>
          <a:bodyPr/>
          <a:lstStyle/>
          <a:p>
            <a:pPr eaLnBrk="1" hangingPunct="1">
              <a:defRPr/>
            </a:pPr>
            <a:r>
              <a:rPr lang="en-US" sz="5400" b="1" u="sng">
                <a:solidFill>
                  <a:srgbClr val="C80425"/>
                </a:solidFill>
                <a:latin typeface="Courier New" pitchFamily="49" charset="0"/>
                <a:ea typeface="+mj-ea"/>
              </a:rPr>
              <a:t>D</a:t>
            </a:r>
            <a:r>
              <a:rPr lang="en-US" sz="4400">
                <a:ea typeface="+mj-ea"/>
              </a:rPr>
              <a:t>riving while</a:t>
            </a:r>
            <a:br>
              <a:rPr lang="en-US" sz="4400">
                <a:ea typeface="+mj-ea"/>
              </a:rPr>
            </a:br>
            <a:r>
              <a:rPr lang="en-US" sz="5400" b="1" u="sng">
                <a:solidFill>
                  <a:srgbClr val="C80425"/>
                </a:solidFill>
                <a:latin typeface="Courier New" pitchFamily="49" charset="0"/>
                <a:ea typeface="+mj-ea"/>
              </a:rPr>
              <a:t>U</a:t>
            </a:r>
            <a:r>
              <a:rPr lang="en-US" sz="4400">
                <a:ea typeface="+mj-ea"/>
              </a:rPr>
              <a:t>nder the </a:t>
            </a:r>
            <a:br>
              <a:rPr lang="en-US" sz="4400">
                <a:ea typeface="+mj-ea"/>
              </a:rPr>
            </a:br>
            <a:r>
              <a:rPr lang="en-US" sz="4400">
                <a:ea typeface="+mj-ea"/>
              </a:rPr>
              <a:t>    </a:t>
            </a:r>
            <a:r>
              <a:rPr lang="en-US" sz="2400">
                <a:ea typeface="+mj-ea"/>
              </a:rPr>
              <a:t> </a:t>
            </a:r>
            <a:r>
              <a:rPr lang="en-US" sz="5400" b="1" u="sng">
                <a:solidFill>
                  <a:srgbClr val="C80425"/>
                </a:solidFill>
                <a:latin typeface="Courier New" pitchFamily="49" charset="0"/>
                <a:ea typeface="+mj-ea"/>
              </a:rPr>
              <a:t>I</a:t>
            </a:r>
            <a:r>
              <a:rPr lang="en-US" sz="4400">
                <a:ea typeface="+mj-ea"/>
              </a:rPr>
              <a:t>nfluence</a:t>
            </a:r>
          </a:p>
        </p:txBody>
      </p:sp>
      <p:sp>
        <p:nvSpPr>
          <p:cNvPr id="2051" name="Rectangle 3"/>
          <p:cNvSpPr>
            <a:spLocks noGrp="1" noChangeArrowheads="1"/>
          </p:cNvSpPr>
          <p:nvPr>
            <p:ph type="subTitle" idx="1"/>
          </p:nvPr>
        </p:nvSpPr>
        <p:spPr>
          <a:xfrm>
            <a:off x="2057400" y="5715000"/>
            <a:ext cx="5105400" cy="762000"/>
          </a:xfrm>
        </p:spPr>
        <p:txBody>
          <a:bodyPr/>
          <a:lstStyle/>
          <a:p>
            <a:pPr eaLnBrk="1" hangingPunct="1">
              <a:defRPr/>
            </a:pPr>
            <a:r>
              <a:rPr lang="en-US" dirty="0" smtClean="0">
                <a:ea typeface="+mn-ea"/>
              </a:rPr>
              <a:t>DUI updates</a:t>
            </a:r>
          </a:p>
          <a:p>
            <a:pPr eaLnBrk="1" hangingPunct="1">
              <a:defRPr/>
            </a:pPr>
            <a:endParaRPr lang="en-US" dirty="0" smtClean="0">
              <a:ea typeface="+mn-ea"/>
            </a:endParaRPr>
          </a:p>
        </p:txBody>
      </p:sp>
      <p:graphicFrame>
        <p:nvGraphicFramePr>
          <p:cNvPr id="4100" name="Object 4"/>
          <p:cNvGraphicFramePr>
            <a:graphicFrameLocks noChangeAspect="1"/>
          </p:cNvGraphicFramePr>
          <p:nvPr/>
        </p:nvGraphicFramePr>
        <p:xfrm>
          <a:off x="6781800" y="1371600"/>
          <a:ext cx="2984500" cy="4114800"/>
        </p:xfrm>
        <a:graphic>
          <a:graphicData uri="http://schemas.openxmlformats.org/presentationml/2006/ole">
            <mc:AlternateContent xmlns:mc="http://schemas.openxmlformats.org/markup-compatibility/2006">
              <mc:Choice xmlns:v="urn:schemas-microsoft-com:vml" Requires="v">
                <p:oleObj spid="_x0000_s1027" name="Clip" r:id="rId4" imgW="3819048" imgH="5266667" progId="MS_ClipArt_Gallery.2">
                  <p:embed/>
                </p:oleObj>
              </mc:Choice>
              <mc:Fallback>
                <p:oleObj name="Clip" r:id="rId4" imgW="3819048" imgH="5266667"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371600"/>
                        <a:ext cx="29845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Text Box 5"/>
          <p:cNvSpPr txBox="1">
            <a:spLocks noChangeArrowheads="1"/>
          </p:cNvSpPr>
          <p:nvPr/>
        </p:nvSpPr>
        <p:spPr bwMode="auto">
          <a:xfrm>
            <a:off x="8839200" y="6400801"/>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buClrTx/>
              <a:buSzTx/>
              <a:buFontTx/>
              <a:buNone/>
            </a:pPr>
            <a:r>
              <a:rPr lang="en-US" altLang="en-US" sz="2000">
                <a:solidFill>
                  <a:srgbClr val="FFFFFF"/>
                </a:solidFill>
                <a:latin typeface="Times New Roman" panose="02020603050405020304" pitchFamily="18" charset="0"/>
              </a:rPr>
              <a:t>Rev 7/2014   </a:t>
            </a:r>
          </a:p>
        </p:txBody>
      </p:sp>
    </p:spTree>
    <p:extLst>
      <p:ext uri="{BB962C8B-B14F-4D97-AF65-F5344CB8AC3E}">
        <p14:creationId xmlns:p14="http://schemas.microsoft.com/office/powerpoint/2010/main" val="353785402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286000" y="14288"/>
            <a:ext cx="7162800" cy="1524000"/>
          </a:xfrm>
        </p:spPr>
        <p:txBody>
          <a:bodyPr/>
          <a:lstStyle/>
          <a:p>
            <a:pPr eaLnBrk="1" hangingPunct="1">
              <a:defRPr/>
            </a:pPr>
            <a:r>
              <a:rPr lang="en-US" sz="3200" dirty="0">
                <a:solidFill>
                  <a:srgbClr val="FFFF00"/>
                </a:solidFill>
                <a:ea typeface="+mj-ea"/>
              </a:rPr>
              <a:t>Physical Control </a:t>
            </a:r>
            <a:br>
              <a:rPr lang="en-US" sz="3200" dirty="0">
                <a:solidFill>
                  <a:srgbClr val="FFFF00"/>
                </a:solidFill>
                <a:ea typeface="+mj-ea"/>
              </a:rPr>
            </a:br>
            <a:r>
              <a:rPr lang="en-US" sz="2400" dirty="0">
                <a:solidFill>
                  <a:srgbClr val="FFFF00"/>
                </a:solidFill>
                <a:ea typeface="+mj-ea"/>
              </a:rPr>
              <a:t>RCW 46.61.504</a:t>
            </a:r>
            <a:endParaRPr lang="en-US" sz="3200" dirty="0">
              <a:solidFill>
                <a:srgbClr val="FFFF00"/>
              </a:solidFill>
              <a:ea typeface="+mj-ea"/>
            </a:endParaRPr>
          </a:p>
        </p:txBody>
      </p:sp>
      <p:sp>
        <p:nvSpPr>
          <p:cNvPr id="181251" name="Rectangle 3"/>
          <p:cNvSpPr>
            <a:spLocks noGrp="1" noChangeArrowheads="1"/>
          </p:cNvSpPr>
          <p:nvPr>
            <p:ph type="body" idx="1"/>
          </p:nvPr>
        </p:nvSpPr>
        <p:spPr>
          <a:xfrm>
            <a:off x="2133600" y="1371600"/>
            <a:ext cx="8153400" cy="4572000"/>
          </a:xfrm>
        </p:spPr>
        <p:txBody>
          <a:bodyPr/>
          <a:lstStyle/>
          <a:p>
            <a:pPr eaLnBrk="1" hangingPunct="1">
              <a:buFont typeface="Wingdings" panose="05000000000000000000" pitchFamily="2" charset="2"/>
              <a:buChar char="q"/>
              <a:defRPr/>
            </a:pPr>
            <a:r>
              <a:rPr lang="en-US" altLang="en-US" sz="2800" dirty="0"/>
              <a:t>(2) No person may be </a:t>
            </a:r>
            <a:r>
              <a:rPr lang="en-US" altLang="en-US" sz="2800" u="sng" dirty="0"/>
              <a:t>convicted</a:t>
            </a:r>
            <a:r>
              <a:rPr lang="en-US" altLang="en-US" sz="2800" dirty="0"/>
              <a:t> under this section if, prior to being located by a law enforcement officer, the person has moved the vehicle safely off the roadway.</a:t>
            </a:r>
          </a:p>
          <a:p>
            <a:pPr marL="0" indent="0" eaLnBrk="1" hangingPunct="1">
              <a:buNone/>
              <a:defRPr/>
            </a:pPr>
            <a:endParaRPr lang="en-US" altLang="en-US" sz="2800" dirty="0">
              <a:solidFill>
                <a:srgbClr val="FFFF00"/>
              </a:solidFill>
            </a:endParaRPr>
          </a:p>
          <a:p>
            <a:pPr eaLnBrk="1" hangingPunct="1">
              <a:buFont typeface="Wingdings" pitchFamily="-101" charset="2"/>
              <a:buBlip>
                <a:blip r:embed="rId3"/>
              </a:buBlip>
              <a:defRPr/>
            </a:pPr>
            <a:r>
              <a:rPr lang="en-US" altLang="en-US" sz="2800" dirty="0"/>
              <a:t>(3)(a)An affirmative defense, which the defendant must prove by a preponderance of the evidence, that the defendant consumed a sufficient quantity of alcohol after time of the stop and before breath/blood testing.</a:t>
            </a:r>
          </a:p>
          <a:p>
            <a:pPr eaLnBrk="1" hangingPunct="1">
              <a:buFont typeface="Wingdings" pitchFamily="-101" charset="2"/>
              <a:buBlip>
                <a:blip r:embed="rId3"/>
              </a:buBlip>
              <a:defRPr/>
            </a:pPr>
            <a:endParaRPr lang="en-US" altLang="en-US" sz="2800" dirty="0">
              <a:solidFill>
                <a:srgbClr val="FFFF00"/>
              </a:solidFill>
            </a:endParaRPr>
          </a:p>
          <a:p>
            <a:pPr eaLnBrk="1" hangingPunct="1">
              <a:buFont typeface="Wingdings" pitchFamily="-101" charset="2"/>
              <a:buBlip>
                <a:blip r:embed="rId3"/>
              </a:buBlip>
              <a:defRPr/>
            </a:pPr>
            <a:endParaRPr lang="en-US" altLang="en-US" sz="2800" dirty="0">
              <a:solidFill>
                <a:srgbClr val="FFFF00"/>
              </a:solidFill>
            </a:endParaRPr>
          </a:p>
          <a:p>
            <a:pPr lvl="1" eaLnBrk="1" hangingPunct="1">
              <a:buFontTx/>
              <a:buNone/>
              <a:defRPr/>
            </a:pPr>
            <a:endParaRPr lang="en-US" altLang="en-US" sz="2400" dirty="0"/>
          </a:p>
          <a:p>
            <a:pPr eaLnBrk="1" hangingPunct="1">
              <a:buFont typeface="Wingdings" pitchFamily="-101" charset="2"/>
              <a:buBlip>
                <a:blip r:embed="rId3"/>
              </a:buBlip>
              <a:defRPr/>
            </a:pPr>
            <a:endParaRPr lang="en-US" altLang="en-US" sz="3600" dirty="0"/>
          </a:p>
        </p:txBody>
      </p:sp>
    </p:spTree>
    <p:extLst>
      <p:ext uri="{BB962C8B-B14F-4D97-AF65-F5344CB8AC3E}">
        <p14:creationId xmlns:p14="http://schemas.microsoft.com/office/powerpoint/2010/main" val="370224002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p:cTn id="7" dur="500" fill="hold"/>
                                        <p:tgtEl>
                                          <p:spTgt spid="1812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12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1251">
                                            <p:txEl>
                                              <p:pRg st="2" end="2"/>
                                            </p:txEl>
                                          </p:spTgt>
                                        </p:tgtEl>
                                        <p:attrNameLst>
                                          <p:attrName>style.visibility</p:attrName>
                                        </p:attrNameLst>
                                      </p:cBhvr>
                                      <p:to>
                                        <p:strVal val="visible"/>
                                      </p:to>
                                    </p:set>
                                    <p:anim calcmode="lin" valueType="num">
                                      <p:cBhvr>
                                        <p:cTn id="13" dur="500" fill="hold"/>
                                        <p:tgtEl>
                                          <p:spTgt spid="18125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8125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mtClean="0"/>
              <a:t>Mandatory DUI Booking</a:t>
            </a:r>
          </a:p>
        </p:txBody>
      </p:sp>
      <p:sp>
        <p:nvSpPr>
          <p:cNvPr id="3" name="Content Placeholder 2"/>
          <p:cNvSpPr>
            <a:spLocks noGrp="1"/>
          </p:cNvSpPr>
          <p:nvPr>
            <p:ph idx="1"/>
          </p:nvPr>
        </p:nvSpPr>
        <p:spPr/>
        <p:txBody>
          <a:bodyPr/>
          <a:lstStyle/>
          <a:p>
            <a:pPr>
              <a:buFont typeface="Wingdings" pitchFamily="-101" charset="2"/>
              <a:buBlip>
                <a:blip r:embed="rId2"/>
              </a:buBlip>
              <a:defRPr/>
            </a:pPr>
            <a:r>
              <a:rPr lang="en-US" altLang="en-US" sz="2800" dirty="0"/>
              <a:t>Updated RCW 10.31.100: Arrest w/o warrant</a:t>
            </a:r>
          </a:p>
          <a:p>
            <a:pPr>
              <a:buFont typeface="Wingdings" pitchFamily="-101" charset="2"/>
              <a:buBlip>
                <a:blip r:embed="rId2"/>
              </a:buBlip>
              <a:defRPr/>
            </a:pPr>
            <a:endParaRPr lang="en-US" altLang="en-US" sz="2800" dirty="0"/>
          </a:p>
          <a:p>
            <a:pPr>
              <a:buFont typeface="Wingdings" pitchFamily="-101" charset="2"/>
              <a:buBlip>
                <a:blip r:embed="rId2"/>
              </a:buBlip>
              <a:defRPr/>
            </a:pPr>
            <a:r>
              <a:rPr lang="en-US" altLang="en-US" sz="2800" dirty="0"/>
              <a:t>This statute covers restraining orders, protection orders, and DV arrests that require mandatory booking</a:t>
            </a:r>
          </a:p>
          <a:p>
            <a:pPr>
              <a:buFont typeface="Wingdings" pitchFamily="-101" charset="2"/>
              <a:buBlip>
                <a:blip r:embed="rId2"/>
              </a:buBlip>
              <a:defRPr/>
            </a:pPr>
            <a:endParaRPr lang="en-US" altLang="en-US" sz="2800" dirty="0"/>
          </a:p>
          <a:p>
            <a:pPr>
              <a:buFont typeface="Wingdings" pitchFamily="-101" charset="2"/>
              <a:buBlip>
                <a:blip r:embed="rId2"/>
              </a:buBlip>
              <a:defRPr/>
            </a:pPr>
            <a:r>
              <a:rPr lang="en-US" altLang="en-US" sz="2800" dirty="0"/>
              <a:t>(16) As of 9-28-2013, it now </a:t>
            </a:r>
            <a:r>
              <a:rPr lang="en-US" altLang="en-US" sz="2800" u="sng" dirty="0"/>
              <a:t>requires </a:t>
            </a:r>
            <a:r>
              <a:rPr lang="en-US" altLang="en-US" sz="2800" b="1" dirty="0"/>
              <a:t>mandatory booking </a:t>
            </a:r>
            <a:r>
              <a:rPr lang="en-US" altLang="en-US" sz="2800" dirty="0"/>
              <a:t>if there are any prior DUI convictions</a:t>
            </a:r>
            <a:endParaRPr lang="en-US" altLang="en-US" sz="2800" u="sng" dirty="0"/>
          </a:p>
        </p:txBody>
      </p:sp>
    </p:spTree>
    <p:extLst>
      <p:ext uri="{BB962C8B-B14F-4D97-AF65-F5344CB8AC3E}">
        <p14:creationId xmlns:p14="http://schemas.microsoft.com/office/powerpoint/2010/main" val="403065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effectLst/>
                <a:ea typeface="ＭＳ Ｐゴシック" panose="020B0600070205080204" pitchFamily="34" charset="-128"/>
              </a:rPr>
              <a:t>FELONY DUI (class C)</a:t>
            </a:r>
          </a:p>
        </p:txBody>
      </p:sp>
      <p:sp>
        <p:nvSpPr>
          <p:cNvPr id="9219"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buFont typeface="Wingdings" pitchFamily="-101" charset="2"/>
              <a:buBlip>
                <a:blip r:embed="rId3"/>
              </a:buBlip>
              <a:defRPr/>
            </a:pPr>
            <a:r>
              <a:rPr lang="en-US" altLang="en-US" dirty="0" smtClean="0">
                <a:effectLst/>
              </a:rPr>
              <a:t>1</a:t>
            </a:r>
            <a:r>
              <a:rPr lang="en-US" altLang="en-US" baseline="30000" dirty="0" smtClean="0">
                <a:effectLst/>
              </a:rPr>
              <a:t>st</a:t>
            </a:r>
            <a:r>
              <a:rPr lang="en-US" altLang="en-US" dirty="0" smtClean="0">
                <a:effectLst/>
              </a:rPr>
              <a:t> DUI is a Gross Misdemeanor</a:t>
            </a:r>
          </a:p>
          <a:p>
            <a:pPr marL="0" indent="0">
              <a:buNone/>
              <a:defRPr/>
            </a:pPr>
            <a:endParaRPr lang="en-US" altLang="en-US" dirty="0" smtClean="0">
              <a:effectLst/>
            </a:endParaRPr>
          </a:p>
          <a:p>
            <a:pPr>
              <a:buFont typeface="Wingdings" pitchFamily="-101" charset="2"/>
              <a:buBlip>
                <a:blip r:embed="rId3"/>
              </a:buBlip>
              <a:defRPr/>
            </a:pPr>
            <a:r>
              <a:rPr lang="en-US" altLang="en-US" dirty="0" smtClean="0">
                <a:effectLst/>
              </a:rPr>
              <a:t>5</a:t>
            </a:r>
            <a:r>
              <a:rPr lang="en-US" altLang="en-US" baseline="30000" dirty="0" smtClean="0">
                <a:effectLst/>
              </a:rPr>
              <a:t>th</a:t>
            </a:r>
            <a:r>
              <a:rPr lang="en-US" altLang="en-US" dirty="0" smtClean="0">
                <a:effectLst/>
              </a:rPr>
              <a:t> DUI w/in last 10 years is Felony DUI</a:t>
            </a:r>
          </a:p>
          <a:p>
            <a:pPr marL="0" indent="0">
              <a:buNone/>
              <a:defRPr/>
            </a:pPr>
            <a:endParaRPr lang="en-US" altLang="en-US" dirty="0" smtClean="0">
              <a:effectLst/>
            </a:endParaRPr>
          </a:p>
          <a:p>
            <a:pPr marL="0" indent="0">
              <a:buNone/>
              <a:defRPr/>
            </a:pPr>
            <a:endParaRPr lang="en-US" altLang="en-US" dirty="0" smtClean="0">
              <a:effectLst/>
            </a:endParaRPr>
          </a:p>
        </p:txBody>
      </p:sp>
    </p:spTree>
    <p:extLst>
      <p:ext uri="{BB962C8B-B14F-4D97-AF65-F5344CB8AC3E}">
        <p14:creationId xmlns:p14="http://schemas.microsoft.com/office/powerpoint/2010/main" val="3554157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152400"/>
            <a:ext cx="8229600" cy="1143000"/>
          </a:xfrm>
          <a:noFill/>
          <a:extLst>
            <a:ext uri="{909E8E84-426E-40DD-AFC4-6F175D3DCCD1}">
              <a14:hiddenFill xmlns:a14="http://schemas.microsoft.com/office/drawing/2010/main">
                <a:solidFill>
                  <a:srgbClr val="FFFFFF"/>
                </a:solidFill>
              </a14:hiddenFill>
            </a:ext>
          </a:extLst>
        </p:spPr>
        <p:txBody>
          <a:bodyPr/>
          <a:lstStyle/>
          <a:p>
            <a:r>
              <a:rPr lang="en-US" altLang="en-US" smtClean="0">
                <a:effectLst/>
                <a:ea typeface="ＭＳ Ｐゴシック" panose="020B0600070205080204" pitchFamily="34" charset="-128"/>
              </a:rPr>
              <a:t>What is a prior offense*?</a:t>
            </a:r>
            <a:br>
              <a:rPr lang="en-US" altLang="en-US" smtClean="0">
                <a:effectLst/>
                <a:ea typeface="ＭＳ Ｐゴシック" panose="020B0600070205080204" pitchFamily="34" charset="-128"/>
              </a:rPr>
            </a:br>
            <a:r>
              <a:rPr lang="en-US" altLang="en-US" sz="2800">
                <a:effectLst/>
                <a:ea typeface="ＭＳ Ｐゴシック" panose="020B0600070205080204" pitchFamily="34" charset="-128"/>
              </a:rPr>
              <a:t>RCW 46.61.5055</a:t>
            </a:r>
            <a:endParaRPr lang="en-US" altLang="en-US" smtClean="0">
              <a:effectLst/>
              <a:ea typeface="ＭＳ Ｐゴシック" panose="020B0600070205080204" pitchFamily="34" charset="-128"/>
            </a:endParaRPr>
          </a:p>
        </p:txBody>
      </p:sp>
      <p:sp>
        <p:nvSpPr>
          <p:cNvPr id="11571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buFont typeface="Wingdings" pitchFamily="-101" charset="2"/>
              <a:buBlip>
                <a:blip r:embed="rId3"/>
              </a:buBlip>
              <a:defRPr/>
            </a:pPr>
            <a:r>
              <a:rPr lang="en-US" altLang="en-US" dirty="0" smtClean="0">
                <a:effectLst/>
              </a:rPr>
              <a:t>DUI or Physical Control</a:t>
            </a:r>
          </a:p>
          <a:p>
            <a:pPr marL="0" indent="0">
              <a:buNone/>
              <a:defRPr/>
            </a:pPr>
            <a:endParaRPr lang="en-US" altLang="en-US" u="sng" dirty="0" smtClean="0">
              <a:effectLst/>
            </a:endParaRPr>
          </a:p>
          <a:p>
            <a:pPr>
              <a:buFont typeface="Wingdings" pitchFamily="-101" charset="2"/>
              <a:buBlip>
                <a:blip r:embed="rId3"/>
              </a:buBlip>
              <a:defRPr/>
            </a:pPr>
            <a:r>
              <a:rPr lang="en-US" altLang="en-US" dirty="0" smtClean="0">
                <a:effectLst/>
              </a:rPr>
              <a:t>Vehicular Homicide or Vehicular Assault </a:t>
            </a:r>
          </a:p>
          <a:p>
            <a:pPr>
              <a:buFont typeface="Wingdings" pitchFamily="-101" charset="2"/>
              <a:buBlip>
                <a:blip r:embed="rId3"/>
              </a:buBlip>
              <a:defRPr/>
            </a:pPr>
            <a:endParaRPr lang="en-US" altLang="en-US" dirty="0" smtClean="0">
              <a:effectLst/>
            </a:endParaRPr>
          </a:p>
          <a:p>
            <a:pPr>
              <a:buFont typeface="Wingdings" pitchFamily="-101" charset="2"/>
              <a:buBlip>
                <a:blip r:embed="rId3"/>
              </a:buBlip>
              <a:defRPr/>
            </a:pPr>
            <a:r>
              <a:rPr lang="en-US" altLang="en-US" dirty="0">
                <a:effectLst/>
              </a:rPr>
              <a:t>A</a:t>
            </a:r>
            <a:r>
              <a:rPr lang="en-US" altLang="en-US" dirty="0" smtClean="0">
                <a:effectLst/>
              </a:rPr>
              <a:t>bove charge that was reduced to </a:t>
            </a:r>
            <a:r>
              <a:rPr lang="en-US" altLang="en-US" dirty="0" err="1" smtClean="0">
                <a:effectLst/>
              </a:rPr>
              <a:t>Neg</a:t>
            </a:r>
            <a:r>
              <a:rPr lang="en-US" altLang="en-US" dirty="0" smtClean="0">
                <a:effectLst/>
              </a:rPr>
              <a:t> 1</a:t>
            </a:r>
            <a:r>
              <a:rPr lang="en-US" altLang="en-US" baseline="30000" dirty="0" smtClean="0">
                <a:effectLst/>
              </a:rPr>
              <a:t>st</a:t>
            </a:r>
            <a:r>
              <a:rPr lang="en-US" altLang="en-US" dirty="0" smtClean="0">
                <a:effectLst/>
              </a:rPr>
              <a:t>, Reckless driving, or reckless endangerment</a:t>
            </a:r>
          </a:p>
          <a:p>
            <a:pPr marL="0" indent="0">
              <a:buNone/>
              <a:defRPr/>
            </a:pPr>
            <a:r>
              <a:rPr lang="en-US" altLang="en-US" sz="2400" dirty="0">
                <a:solidFill>
                  <a:srgbClr val="FF0000"/>
                </a:solidFill>
                <a:effectLst/>
              </a:rPr>
              <a:t>						</a:t>
            </a:r>
            <a:r>
              <a:rPr lang="en-US" altLang="en-US" sz="2400" dirty="0">
                <a:effectLst/>
              </a:rPr>
              <a:t>*Convictions</a:t>
            </a:r>
          </a:p>
          <a:p>
            <a:pPr>
              <a:buFont typeface="Wingdings" pitchFamily="-101" charset="2"/>
              <a:buNone/>
              <a:defRPr/>
            </a:pPr>
            <a:endParaRPr lang="en-US" altLang="en-US" sz="2000" dirty="0">
              <a:effectLst/>
            </a:endParaRPr>
          </a:p>
          <a:p>
            <a:pPr>
              <a:buFont typeface="Wingdings" pitchFamily="-101" charset="2"/>
              <a:buNone/>
              <a:defRPr/>
            </a:pPr>
            <a:endParaRPr lang="en-US" altLang="en-US" sz="2000" dirty="0">
              <a:effectLst/>
            </a:endParaRPr>
          </a:p>
          <a:p>
            <a:pPr>
              <a:buFont typeface="Wingdings" pitchFamily="-101" charset="2"/>
              <a:buNone/>
              <a:defRPr/>
            </a:pPr>
            <a:endParaRPr lang="en-US" altLang="en-US" sz="2000" dirty="0">
              <a:effectLst/>
            </a:endParaRPr>
          </a:p>
          <a:p>
            <a:pPr>
              <a:buFont typeface="Wingdings" pitchFamily="-101" charset="2"/>
              <a:buNone/>
              <a:defRPr/>
            </a:pPr>
            <a:r>
              <a:rPr lang="en-US" altLang="en-US" sz="2000" dirty="0">
                <a:effectLst/>
              </a:rPr>
              <a:t>5. Conviction for DUI amended to </a:t>
            </a:r>
            <a:r>
              <a:rPr lang="en-US" altLang="en-US" sz="2000" dirty="0" err="1">
                <a:effectLst/>
              </a:rPr>
              <a:t>Neg</a:t>
            </a:r>
            <a:r>
              <a:rPr lang="en-US" altLang="en-US" sz="2000" dirty="0">
                <a:effectLst/>
              </a:rPr>
              <a:t> 1</a:t>
            </a:r>
            <a:r>
              <a:rPr lang="en-US" altLang="en-US" sz="2000" baseline="30000" dirty="0">
                <a:effectLst/>
              </a:rPr>
              <a:t>st</a:t>
            </a:r>
            <a:r>
              <a:rPr lang="en-US" altLang="en-US" sz="2000" dirty="0">
                <a:effectLst/>
              </a:rPr>
              <a:t>, Reckless driving, </a:t>
            </a:r>
          </a:p>
          <a:p>
            <a:pPr>
              <a:buFont typeface="Wingdings" pitchFamily="-101" charset="2"/>
              <a:buNone/>
              <a:defRPr/>
            </a:pPr>
            <a:r>
              <a:rPr lang="en-US" altLang="en-US" sz="2000" dirty="0">
                <a:effectLst/>
              </a:rPr>
              <a:t>               reckless endangerment</a:t>
            </a:r>
          </a:p>
          <a:p>
            <a:pPr>
              <a:buFont typeface="Wingdings" pitchFamily="-101" charset="2"/>
              <a:buNone/>
              <a:defRPr/>
            </a:pPr>
            <a:r>
              <a:rPr lang="en-US" altLang="en-US" sz="2000" dirty="0">
                <a:effectLst/>
              </a:rPr>
              <a:t>          </a:t>
            </a:r>
            <a:r>
              <a:rPr lang="en-US" altLang="en-US" dirty="0" smtClean="0">
                <a:effectLst/>
              </a:rPr>
              <a:t>      </a:t>
            </a:r>
          </a:p>
        </p:txBody>
      </p:sp>
    </p:spTree>
    <p:extLst>
      <p:ext uri="{BB962C8B-B14F-4D97-AF65-F5344CB8AC3E}">
        <p14:creationId xmlns:p14="http://schemas.microsoft.com/office/powerpoint/2010/main" val="4190339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5715">
                                            <p:txEl>
                                              <p:pRg st="2" end="2"/>
                                            </p:txEl>
                                          </p:spTgt>
                                        </p:tgtEl>
                                        <p:attrNameLst>
                                          <p:attrName>style.visibility</p:attrName>
                                        </p:attrNameLst>
                                      </p:cBhvr>
                                      <p:to>
                                        <p:strVal val="visible"/>
                                      </p:to>
                                    </p:set>
                                    <p:anim calcmode="lin" valueType="num">
                                      <p:cBhvr additive="base">
                                        <p:cTn id="13" dur="5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7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5715">
                                            <p:txEl>
                                              <p:pRg st="4" end="4"/>
                                            </p:txEl>
                                          </p:spTgt>
                                        </p:tgtEl>
                                        <p:attrNameLst>
                                          <p:attrName>style.visibility</p:attrName>
                                        </p:attrNameLst>
                                      </p:cBhvr>
                                      <p:to>
                                        <p:strVal val="visible"/>
                                      </p:to>
                                    </p:set>
                                    <p:anim calcmode="lin" valueType="num">
                                      <p:cBhvr additive="base">
                                        <p:cTn id="19" dur="5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7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5715">
                                            <p:txEl>
                                              <p:pRg st="5" end="5"/>
                                            </p:txEl>
                                          </p:spTgt>
                                        </p:tgtEl>
                                        <p:attrNameLst>
                                          <p:attrName>style.visibility</p:attrName>
                                        </p:attrNameLst>
                                      </p:cBhvr>
                                      <p:to>
                                        <p:strVal val="visible"/>
                                      </p:to>
                                    </p:set>
                                    <p:anim calcmode="lin" valueType="num">
                                      <p:cBhvr additive="base">
                                        <p:cTn id="25" dur="500" fill="hold"/>
                                        <p:tgtEl>
                                          <p:spTgt spid="11571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7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5715">
                                            <p:txEl>
                                              <p:pRg st="9" end="9"/>
                                            </p:txEl>
                                          </p:spTgt>
                                        </p:tgtEl>
                                        <p:attrNameLst>
                                          <p:attrName>style.visibility</p:attrName>
                                        </p:attrNameLst>
                                      </p:cBhvr>
                                      <p:to>
                                        <p:strVal val="visible"/>
                                      </p:to>
                                    </p:set>
                                    <p:anim calcmode="lin" valueType="num">
                                      <p:cBhvr additive="base">
                                        <p:cTn id="31" dur="500" fill="hold"/>
                                        <p:tgtEl>
                                          <p:spTgt spid="11571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7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5715">
                                            <p:txEl>
                                              <p:pRg st="10" end="10"/>
                                            </p:txEl>
                                          </p:spTgt>
                                        </p:tgtEl>
                                        <p:attrNameLst>
                                          <p:attrName>style.visibility</p:attrName>
                                        </p:attrNameLst>
                                      </p:cBhvr>
                                      <p:to>
                                        <p:strVal val="visible"/>
                                      </p:to>
                                    </p:set>
                                    <p:anim calcmode="lin" valueType="num">
                                      <p:cBhvr additive="base">
                                        <p:cTn id="37" dur="500" fill="hold"/>
                                        <p:tgtEl>
                                          <p:spTgt spid="11571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57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5715">
                                            <p:txEl>
                                              <p:pRg st="11" end="11"/>
                                            </p:txEl>
                                          </p:spTgt>
                                        </p:tgtEl>
                                        <p:attrNameLst>
                                          <p:attrName>style.visibility</p:attrName>
                                        </p:attrNameLst>
                                      </p:cBhvr>
                                      <p:to>
                                        <p:strVal val="visible"/>
                                      </p:to>
                                    </p:set>
                                    <p:anim calcmode="lin" valueType="num">
                                      <p:cBhvr additive="base">
                                        <p:cTn id="43" dur="500" fill="hold"/>
                                        <p:tgtEl>
                                          <p:spTgt spid="115715">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571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effectLst/>
                <a:ea typeface="ＭＳ Ｐゴシック" panose="020B0600070205080204" pitchFamily="34" charset="-128"/>
              </a:rPr>
              <a:t>Prior offense cont.</a:t>
            </a:r>
          </a:p>
        </p:txBody>
      </p:sp>
      <p:sp>
        <p:nvSpPr>
          <p:cNvPr id="11267"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Lst>
        </p:spPr>
        <p:txBody>
          <a:bodyPr/>
          <a:lstStyle/>
          <a:p>
            <a:pPr>
              <a:buFont typeface="Wingdings" pitchFamily="-101" charset="2"/>
              <a:buBlip>
                <a:blip r:embed="rId3"/>
              </a:buBlip>
              <a:defRPr/>
            </a:pPr>
            <a:r>
              <a:rPr lang="en-US" altLang="en-US" dirty="0">
                <a:effectLst/>
              </a:rPr>
              <a:t>Deferred prosecution of </a:t>
            </a:r>
            <a:r>
              <a:rPr lang="en-US" altLang="en-US" dirty="0" smtClean="0">
                <a:effectLst/>
              </a:rPr>
              <a:t>DUI or Physical </a:t>
            </a:r>
            <a:r>
              <a:rPr lang="en-US" altLang="en-US" dirty="0">
                <a:effectLst/>
              </a:rPr>
              <a:t>Control </a:t>
            </a:r>
            <a:endParaRPr lang="en-US" altLang="en-US" dirty="0" smtClean="0">
              <a:effectLst/>
            </a:endParaRPr>
          </a:p>
          <a:p>
            <a:pPr marL="0" indent="0">
              <a:buNone/>
              <a:defRPr/>
            </a:pPr>
            <a:endParaRPr lang="en-US" altLang="en-US" dirty="0" smtClean="0">
              <a:effectLst/>
            </a:endParaRPr>
          </a:p>
          <a:p>
            <a:pPr>
              <a:buFont typeface="Wingdings" pitchFamily="-101" charset="2"/>
              <a:buBlip>
                <a:blip r:embed="rId3"/>
              </a:buBlip>
              <a:defRPr/>
            </a:pPr>
            <a:r>
              <a:rPr lang="en-US" altLang="en-US" dirty="0" smtClean="0">
                <a:effectLst/>
              </a:rPr>
              <a:t>Out of state DUI convictions </a:t>
            </a:r>
          </a:p>
          <a:p>
            <a:pPr marL="0" indent="0">
              <a:buNone/>
              <a:defRPr/>
            </a:pPr>
            <a:endParaRPr lang="en-US" altLang="en-US" dirty="0" smtClean="0">
              <a:effectLst/>
            </a:endParaRPr>
          </a:p>
          <a:p>
            <a:pPr>
              <a:buFont typeface="Wingdings" pitchFamily="-101" charset="2"/>
              <a:buBlip>
                <a:blip r:embed="rId3"/>
              </a:buBlip>
              <a:defRPr/>
            </a:pPr>
            <a:r>
              <a:rPr lang="en-US" altLang="en-US" dirty="0">
                <a:effectLst/>
              </a:rPr>
              <a:t>An out of state offense comparable to Vehicular Homicide or Vehicular Assault </a:t>
            </a:r>
            <a:endParaRPr lang="en-US" altLang="en-US" dirty="0" smtClean="0">
              <a:effectLst/>
            </a:endParaRPr>
          </a:p>
          <a:p>
            <a:pPr marL="0" indent="0">
              <a:buNone/>
              <a:defRPr/>
            </a:pPr>
            <a:endParaRPr lang="en-US" altLang="en-US" dirty="0" smtClean="0">
              <a:effectLst/>
            </a:endParaRPr>
          </a:p>
          <a:p>
            <a:pPr>
              <a:buFont typeface="Wingdings" pitchFamily="-101" charset="2"/>
              <a:buNone/>
              <a:defRPr/>
            </a:pPr>
            <a:endParaRPr lang="en-US" altLang="en-US" sz="2800" dirty="0">
              <a:effectLst/>
            </a:endParaRPr>
          </a:p>
          <a:p>
            <a:pPr>
              <a:buFont typeface="Wingdings" pitchFamily="-101" charset="2"/>
              <a:buBlip>
                <a:blip r:embed="rId3"/>
              </a:buBlip>
              <a:defRPr/>
            </a:pPr>
            <a:endParaRPr lang="en-US" altLang="en-US" dirty="0" smtClean="0">
              <a:effectLst/>
            </a:endParaRPr>
          </a:p>
          <a:p>
            <a:pPr>
              <a:buFont typeface="Wingdings" pitchFamily="-101" charset="2"/>
              <a:buBlip>
                <a:blip r:embed="rId3"/>
              </a:buBlip>
              <a:defRPr/>
            </a:pPr>
            <a:endParaRPr lang="en-US" altLang="en-US" sz="2000" dirty="0">
              <a:effectLst/>
            </a:endParaRPr>
          </a:p>
        </p:txBody>
      </p:sp>
    </p:spTree>
    <p:extLst>
      <p:ext uri="{BB962C8B-B14F-4D97-AF65-F5344CB8AC3E}">
        <p14:creationId xmlns:p14="http://schemas.microsoft.com/office/powerpoint/2010/main" val="2275608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8" name="Rectangle 4"/>
          <p:cNvSpPr>
            <a:spLocks noGrp="1" noChangeArrowheads="1"/>
          </p:cNvSpPr>
          <p:nvPr>
            <p:ph type="title"/>
          </p:nvPr>
        </p:nvSpPr>
        <p:spPr>
          <a:xfrm>
            <a:off x="2514600" y="0"/>
            <a:ext cx="8153400" cy="1524000"/>
          </a:xfrm>
        </p:spPr>
        <p:txBody>
          <a:bodyPr/>
          <a:lstStyle/>
          <a:p>
            <a:pPr eaLnBrk="1" hangingPunct="1">
              <a:defRPr/>
            </a:pPr>
            <a:r>
              <a:rPr lang="en-US" altLang="en-US" sz="2800" dirty="0">
                <a:solidFill>
                  <a:srgbClr val="FFFF00"/>
                </a:solidFill>
              </a:rPr>
              <a:t>Implied Consent   </a:t>
            </a:r>
            <a:br>
              <a:rPr lang="en-US" altLang="en-US" sz="2800" dirty="0">
                <a:solidFill>
                  <a:srgbClr val="FFFF00"/>
                </a:solidFill>
              </a:rPr>
            </a:br>
            <a:r>
              <a:rPr lang="en-US" altLang="en-US" sz="2400" dirty="0">
                <a:solidFill>
                  <a:srgbClr val="FFFF00"/>
                </a:solidFill>
              </a:rPr>
              <a:t>RCW 46.20.308</a:t>
            </a:r>
            <a:br>
              <a:rPr lang="en-US" altLang="en-US" sz="2400" dirty="0">
                <a:solidFill>
                  <a:srgbClr val="FFFF00"/>
                </a:solidFill>
              </a:rPr>
            </a:br>
            <a:r>
              <a:rPr lang="en-US" altLang="en-US" sz="2400" dirty="0">
                <a:solidFill>
                  <a:srgbClr val="FFFF00"/>
                </a:solidFill>
              </a:rPr>
              <a:t>Test Refusal-Procedures</a:t>
            </a:r>
            <a:r>
              <a:rPr lang="en-US" altLang="en-US" sz="2800" dirty="0">
                <a:solidFill>
                  <a:srgbClr val="FFFF00"/>
                </a:solidFill>
              </a:rPr>
              <a:t>.</a:t>
            </a:r>
          </a:p>
        </p:txBody>
      </p:sp>
      <p:sp>
        <p:nvSpPr>
          <p:cNvPr id="169989" name="Rectangle 5"/>
          <p:cNvSpPr>
            <a:spLocks noGrp="1" noChangeArrowheads="1"/>
          </p:cNvSpPr>
          <p:nvPr>
            <p:ph type="body" idx="1"/>
          </p:nvPr>
        </p:nvSpPr>
        <p:spPr>
          <a:xfrm>
            <a:off x="1828800" y="1524000"/>
            <a:ext cx="8610600" cy="4876800"/>
          </a:xfrm>
        </p:spPr>
        <p:txBody>
          <a:bodyPr/>
          <a:lstStyle/>
          <a:p>
            <a:pPr marL="609600" indent="-609600" eaLnBrk="1" hangingPunct="1">
              <a:lnSpc>
                <a:spcPct val="90000"/>
              </a:lnSpc>
              <a:buFont typeface="Wingdings" pitchFamily="-101" charset="2"/>
              <a:buAutoNum type="arabicPeriod"/>
              <a:defRPr/>
            </a:pPr>
            <a:r>
              <a:rPr lang="en-US" altLang="en-US" sz="2400" dirty="0"/>
              <a:t>Any person who operates a motor vehicle within this state is deemed to have given consent, to a test or tests of their breath for the purpose of determining the alcohol concentration, THC concentration, or presence of any drug in his or her breath if arrested for any offense where,</a:t>
            </a:r>
          </a:p>
          <a:p>
            <a:pPr marL="609600" indent="-609600" eaLnBrk="1" hangingPunct="1">
              <a:lnSpc>
                <a:spcPct val="90000"/>
              </a:lnSpc>
              <a:buNone/>
              <a:defRPr/>
            </a:pPr>
            <a:r>
              <a:rPr lang="en-US" altLang="en-US" sz="2400" dirty="0"/>
              <a:t>	</a:t>
            </a:r>
          </a:p>
          <a:p>
            <a:pPr marL="990600" lvl="1" indent="-533400" eaLnBrk="1" hangingPunct="1">
              <a:lnSpc>
                <a:spcPct val="90000"/>
              </a:lnSpc>
              <a:buFont typeface="Wingdings" pitchFamily="-101" charset="2"/>
              <a:buChar char="§"/>
              <a:defRPr/>
            </a:pPr>
            <a:r>
              <a:rPr lang="en-US" altLang="en-US" sz="2000" dirty="0"/>
              <a:t>At the time of arrest </a:t>
            </a:r>
          </a:p>
          <a:p>
            <a:pPr marL="990600" lvl="1" indent="-533400" eaLnBrk="1" hangingPunct="1">
              <a:lnSpc>
                <a:spcPct val="90000"/>
              </a:lnSpc>
              <a:buFont typeface="Wingdings" pitchFamily="-101" charset="2"/>
              <a:buChar char="§"/>
              <a:defRPr/>
            </a:pPr>
            <a:r>
              <a:rPr lang="en-US" altLang="en-US" sz="2000" dirty="0"/>
              <a:t>Officer has reasonable grounds person was driving or in physical control of the motor vehicle</a:t>
            </a:r>
          </a:p>
          <a:p>
            <a:pPr marL="990600" lvl="1" indent="-533400" eaLnBrk="1" hangingPunct="1">
              <a:lnSpc>
                <a:spcPct val="90000"/>
              </a:lnSpc>
              <a:buFont typeface="Wingdings" pitchFamily="-101" charset="2"/>
              <a:buChar char="§"/>
              <a:defRPr/>
            </a:pPr>
            <a:r>
              <a:rPr lang="en-US" altLang="en-US" sz="2000" dirty="0"/>
              <a:t>While under the influence </a:t>
            </a:r>
          </a:p>
          <a:p>
            <a:pPr marL="990600" lvl="1" indent="-533400" eaLnBrk="1" hangingPunct="1">
              <a:lnSpc>
                <a:spcPct val="90000"/>
              </a:lnSpc>
              <a:buFont typeface="Wingdings" pitchFamily="-101" charset="2"/>
              <a:buChar char="§"/>
              <a:defRPr/>
            </a:pPr>
            <a:r>
              <a:rPr lang="en-US" altLang="en-US" sz="2000" dirty="0"/>
              <a:t>Intoxicating liquor or any drug or violation of RCW 46.61.503</a:t>
            </a:r>
          </a:p>
          <a:p>
            <a:pPr marL="990600" lvl="1" indent="-533400" eaLnBrk="1" hangingPunct="1">
              <a:lnSpc>
                <a:spcPct val="90000"/>
              </a:lnSpc>
              <a:buFont typeface="Wingdings" pitchFamily="-101" charset="2"/>
              <a:buChar char="§"/>
              <a:defRPr/>
            </a:pPr>
            <a:r>
              <a:rPr lang="en-US" altLang="en-US" sz="2000" dirty="0"/>
              <a:t>Neither consent or nor this section precludes an officer from obtaining a search warrant for blood.</a:t>
            </a:r>
          </a:p>
          <a:p>
            <a:pPr marL="990600" lvl="1" indent="-533400" eaLnBrk="1" hangingPunct="1">
              <a:lnSpc>
                <a:spcPct val="90000"/>
              </a:lnSpc>
              <a:buClr>
                <a:srgbClr val="C80425"/>
              </a:buClr>
              <a:buFont typeface="Wingdings" pitchFamily="-101" charset="2"/>
              <a:buChar char="§"/>
              <a:defRPr/>
            </a:pPr>
            <a:endParaRPr lang="en-US" altLang="en-US" sz="2000" dirty="0"/>
          </a:p>
          <a:p>
            <a:pPr marL="609600" indent="-609600" eaLnBrk="1" hangingPunct="1">
              <a:lnSpc>
                <a:spcPct val="90000"/>
              </a:lnSpc>
              <a:buNone/>
              <a:defRPr/>
            </a:pPr>
            <a:endParaRPr lang="en-US" altLang="en-US" sz="2400" dirty="0"/>
          </a:p>
          <a:p>
            <a:pPr marL="1371600" lvl="2" indent="-457200" eaLnBrk="1" hangingPunct="1">
              <a:lnSpc>
                <a:spcPct val="90000"/>
              </a:lnSpc>
              <a:buNone/>
              <a:defRPr/>
            </a:pPr>
            <a:endParaRPr lang="en-US" altLang="en-US" b="1" dirty="0" smtClean="0"/>
          </a:p>
          <a:p>
            <a:pPr marL="609600" indent="-609600" eaLnBrk="1" hangingPunct="1">
              <a:lnSpc>
                <a:spcPct val="90000"/>
              </a:lnSpc>
              <a:buNone/>
              <a:defRPr/>
            </a:pPr>
            <a:endParaRPr lang="en-US" altLang="en-US" sz="2800" b="1" dirty="0"/>
          </a:p>
        </p:txBody>
      </p:sp>
    </p:spTree>
    <p:extLst>
      <p:ext uri="{BB962C8B-B14F-4D97-AF65-F5344CB8AC3E}">
        <p14:creationId xmlns:p14="http://schemas.microsoft.com/office/powerpoint/2010/main" val="99685284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9989">
                                            <p:txEl>
                                              <p:pRg st="0" end="0"/>
                                            </p:txEl>
                                          </p:spTgt>
                                        </p:tgtEl>
                                        <p:attrNameLst>
                                          <p:attrName>style.visibility</p:attrName>
                                        </p:attrNameLst>
                                      </p:cBhvr>
                                      <p:to>
                                        <p:strVal val="visible"/>
                                      </p:to>
                                    </p:set>
                                    <p:anim calcmode="lin" valueType="num">
                                      <p:cBhvr additive="base">
                                        <p:cTn id="7" dur="500" fill="hold"/>
                                        <p:tgtEl>
                                          <p:spTgt spid="16998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99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9989">
                                            <p:txEl>
                                              <p:pRg st="1" end="1"/>
                                            </p:txEl>
                                          </p:spTgt>
                                        </p:tgtEl>
                                        <p:attrNameLst>
                                          <p:attrName>style.visibility</p:attrName>
                                        </p:attrNameLst>
                                      </p:cBhvr>
                                      <p:to>
                                        <p:strVal val="visible"/>
                                      </p:to>
                                    </p:set>
                                    <p:anim calcmode="lin" valueType="num">
                                      <p:cBhvr additive="base">
                                        <p:cTn id="13" dur="500" fill="hold"/>
                                        <p:tgtEl>
                                          <p:spTgt spid="16998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998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69989">
                                            <p:txEl>
                                              <p:pRg st="2" end="2"/>
                                            </p:txEl>
                                          </p:spTgt>
                                        </p:tgtEl>
                                        <p:attrNameLst>
                                          <p:attrName>style.visibility</p:attrName>
                                        </p:attrNameLst>
                                      </p:cBhvr>
                                      <p:to>
                                        <p:strVal val="visible"/>
                                      </p:to>
                                    </p:set>
                                    <p:anim calcmode="lin" valueType="num">
                                      <p:cBhvr additive="base">
                                        <p:cTn id="17" dur="500" fill="hold"/>
                                        <p:tgtEl>
                                          <p:spTgt spid="16998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998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69989">
                                            <p:txEl>
                                              <p:pRg st="3" end="3"/>
                                            </p:txEl>
                                          </p:spTgt>
                                        </p:tgtEl>
                                        <p:attrNameLst>
                                          <p:attrName>style.visibility</p:attrName>
                                        </p:attrNameLst>
                                      </p:cBhvr>
                                      <p:to>
                                        <p:strVal val="visible"/>
                                      </p:to>
                                    </p:set>
                                    <p:anim calcmode="lin" valueType="num">
                                      <p:cBhvr additive="base">
                                        <p:cTn id="21" dur="500" fill="hold"/>
                                        <p:tgtEl>
                                          <p:spTgt spid="16998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998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69989">
                                            <p:txEl>
                                              <p:pRg st="4" end="4"/>
                                            </p:txEl>
                                          </p:spTgt>
                                        </p:tgtEl>
                                        <p:attrNameLst>
                                          <p:attrName>style.visibility</p:attrName>
                                        </p:attrNameLst>
                                      </p:cBhvr>
                                      <p:to>
                                        <p:strVal val="visible"/>
                                      </p:to>
                                    </p:set>
                                    <p:anim calcmode="lin" valueType="num">
                                      <p:cBhvr additive="base">
                                        <p:cTn id="25" dur="500" fill="hold"/>
                                        <p:tgtEl>
                                          <p:spTgt spid="16998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998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69989">
                                            <p:txEl>
                                              <p:pRg st="5" end="5"/>
                                            </p:txEl>
                                          </p:spTgt>
                                        </p:tgtEl>
                                        <p:attrNameLst>
                                          <p:attrName>style.visibility</p:attrName>
                                        </p:attrNameLst>
                                      </p:cBhvr>
                                      <p:to>
                                        <p:strVal val="visible"/>
                                      </p:to>
                                    </p:set>
                                    <p:anim calcmode="lin" valueType="num">
                                      <p:cBhvr additive="base">
                                        <p:cTn id="29" dur="500" fill="hold"/>
                                        <p:tgtEl>
                                          <p:spTgt spid="169989">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69989">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69989">
                                            <p:txEl>
                                              <p:pRg st="6" end="6"/>
                                            </p:txEl>
                                          </p:spTgt>
                                        </p:tgtEl>
                                        <p:attrNameLst>
                                          <p:attrName>style.visibility</p:attrName>
                                        </p:attrNameLst>
                                      </p:cBhvr>
                                      <p:to>
                                        <p:strVal val="visible"/>
                                      </p:to>
                                    </p:set>
                                    <p:anim calcmode="lin" valueType="num">
                                      <p:cBhvr additive="base">
                                        <p:cTn id="33" dur="500" fill="hold"/>
                                        <p:tgtEl>
                                          <p:spTgt spid="169989">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998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DUI – Breath sample</a:t>
            </a:r>
          </a:p>
        </p:txBody>
      </p:sp>
      <p:sp>
        <p:nvSpPr>
          <p:cNvPr id="3" name="Content Placeholder 2"/>
          <p:cNvSpPr>
            <a:spLocks noGrp="1"/>
          </p:cNvSpPr>
          <p:nvPr>
            <p:ph idx="1"/>
          </p:nvPr>
        </p:nvSpPr>
        <p:spPr/>
        <p:txBody>
          <a:bodyPr/>
          <a:lstStyle/>
          <a:p>
            <a:pPr>
              <a:defRPr/>
            </a:pPr>
            <a:r>
              <a:rPr lang="en-US" dirty="0" smtClean="0">
                <a:ea typeface="+mn-ea"/>
              </a:rPr>
              <a:t>Read Implied Consent Warnings for breath</a:t>
            </a:r>
          </a:p>
          <a:p>
            <a:pPr>
              <a:defRPr/>
            </a:pPr>
            <a:endParaRPr lang="en-US" dirty="0" smtClean="0">
              <a:ea typeface="+mn-ea"/>
            </a:endParaRPr>
          </a:p>
          <a:p>
            <a:pPr>
              <a:defRPr/>
            </a:pPr>
            <a:r>
              <a:rPr lang="en-US" dirty="0" smtClean="0">
                <a:ea typeface="+mn-ea"/>
              </a:rPr>
              <a:t>Obtain breath samples if consent given</a:t>
            </a:r>
          </a:p>
          <a:p>
            <a:pPr>
              <a:defRPr/>
            </a:pPr>
            <a:endParaRPr lang="en-US" dirty="0" smtClean="0">
              <a:ea typeface="+mn-ea"/>
            </a:endParaRPr>
          </a:p>
          <a:p>
            <a:pPr>
              <a:defRPr/>
            </a:pPr>
            <a:r>
              <a:rPr lang="en-US" dirty="0" smtClean="0">
                <a:ea typeface="+mn-ea"/>
              </a:rPr>
              <a:t>If consent is not given enter a refusal*</a:t>
            </a:r>
          </a:p>
          <a:p>
            <a:pPr>
              <a:defRPr/>
            </a:pPr>
            <a:endParaRPr lang="en-US" dirty="0">
              <a:ea typeface="+mn-ea"/>
            </a:endParaRPr>
          </a:p>
          <a:p>
            <a:pPr marL="0" indent="0">
              <a:buNone/>
              <a:defRPr/>
            </a:pPr>
            <a:r>
              <a:rPr lang="en-US" dirty="0" smtClean="0">
                <a:ea typeface="+mn-ea"/>
              </a:rPr>
              <a:t>*refer to dept. policy on search warrants</a:t>
            </a:r>
            <a:endParaRPr lang="en-US" dirty="0">
              <a:ea typeface="+mn-ea"/>
            </a:endParaRPr>
          </a:p>
        </p:txBody>
      </p:sp>
    </p:spTree>
    <p:extLst>
      <p:ext uri="{BB962C8B-B14F-4D97-AF65-F5344CB8AC3E}">
        <p14:creationId xmlns:p14="http://schemas.microsoft.com/office/powerpoint/2010/main" val="2361166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pPr eaLnBrk="1" hangingPunct="1">
              <a:defRPr/>
            </a:pPr>
            <a:r>
              <a:rPr lang="en-US" sz="3200" dirty="0">
                <a:solidFill>
                  <a:srgbClr val="FFFF00"/>
                </a:solidFill>
                <a:ea typeface="+mj-ea"/>
              </a:rPr>
              <a:t>Negligent Driving-1st degree</a:t>
            </a:r>
            <a:br>
              <a:rPr lang="en-US" sz="3200" dirty="0">
                <a:solidFill>
                  <a:srgbClr val="FFFF00"/>
                </a:solidFill>
                <a:ea typeface="+mj-ea"/>
              </a:rPr>
            </a:br>
            <a:r>
              <a:rPr lang="en-US" sz="2400" dirty="0">
                <a:solidFill>
                  <a:srgbClr val="FFFF00"/>
                </a:solidFill>
              </a:rPr>
              <a:t>RCW 46.61.5249</a:t>
            </a:r>
            <a:endParaRPr lang="en-US" sz="3200" dirty="0">
              <a:solidFill>
                <a:srgbClr val="FFFF00"/>
              </a:solidFill>
              <a:ea typeface="+mj-ea"/>
            </a:endParaRPr>
          </a:p>
        </p:txBody>
      </p:sp>
      <p:sp>
        <p:nvSpPr>
          <p:cNvPr id="336899" name="Rectangle 3"/>
          <p:cNvSpPr>
            <a:spLocks noGrp="1" noChangeArrowheads="1"/>
          </p:cNvSpPr>
          <p:nvPr>
            <p:ph type="body" idx="1"/>
          </p:nvPr>
        </p:nvSpPr>
        <p:spPr>
          <a:xfrm>
            <a:off x="1981200" y="1600200"/>
            <a:ext cx="8229600" cy="4724400"/>
          </a:xfrm>
        </p:spPr>
        <p:txBody>
          <a:bodyPr/>
          <a:lstStyle/>
          <a:p>
            <a:pPr eaLnBrk="1" hangingPunct="1">
              <a:defRPr/>
            </a:pPr>
            <a:r>
              <a:rPr lang="en-US" dirty="0" smtClean="0">
                <a:ea typeface="+mn-ea"/>
              </a:rPr>
              <a:t>(1)(a) Person operates a motor </a:t>
            </a:r>
            <a:r>
              <a:rPr lang="en-US" dirty="0">
                <a:ea typeface="+mn-ea"/>
              </a:rPr>
              <a:t>v</a:t>
            </a:r>
            <a:r>
              <a:rPr lang="en-US" dirty="0" smtClean="0">
                <a:ea typeface="+mn-ea"/>
              </a:rPr>
              <a:t>ehicle in a manner that is both negligent* and endangers or is likely to endanger any person or property, and exhibits the effects of having consumed liquor or an illegal drug.</a:t>
            </a:r>
            <a:endParaRPr lang="en-US" dirty="0" smtClean="0"/>
          </a:p>
          <a:p>
            <a:pPr lvl="1" eaLnBrk="1" hangingPunct="1">
              <a:defRPr/>
            </a:pPr>
            <a:endParaRPr lang="en-US" dirty="0"/>
          </a:p>
        </p:txBody>
      </p:sp>
    </p:spTree>
    <p:extLst>
      <p:ext uri="{BB962C8B-B14F-4D97-AF65-F5344CB8AC3E}">
        <p14:creationId xmlns:p14="http://schemas.microsoft.com/office/powerpoint/2010/main" val="3419475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1981200" y="277814"/>
            <a:ext cx="8229600" cy="1246187"/>
          </a:xfrm>
        </p:spPr>
        <p:txBody>
          <a:bodyPr/>
          <a:lstStyle/>
          <a:p>
            <a:pPr eaLnBrk="1" hangingPunct="1">
              <a:defRPr/>
            </a:pPr>
            <a:r>
              <a:rPr lang="en-US" dirty="0" smtClean="0">
                <a:solidFill>
                  <a:srgbClr val="FFFF00"/>
                </a:solidFill>
                <a:ea typeface="+mj-ea"/>
              </a:rPr>
              <a:t>Negligent* Driving </a:t>
            </a:r>
            <a:br>
              <a:rPr lang="en-US" dirty="0" smtClean="0">
                <a:solidFill>
                  <a:srgbClr val="FFFF00"/>
                </a:solidFill>
                <a:ea typeface="+mj-ea"/>
              </a:rPr>
            </a:br>
            <a:r>
              <a:rPr lang="en-US" sz="3600" dirty="0">
                <a:solidFill>
                  <a:srgbClr val="FFFF00"/>
                </a:solidFill>
                <a:ea typeface="+mj-ea"/>
              </a:rPr>
              <a:t>1</a:t>
            </a:r>
            <a:r>
              <a:rPr lang="en-US" sz="3600" baseline="30000" dirty="0">
                <a:solidFill>
                  <a:srgbClr val="FFFF00"/>
                </a:solidFill>
                <a:ea typeface="+mj-ea"/>
              </a:rPr>
              <a:t>st</a:t>
            </a:r>
            <a:r>
              <a:rPr lang="en-US" sz="3600" dirty="0">
                <a:solidFill>
                  <a:srgbClr val="FFFF00"/>
                </a:solidFill>
                <a:ea typeface="+mj-ea"/>
              </a:rPr>
              <a:t> degree</a:t>
            </a:r>
            <a:endParaRPr lang="en-US" dirty="0" smtClean="0">
              <a:solidFill>
                <a:srgbClr val="FFFF00"/>
              </a:solidFill>
              <a:ea typeface="+mj-ea"/>
            </a:endParaRPr>
          </a:p>
        </p:txBody>
      </p:sp>
      <p:sp>
        <p:nvSpPr>
          <p:cNvPr id="337923" name="Rectangle 3"/>
          <p:cNvSpPr>
            <a:spLocks noGrp="1" noChangeArrowheads="1"/>
          </p:cNvSpPr>
          <p:nvPr>
            <p:ph type="body" idx="1"/>
          </p:nvPr>
        </p:nvSpPr>
        <p:spPr/>
        <p:txBody>
          <a:bodyPr/>
          <a:lstStyle/>
          <a:p>
            <a:pPr eaLnBrk="1" hangingPunct="1">
              <a:defRPr/>
            </a:pPr>
            <a:r>
              <a:rPr lang="en-US" dirty="0" smtClean="0">
                <a:ea typeface="+mn-ea"/>
              </a:rPr>
              <a:t>(b) Affirmative defense:</a:t>
            </a:r>
          </a:p>
          <a:p>
            <a:pPr lvl="1" eaLnBrk="1" hangingPunct="1">
              <a:defRPr/>
            </a:pPr>
            <a:r>
              <a:rPr lang="en-US" dirty="0" smtClean="0"/>
              <a:t>Proven by preponderance of evidence by defense</a:t>
            </a:r>
          </a:p>
          <a:p>
            <a:pPr lvl="1" eaLnBrk="1" hangingPunct="1">
              <a:defRPr/>
            </a:pPr>
            <a:r>
              <a:rPr lang="en-US" dirty="0" smtClean="0"/>
              <a:t>Driver has a valid prescription for drug and is consuming according to prescription directions and warnings</a:t>
            </a:r>
          </a:p>
        </p:txBody>
      </p:sp>
    </p:spTree>
    <p:extLst>
      <p:ext uri="{BB962C8B-B14F-4D97-AF65-F5344CB8AC3E}">
        <p14:creationId xmlns:p14="http://schemas.microsoft.com/office/powerpoint/2010/main" val="1464892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1981200" y="277814"/>
            <a:ext cx="8229600" cy="1246187"/>
          </a:xfrm>
        </p:spPr>
        <p:txBody>
          <a:bodyPr/>
          <a:lstStyle/>
          <a:p>
            <a:pPr eaLnBrk="1" hangingPunct="1">
              <a:defRPr/>
            </a:pPr>
            <a:r>
              <a:rPr lang="en-US" dirty="0" smtClean="0">
                <a:solidFill>
                  <a:srgbClr val="FFFF00"/>
                </a:solidFill>
                <a:ea typeface="+mj-ea"/>
              </a:rPr>
              <a:t>Negligent* Driving </a:t>
            </a:r>
            <a:br>
              <a:rPr lang="en-US" dirty="0" smtClean="0">
                <a:solidFill>
                  <a:srgbClr val="FFFF00"/>
                </a:solidFill>
                <a:ea typeface="+mj-ea"/>
              </a:rPr>
            </a:br>
            <a:r>
              <a:rPr lang="en-US" sz="3600" dirty="0">
                <a:solidFill>
                  <a:srgbClr val="FFFF00"/>
                </a:solidFill>
                <a:ea typeface="+mj-ea"/>
              </a:rPr>
              <a:t>1</a:t>
            </a:r>
            <a:r>
              <a:rPr lang="en-US" sz="3600" baseline="30000" dirty="0">
                <a:solidFill>
                  <a:srgbClr val="FFFF00"/>
                </a:solidFill>
                <a:ea typeface="+mj-ea"/>
              </a:rPr>
              <a:t>st</a:t>
            </a:r>
            <a:r>
              <a:rPr lang="en-US" sz="3600" dirty="0">
                <a:solidFill>
                  <a:srgbClr val="FFFF00"/>
                </a:solidFill>
                <a:ea typeface="+mj-ea"/>
              </a:rPr>
              <a:t> degree</a:t>
            </a:r>
            <a:endParaRPr lang="en-US" dirty="0" smtClean="0">
              <a:solidFill>
                <a:srgbClr val="FFFF00"/>
              </a:solidFill>
              <a:ea typeface="+mj-ea"/>
            </a:endParaRPr>
          </a:p>
        </p:txBody>
      </p:sp>
      <p:sp>
        <p:nvSpPr>
          <p:cNvPr id="337923" name="Rectangle 3"/>
          <p:cNvSpPr>
            <a:spLocks noGrp="1" noChangeArrowheads="1"/>
          </p:cNvSpPr>
          <p:nvPr>
            <p:ph type="body" idx="1"/>
          </p:nvPr>
        </p:nvSpPr>
        <p:spPr/>
        <p:txBody>
          <a:bodyPr/>
          <a:lstStyle/>
          <a:p>
            <a:pPr eaLnBrk="1" hangingPunct="1">
              <a:defRPr/>
            </a:pPr>
            <a:r>
              <a:rPr lang="en-US" dirty="0" smtClean="0">
                <a:ea typeface="+mn-ea"/>
              </a:rPr>
              <a:t>(c) misdemeanor</a:t>
            </a:r>
          </a:p>
          <a:p>
            <a:pPr marL="0" indent="0" eaLnBrk="1" hangingPunct="1">
              <a:buNone/>
              <a:defRPr/>
            </a:pPr>
            <a:endParaRPr lang="en-US" dirty="0" smtClean="0">
              <a:ea typeface="+mn-ea"/>
            </a:endParaRPr>
          </a:p>
          <a:p>
            <a:pPr marL="342900" lvl="1" indent="-342900" eaLnBrk="1" hangingPunct="1">
              <a:buClr>
                <a:schemeClr val="hlink"/>
              </a:buClr>
              <a:buSzPct val="90000"/>
              <a:buBlip>
                <a:blip r:embed="rId3"/>
              </a:buBlip>
              <a:defRPr/>
            </a:pPr>
            <a:r>
              <a:rPr lang="en-US" dirty="0" smtClean="0"/>
              <a:t>* </a:t>
            </a:r>
            <a:r>
              <a:rPr lang="en-US" dirty="0"/>
              <a:t>failure to exercise ordinary care and doing some act that a reasonably careful person wouldn’t do under same circumstances</a:t>
            </a:r>
          </a:p>
          <a:p>
            <a:pPr marL="0" indent="0" eaLnBrk="1" hangingPunct="1">
              <a:buNone/>
              <a:defRPr/>
            </a:pPr>
            <a:endParaRPr lang="en-US" sz="4000" dirty="0"/>
          </a:p>
        </p:txBody>
      </p:sp>
    </p:spTree>
    <p:extLst>
      <p:ext uri="{BB962C8B-B14F-4D97-AF65-F5344CB8AC3E}">
        <p14:creationId xmlns:p14="http://schemas.microsoft.com/office/powerpoint/2010/main" val="1417779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ea typeface="ＭＳ Ｐゴシック" panose="020B0600070205080204" pitchFamily="34" charset="-128"/>
              </a:rPr>
              <a:t>DUI STATS</a:t>
            </a:r>
          </a:p>
        </p:txBody>
      </p:sp>
      <p:sp>
        <p:nvSpPr>
          <p:cNvPr id="5123"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ea typeface="ＭＳ Ｐゴシック" panose="020B0600070205080204" pitchFamily="34" charset="-128"/>
              </a:rPr>
              <a:t>In 2008 there were 40,205 people charged with DUI in the state of Washington.</a:t>
            </a:r>
          </a:p>
          <a:p>
            <a:endParaRPr lang="en-US" altLang="en-US" smtClean="0">
              <a:effectLst/>
              <a:ea typeface="ＭＳ Ｐゴシック" panose="020B0600070205080204" pitchFamily="34" charset="-128"/>
            </a:endParaRPr>
          </a:p>
          <a:p>
            <a:r>
              <a:rPr lang="en-US" altLang="en-US" smtClean="0">
                <a:effectLst/>
                <a:ea typeface="ＭＳ Ｐゴシック" panose="020B0600070205080204" pitchFamily="34" charset="-128"/>
              </a:rPr>
              <a:t>That is a 5% drop from 2006</a:t>
            </a:r>
          </a:p>
          <a:p>
            <a:endParaRPr lang="en-US" altLang="en-US" smtClean="0">
              <a:effectLst/>
              <a:ea typeface="ＭＳ Ｐゴシック" panose="020B0600070205080204" pitchFamily="34" charset="-128"/>
            </a:endParaRPr>
          </a:p>
          <a:p>
            <a:r>
              <a:rPr lang="en-US" altLang="en-US" smtClean="0">
                <a:effectLst/>
                <a:ea typeface="ＭＳ Ｐゴシック" panose="020B0600070205080204" pitchFamily="34" charset="-128"/>
              </a:rPr>
              <a:t>17,000 convicted, 18,000 plead to lower charges, 8500+ went deferred prosecution, and some are still pending.</a:t>
            </a:r>
          </a:p>
        </p:txBody>
      </p:sp>
    </p:spTree>
    <p:extLst>
      <p:ext uri="{BB962C8B-B14F-4D97-AF65-F5344CB8AC3E}">
        <p14:creationId xmlns:p14="http://schemas.microsoft.com/office/powerpoint/2010/main" val="2979673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pPr eaLnBrk="1" hangingPunct="1">
              <a:defRPr/>
            </a:pPr>
            <a:r>
              <a:rPr lang="en-US" smtClean="0">
                <a:solidFill>
                  <a:srgbClr val="FFFF00"/>
                </a:solidFill>
                <a:ea typeface="+mj-ea"/>
              </a:rPr>
              <a:t>Negligent Driving 1</a:t>
            </a:r>
            <a:r>
              <a:rPr lang="en-US" baseline="30000" smtClean="0">
                <a:solidFill>
                  <a:srgbClr val="FFFF00"/>
                </a:solidFill>
                <a:ea typeface="+mj-ea"/>
              </a:rPr>
              <a:t>st</a:t>
            </a:r>
            <a:r>
              <a:rPr lang="en-US" smtClean="0">
                <a:solidFill>
                  <a:srgbClr val="FFFF00"/>
                </a:solidFill>
                <a:ea typeface="+mj-ea"/>
              </a:rPr>
              <a:t> degree</a:t>
            </a:r>
          </a:p>
        </p:txBody>
      </p:sp>
      <p:sp>
        <p:nvSpPr>
          <p:cNvPr id="339971" name="Rectangle 3"/>
          <p:cNvSpPr>
            <a:spLocks noGrp="1" noChangeArrowheads="1"/>
          </p:cNvSpPr>
          <p:nvPr>
            <p:ph type="body" idx="1"/>
          </p:nvPr>
        </p:nvSpPr>
        <p:spPr/>
        <p:txBody>
          <a:bodyPr/>
          <a:lstStyle/>
          <a:p>
            <a:pPr lvl="1" eaLnBrk="1" hangingPunct="1">
              <a:defRPr/>
            </a:pPr>
            <a:r>
              <a:rPr lang="en-US" altLang="en-US" dirty="0" smtClean="0"/>
              <a:t>(2)(b)Exhibiting the effects of having consumed liquor, marijuana, or any drug</a:t>
            </a:r>
          </a:p>
          <a:p>
            <a:pPr lvl="2" eaLnBrk="1" hangingPunct="1">
              <a:buFont typeface="Wingdings" pitchFamily="-101" charset="2"/>
              <a:buBlip>
                <a:blip r:embed="rId3"/>
              </a:buBlip>
              <a:defRPr/>
            </a:pPr>
            <a:r>
              <a:rPr lang="en-US" altLang="en-US" dirty="0" smtClean="0"/>
              <a:t>person has the odor of liquor, marijuana, or any drug on his or her breath</a:t>
            </a:r>
          </a:p>
          <a:p>
            <a:pPr lvl="3" eaLnBrk="1" hangingPunct="1">
              <a:defRPr/>
            </a:pPr>
            <a:r>
              <a:rPr lang="en-US" altLang="en-US" dirty="0"/>
              <a:t>o</a:t>
            </a:r>
            <a:r>
              <a:rPr lang="en-US" altLang="en-US" dirty="0" smtClean="0"/>
              <a:t>r that by speech, manner, appearance, behavior, lack of coordination, or otherwise exhibits that he or she has consumed liquor, marijuana, or any drug</a:t>
            </a:r>
          </a:p>
          <a:p>
            <a:pPr lvl="3" eaLnBrk="1" hangingPunct="1">
              <a:defRPr/>
            </a:pPr>
            <a:r>
              <a:rPr lang="en-US" altLang="en-US" dirty="0" smtClean="0"/>
              <a:t>and is </a:t>
            </a:r>
            <a:r>
              <a:rPr lang="en-US" altLang="en-US" dirty="0"/>
              <a:t>in possession of </a:t>
            </a:r>
            <a:r>
              <a:rPr lang="en-US" altLang="en-US" dirty="0" smtClean="0"/>
              <a:t>liquor, marijuana, or any drug</a:t>
            </a:r>
            <a:endParaRPr lang="en-US" altLang="en-US" dirty="0"/>
          </a:p>
          <a:p>
            <a:pPr lvl="3" eaLnBrk="1" hangingPunct="1">
              <a:defRPr/>
            </a:pPr>
            <a:r>
              <a:rPr lang="en-US" altLang="en-US" dirty="0"/>
              <a:t>o</a:t>
            </a:r>
            <a:r>
              <a:rPr lang="en-US" altLang="en-US" dirty="0" smtClean="0"/>
              <a:t>r is </a:t>
            </a:r>
            <a:r>
              <a:rPr lang="en-US" altLang="en-US" dirty="0"/>
              <a:t>shown by other evidence to have recently </a:t>
            </a:r>
            <a:r>
              <a:rPr lang="en-US" altLang="en-US" dirty="0" smtClean="0"/>
              <a:t>consumed liquor, marijuana, or any drug.  </a:t>
            </a:r>
            <a:endParaRPr lang="en-US" altLang="en-US" dirty="0"/>
          </a:p>
          <a:p>
            <a:pPr lvl="3" eaLnBrk="1" hangingPunct="1">
              <a:defRPr/>
            </a:pPr>
            <a:endParaRPr lang="en-US" altLang="en-US" dirty="0" smtClean="0"/>
          </a:p>
          <a:p>
            <a:pPr eaLnBrk="1" hangingPunct="1">
              <a:buFont typeface="Wingdings" pitchFamily="-101" charset="2"/>
              <a:buNone/>
              <a:defRPr/>
            </a:pPr>
            <a:endParaRPr lang="en-US" altLang="en-US" dirty="0" smtClean="0"/>
          </a:p>
        </p:txBody>
      </p:sp>
    </p:spTree>
    <p:extLst>
      <p:ext uri="{BB962C8B-B14F-4D97-AF65-F5344CB8AC3E}">
        <p14:creationId xmlns:p14="http://schemas.microsoft.com/office/powerpoint/2010/main" val="3589849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New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1" y="609601"/>
            <a:ext cx="7212013"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775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2286000" y="1"/>
            <a:ext cx="8153400" cy="1400175"/>
          </a:xfrm>
        </p:spPr>
        <p:txBody>
          <a:bodyPr/>
          <a:lstStyle/>
          <a:p>
            <a:pPr eaLnBrk="1" hangingPunct="1">
              <a:defRPr/>
            </a:pPr>
            <a:r>
              <a:rPr lang="en-US" sz="3200" b="1" dirty="0">
                <a:solidFill>
                  <a:srgbClr val="FFFF00"/>
                </a:solidFill>
                <a:ea typeface="+mj-ea"/>
              </a:rPr>
              <a:t>Vehicular Homicide</a:t>
            </a:r>
            <a:br>
              <a:rPr lang="en-US" sz="3200" b="1" dirty="0">
                <a:solidFill>
                  <a:srgbClr val="FFFF00"/>
                </a:solidFill>
                <a:ea typeface="+mj-ea"/>
              </a:rPr>
            </a:br>
            <a:r>
              <a:rPr lang="en-US" sz="2800" b="1" dirty="0">
                <a:solidFill>
                  <a:srgbClr val="FFFF00"/>
                </a:solidFill>
              </a:rPr>
              <a:t>RCW 46.61.520</a:t>
            </a:r>
            <a:r>
              <a:rPr lang="en-US" sz="2800" b="1" dirty="0">
                <a:solidFill>
                  <a:srgbClr val="FFFF00"/>
                </a:solidFill>
                <a:ea typeface="+mj-ea"/>
              </a:rPr>
              <a:t/>
            </a:r>
            <a:br>
              <a:rPr lang="en-US" sz="2800" b="1" dirty="0">
                <a:solidFill>
                  <a:srgbClr val="FFFF00"/>
                </a:solidFill>
                <a:ea typeface="+mj-ea"/>
              </a:rPr>
            </a:br>
            <a:r>
              <a:rPr lang="en-US" sz="2400" b="1" dirty="0">
                <a:solidFill>
                  <a:srgbClr val="FFFF00"/>
                </a:solidFill>
                <a:ea typeface="+mj-ea"/>
              </a:rPr>
              <a:t>Class A Felony</a:t>
            </a:r>
            <a:endParaRPr lang="en-US" sz="3200" b="1" dirty="0">
              <a:solidFill>
                <a:srgbClr val="FFFF00"/>
              </a:solidFill>
              <a:ea typeface="+mj-ea"/>
            </a:endParaRPr>
          </a:p>
        </p:txBody>
      </p:sp>
      <p:sp>
        <p:nvSpPr>
          <p:cNvPr id="312323" name="Rectangle 3"/>
          <p:cNvSpPr>
            <a:spLocks noGrp="1" noChangeArrowheads="1"/>
          </p:cNvSpPr>
          <p:nvPr>
            <p:ph type="body" idx="1"/>
          </p:nvPr>
        </p:nvSpPr>
        <p:spPr>
          <a:xfrm>
            <a:off x="1905000" y="1773239"/>
            <a:ext cx="8077200" cy="4751387"/>
          </a:xfrm>
        </p:spPr>
        <p:txBody>
          <a:bodyPr/>
          <a:lstStyle/>
          <a:p>
            <a:pPr eaLnBrk="1" hangingPunct="1">
              <a:defRPr/>
            </a:pPr>
            <a:r>
              <a:rPr lang="en-US" sz="2400" b="1" dirty="0">
                <a:ea typeface="+mn-ea"/>
              </a:rPr>
              <a:t>(1) Death of a person ensues within </a:t>
            </a:r>
            <a:r>
              <a:rPr lang="en-US" sz="2400" b="1" u="sng" dirty="0">
                <a:ea typeface="+mn-ea"/>
              </a:rPr>
              <a:t>3 years</a:t>
            </a:r>
            <a:r>
              <a:rPr lang="en-US" sz="2400" b="1" dirty="0">
                <a:ea typeface="+mn-ea"/>
              </a:rPr>
              <a:t> as a proximate result of injury proximately caused by the driving of any vehicle by any person, the driver is guilty if the driver was operating a motor vehicle;</a:t>
            </a:r>
          </a:p>
          <a:p>
            <a:pPr eaLnBrk="1" hangingPunct="1">
              <a:buFont typeface="Wingdings" panose="05000000000000000000" pitchFamily="2" charset="2"/>
              <a:buNone/>
              <a:defRPr/>
            </a:pPr>
            <a:endParaRPr lang="en-US" sz="2400" dirty="0">
              <a:ea typeface="+mn-ea"/>
            </a:endParaRPr>
          </a:p>
          <a:p>
            <a:pPr lvl="2" eaLnBrk="1" hangingPunct="1">
              <a:defRPr/>
            </a:pPr>
            <a:r>
              <a:rPr lang="en-US" b="1" dirty="0" smtClean="0"/>
              <a:t>(a) while under the influence of intoxicating liquor or any drug; as defined by 46.61.502; </a:t>
            </a:r>
          </a:p>
          <a:p>
            <a:pPr lvl="2" eaLnBrk="1" hangingPunct="1">
              <a:defRPr/>
            </a:pPr>
            <a:r>
              <a:rPr lang="en-US" b="1" dirty="0" smtClean="0"/>
              <a:t>OR in a reckless manner</a:t>
            </a:r>
          </a:p>
          <a:p>
            <a:pPr lvl="2" eaLnBrk="1" hangingPunct="1">
              <a:defRPr/>
            </a:pPr>
            <a:r>
              <a:rPr lang="en-US" b="1" dirty="0" smtClean="0"/>
              <a:t>OR with disregard for the safety of others (negligence)</a:t>
            </a:r>
          </a:p>
        </p:txBody>
      </p:sp>
    </p:spTree>
    <p:extLst>
      <p:ext uri="{BB962C8B-B14F-4D97-AF65-F5344CB8AC3E}">
        <p14:creationId xmlns:p14="http://schemas.microsoft.com/office/powerpoint/2010/main" val="2005024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1981200" y="277814"/>
            <a:ext cx="8229600" cy="1550987"/>
          </a:xfrm>
        </p:spPr>
        <p:txBody>
          <a:bodyPr/>
          <a:lstStyle/>
          <a:p>
            <a:pPr eaLnBrk="1" hangingPunct="1">
              <a:defRPr/>
            </a:pPr>
            <a:r>
              <a:rPr lang="en-US" sz="3200" b="1" dirty="0">
                <a:solidFill>
                  <a:srgbClr val="FFFF00"/>
                </a:solidFill>
                <a:ea typeface="+mj-ea"/>
              </a:rPr>
              <a:t>Vehicular Assault</a:t>
            </a:r>
            <a:br>
              <a:rPr lang="en-US" sz="3200" b="1" dirty="0">
                <a:solidFill>
                  <a:srgbClr val="FFFF00"/>
                </a:solidFill>
                <a:ea typeface="+mj-ea"/>
              </a:rPr>
            </a:br>
            <a:r>
              <a:rPr lang="en-US" sz="2800" b="1" dirty="0">
                <a:solidFill>
                  <a:srgbClr val="FFFF00"/>
                </a:solidFill>
              </a:rPr>
              <a:t>RCW 46.61.522</a:t>
            </a:r>
            <a:r>
              <a:rPr lang="en-US" sz="2800" b="1" dirty="0">
                <a:solidFill>
                  <a:srgbClr val="FFFF00"/>
                </a:solidFill>
                <a:ea typeface="+mj-ea"/>
              </a:rPr>
              <a:t/>
            </a:r>
            <a:br>
              <a:rPr lang="en-US" sz="2800" b="1" dirty="0">
                <a:solidFill>
                  <a:srgbClr val="FFFF00"/>
                </a:solidFill>
                <a:ea typeface="+mj-ea"/>
              </a:rPr>
            </a:br>
            <a:r>
              <a:rPr lang="en-US" sz="2400" b="1" dirty="0">
                <a:solidFill>
                  <a:srgbClr val="FFFF00"/>
                </a:solidFill>
                <a:ea typeface="+mj-ea"/>
              </a:rPr>
              <a:t>Class B Felony</a:t>
            </a:r>
            <a:endParaRPr lang="en-US" sz="3200" b="1" dirty="0">
              <a:solidFill>
                <a:srgbClr val="FFFF00"/>
              </a:solidFill>
              <a:ea typeface="+mj-ea"/>
            </a:endParaRPr>
          </a:p>
        </p:txBody>
      </p:sp>
      <p:sp>
        <p:nvSpPr>
          <p:cNvPr id="313347" name="Rectangle 3"/>
          <p:cNvSpPr>
            <a:spLocks noGrp="1" noChangeArrowheads="1"/>
          </p:cNvSpPr>
          <p:nvPr>
            <p:ph type="body" idx="1"/>
          </p:nvPr>
        </p:nvSpPr>
        <p:spPr>
          <a:xfrm>
            <a:off x="1981200" y="1905001"/>
            <a:ext cx="8229600" cy="4225925"/>
          </a:xfrm>
        </p:spPr>
        <p:txBody>
          <a:bodyPr/>
          <a:lstStyle/>
          <a:p>
            <a:pPr eaLnBrk="1" hangingPunct="1">
              <a:lnSpc>
                <a:spcPct val="80000"/>
              </a:lnSpc>
              <a:buFont typeface="Wingdings" pitchFamily="-101" charset="2"/>
              <a:buBlip>
                <a:blip r:embed="rId3"/>
              </a:buBlip>
              <a:defRPr/>
            </a:pPr>
            <a:r>
              <a:rPr lang="en-US" altLang="en-US" b="1" dirty="0" smtClean="0"/>
              <a:t>(1) Person is guilty if he/she operates or drives any vehicle:</a:t>
            </a:r>
          </a:p>
          <a:p>
            <a:pPr eaLnBrk="1" hangingPunct="1">
              <a:lnSpc>
                <a:spcPct val="80000"/>
              </a:lnSpc>
              <a:buFont typeface="Wingdings" pitchFamily="-101" charset="2"/>
              <a:buNone/>
              <a:defRPr/>
            </a:pPr>
            <a:endParaRPr lang="en-US" altLang="en-US" sz="1000" b="1" dirty="0"/>
          </a:p>
          <a:p>
            <a:pPr lvl="1" eaLnBrk="1" hangingPunct="1">
              <a:lnSpc>
                <a:spcPct val="80000"/>
              </a:lnSpc>
              <a:defRPr/>
            </a:pPr>
            <a:r>
              <a:rPr lang="en-US" altLang="en-US" sz="2400" b="1" dirty="0"/>
              <a:t>(a) in a reckless manner and causes substantial bodily harm to another; OR</a:t>
            </a:r>
          </a:p>
          <a:p>
            <a:pPr lvl="1" eaLnBrk="1" hangingPunct="1">
              <a:lnSpc>
                <a:spcPct val="80000"/>
              </a:lnSpc>
              <a:buFontTx/>
              <a:buNone/>
              <a:defRPr/>
            </a:pPr>
            <a:endParaRPr lang="en-US" altLang="en-US" sz="2400" b="1" dirty="0"/>
          </a:p>
          <a:p>
            <a:pPr lvl="1" eaLnBrk="1" hangingPunct="1">
              <a:lnSpc>
                <a:spcPct val="80000"/>
              </a:lnSpc>
              <a:defRPr/>
            </a:pPr>
            <a:r>
              <a:rPr lang="en-US" altLang="en-US" sz="2400" b="1" dirty="0"/>
              <a:t>(b) while under the influence of intoxicating liquor or drug and causes substantial bodily harm to another</a:t>
            </a:r>
          </a:p>
          <a:p>
            <a:pPr lvl="1" eaLnBrk="1" hangingPunct="1">
              <a:lnSpc>
                <a:spcPct val="80000"/>
              </a:lnSpc>
              <a:buFontTx/>
              <a:buNone/>
              <a:defRPr/>
            </a:pPr>
            <a:endParaRPr lang="en-US" altLang="en-US" sz="2400" b="1" dirty="0"/>
          </a:p>
          <a:p>
            <a:pPr lvl="1" eaLnBrk="1" hangingPunct="1">
              <a:lnSpc>
                <a:spcPct val="80000"/>
              </a:lnSpc>
              <a:defRPr/>
            </a:pPr>
            <a:r>
              <a:rPr lang="en-US" altLang="en-US" sz="2400" b="1" dirty="0"/>
              <a:t>With disregard for the safety of others and causes substantial bodily harm to another (DSO)</a:t>
            </a:r>
          </a:p>
          <a:p>
            <a:pPr lvl="1" eaLnBrk="1" hangingPunct="1">
              <a:lnSpc>
                <a:spcPct val="80000"/>
              </a:lnSpc>
              <a:defRPr/>
            </a:pPr>
            <a:endParaRPr lang="en-US" altLang="en-US" sz="2400" b="1" dirty="0"/>
          </a:p>
        </p:txBody>
      </p:sp>
    </p:spTree>
    <p:extLst>
      <p:ext uri="{BB962C8B-B14F-4D97-AF65-F5344CB8AC3E}">
        <p14:creationId xmlns:p14="http://schemas.microsoft.com/office/powerpoint/2010/main" val="2301003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pPr eaLnBrk="1" hangingPunct="1">
              <a:defRPr/>
            </a:pPr>
            <a:r>
              <a:rPr lang="en-US" sz="3200" b="1" dirty="0">
                <a:solidFill>
                  <a:srgbClr val="FFFF00"/>
                </a:solidFill>
                <a:ea typeface="+mj-ea"/>
              </a:rPr>
              <a:t>Substantial bodily harm</a:t>
            </a:r>
            <a:br>
              <a:rPr lang="en-US" sz="3200" b="1" dirty="0">
                <a:solidFill>
                  <a:srgbClr val="FFFF00"/>
                </a:solidFill>
                <a:ea typeface="+mj-ea"/>
              </a:rPr>
            </a:br>
            <a:r>
              <a:rPr lang="en-US" sz="2800" b="1" dirty="0">
                <a:solidFill>
                  <a:srgbClr val="FFFF00"/>
                </a:solidFill>
                <a:ea typeface="+mj-ea"/>
              </a:rPr>
              <a:t>RCW 9A.04.110 (b)</a:t>
            </a:r>
          </a:p>
        </p:txBody>
      </p:sp>
      <p:sp>
        <p:nvSpPr>
          <p:cNvPr id="314371" name="Rectangle 3"/>
          <p:cNvSpPr>
            <a:spLocks noGrp="1" noChangeArrowheads="1"/>
          </p:cNvSpPr>
          <p:nvPr>
            <p:ph type="body" idx="1"/>
          </p:nvPr>
        </p:nvSpPr>
        <p:spPr>
          <a:xfrm>
            <a:off x="1905000" y="1773239"/>
            <a:ext cx="8077200" cy="4751387"/>
          </a:xfrm>
        </p:spPr>
        <p:txBody>
          <a:bodyPr/>
          <a:lstStyle/>
          <a:p>
            <a:pPr lvl="1" eaLnBrk="1" hangingPunct="1">
              <a:defRPr/>
            </a:pPr>
            <a:r>
              <a:rPr lang="en-US" altLang="en-US" b="1" dirty="0" smtClean="0">
                <a:solidFill>
                  <a:schemeClr val="tx2"/>
                </a:solidFill>
              </a:rPr>
              <a:t>bodily injury which involves</a:t>
            </a:r>
          </a:p>
          <a:p>
            <a:pPr lvl="1" eaLnBrk="1" hangingPunct="1">
              <a:buFontTx/>
              <a:buNone/>
              <a:defRPr/>
            </a:pPr>
            <a:endParaRPr lang="en-US" altLang="en-US" b="1" dirty="0" smtClean="0">
              <a:solidFill>
                <a:schemeClr val="tx2"/>
              </a:solidFill>
            </a:endParaRPr>
          </a:p>
          <a:p>
            <a:pPr lvl="2" eaLnBrk="1" hangingPunct="1">
              <a:buFont typeface="Wingdings" pitchFamily="-101" charset="2"/>
              <a:buBlip>
                <a:blip r:embed="rId3"/>
              </a:buBlip>
              <a:defRPr/>
            </a:pPr>
            <a:r>
              <a:rPr lang="en-US" altLang="en-US" dirty="0" smtClean="0"/>
              <a:t>Temporary but substantial disfigurement, OR</a:t>
            </a:r>
          </a:p>
          <a:p>
            <a:pPr lvl="2" eaLnBrk="1" hangingPunct="1">
              <a:buFont typeface="Wingdings" pitchFamily="-101" charset="2"/>
              <a:buBlip>
                <a:blip r:embed="rId3"/>
              </a:buBlip>
              <a:defRPr/>
            </a:pPr>
            <a:endParaRPr lang="en-US" altLang="en-US" dirty="0" smtClean="0"/>
          </a:p>
          <a:p>
            <a:pPr lvl="2" eaLnBrk="1" hangingPunct="1">
              <a:buFont typeface="Wingdings" pitchFamily="-101" charset="2"/>
              <a:buBlip>
                <a:blip r:embed="rId3"/>
              </a:buBlip>
              <a:defRPr/>
            </a:pPr>
            <a:r>
              <a:rPr lang="en-US" altLang="en-US" dirty="0" smtClean="0"/>
              <a:t>Causes temp but substantial loss or impairment of the function of any bodily part or organ, OR</a:t>
            </a:r>
          </a:p>
          <a:p>
            <a:pPr marL="914400" lvl="2" indent="0" eaLnBrk="1" hangingPunct="1">
              <a:buNone/>
              <a:defRPr/>
            </a:pPr>
            <a:endParaRPr lang="en-US" altLang="en-US" dirty="0" smtClean="0"/>
          </a:p>
          <a:p>
            <a:pPr lvl="2" eaLnBrk="1" hangingPunct="1">
              <a:buFont typeface="Wingdings" pitchFamily="-101" charset="2"/>
              <a:buBlip>
                <a:blip r:embed="rId3"/>
              </a:buBlip>
              <a:defRPr/>
            </a:pPr>
            <a:r>
              <a:rPr lang="en-US" altLang="en-US" dirty="0" smtClean="0"/>
              <a:t>Causes a fracture of any bodily part.</a:t>
            </a:r>
          </a:p>
          <a:p>
            <a:pPr lvl="1" eaLnBrk="1" hangingPunct="1">
              <a:defRPr/>
            </a:pPr>
            <a:endParaRPr lang="en-US" altLang="en-US" sz="2400" dirty="0"/>
          </a:p>
        </p:txBody>
      </p:sp>
    </p:spTree>
    <p:extLst>
      <p:ext uri="{BB962C8B-B14F-4D97-AF65-F5344CB8AC3E}">
        <p14:creationId xmlns:p14="http://schemas.microsoft.com/office/powerpoint/2010/main" val="3007297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effectLst/>
                <a:ea typeface="ＭＳ Ｐゴシック" panose="020B0600070205080204" pitchFamily="34" charset="-128"/>
              </a:rPr>
              <a:t>Scenario</a:t>
            </a:r>
          </a:p>
        </p:txBody>
      </p:sp>
      <p:sp>
        <p:nvSpPr>
          <p:cNvPr id="28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buFont typeface="Wingdings" panose="05000000000000000000" pitchFamily="2" charset="2"/>
              <a:buNone/>
            </a:pPr>
            <a:r>
              <a:rPr lang="en-US" altLang="en-US" smtClean="0">
                <a:effectLst/>
                <a:ea typeface="ＭＳ Ｐゴシック" panose="020B0600070205080204" pitchFamily="34" charset="-128"/>
              </a:rPr>
              <a:t>You have a 2 car collision, driver had 1 beer, shows no signs of impairment, passenger is seriously injured, he is also not responsible for collision.</a:t>
            </a:r>
          </a:p>
          <a:p>
            <a:pPr>
              <a:buFont typeface="Wingdings" panose="05000000000000000000" pitchFamily="2" charset="2"/>
              <a:buNone/>
            </a:pPr>
            <a:r>
              <a:rPr lang="en-US" altLang="en-US" smtClean="0">
                <a:effectLst/>
                <a:ea typeface="ＭＳ Ｐゴシック" panose="020B0600070205080204" pitchFamily="34" charset="-128"/>
              </a:rPr>
              <a:t>Driver of other vehicle ran red light and was speeding.</a:t>
            </a:r>
          </a:p>
          <a:p>
            <a:pPr>
              <a:buFont typeface="Wingdings" panose="05000000000000000000" pitchFamily="2" charset="2"/>
              <a:buNone/>
            </a:pPr>
            <a:endParaRPr lang="en-US" altLang="en-US" smtClean="0">
              <a:effectLst/>
              <a:ea typeface="ＭＳ Ｐゴシック" panose="020B0600070205080204" pitchFamily="34" charset="-128"/>
            </a:endParaRPr>
          </a:p>
          <a:p>
            <a:pPr>
              <a:buFont typeface="Wingdings" panose="05000000000000000000" pitchFamily="2" charset="2"/>
              <a:buNone/>
            </a:pPr>
            <a:r>
              <a:rPr lang="en-US" altLang="en-US" smtClean="0">
                <a:effectLst/>
                <a:ea typeface="ＭＳ Ｐゴシック" panose="020B0600070205080204" pitchFamily="34" charset="-128"/>
              </a:rPr>
              <a:t>Who do you take for Vehicular Assault?</a:t>
            </a:r>
          </a:p>
        </p:txBody>
      </p:sp>
    </p:spTree>
    <p:extLst>
      <p:ext uri="{BB962C8B-B14F-4D97-AF65-F5344CB8AC3E}">
        <p14:creationId xmlns:p14="http://schemas.microsoft.com/office/powerpoint/2010/main" val="1920040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mtClean="0"/>
              <a:t>Missouri v. McNeely</a:t>
            </a:r>
          </a:p>
        </p:txBody>
      </p:sp>
      <p:sp>
        <p:nvSpPr>
          <p:cNvPr id="3" name="Content Placeholder 2"/>
          <p:cNvSpPr>
            <a:spLocks noGrp="1"/>
          </p:cNvSpPr>
          <p:nvPr>
            <p:ph idx="1"/>
          </p:nvPr>
        </p:nvSpPr>
        <p:spPr/>
        <p:txBody>
          <a:bodyPr/>
          <a:lstStyle/>
          <a:p>
            <a:pPr marL="0" indent="0">
              <a:buNone/>
              <a:defRPr/>
            </a:pPr>
            <a:endParaRPr lang="en-US" altLang="en-US" dirty="0" smtClean="0"/>
          </a:p>
          <a:p>
            <a:pPr>
              <a:buFont typeface="Wingdings" pitchFamily="-101" charset="2"/>
              <a:buBlip>
                <a:blip r:embed="rId3"/>
              </a:buBlip>
              <a:defRPr/>
            </a:pPr>
            <a:r>
              <a:rPr lang="en-US" altLang="en-US" dirty="0" smtClean="0"/>
              <a:t>US Supreme Court decision</a:t>
            </a:r>
          </a:p>
          <a:p>
            <a:pPr marL="0" indent="0">
              <a:buNone/>
              <a:defRPr/>
            </a:pPr>
            <a:endParaRPr lang="en-US" altLang="en-US" dirty="0" smtClean="0"/>
          </a:p>
          <a:p>
            <a:pPr>
              <a:buFont typeface="Wingdings" pitchFamily="-101" charset="2"/>
              <a:buBlip>
                <a:blip r:embed="rId3"/>
              </a:buBlip>
              <a:defRPr/>
            </a:pPr>
            <a:r>
              <a:rPr lang="en-US" altLang="en-US" dirty="0"/>
              <a:t>Natural dissipation of alcohol in blood “alone” is insufficient to establish an exigency to justify a warrantless search for blood</a:t>
            </a:r>
          </a:p>
          <a:p>
            <a:pPr marL="0" indent="0">
              <a:buNone/>
              <a:defRPr/>
            </a:pPr>
            <a:endParaRPr lang="en-US" altLang="en-US" dirty="0" smtClean="0"/>
          </a:p>
          <a:p>
            <a:pPr>
              <a:buFont typeface="Wingdings" pitchFamily="-101" charset="2"/>
              <a:buBlip>
                <a:blip r:embed="rId3"/>
              </a:buBlip>
              <a:defRPr/>
            </a:pPr>
            <a:endParaRPr lang="en-US" altLang="en-US" dirty="0" smtClean="0"/>
          </a:p>
        </p:txBody>
      </p:sp>
    </p:spTree>
    <p:extLst>
      <p:ext uri="{BB962C8B-B14F-4D97-AF65-F5344CB8AC3E}">
        <p14:creationId xmlns:p14="http://schemas.microsoft.com/office/powerpoint/2010/main" val="2205834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mtClean="0"/>
              <a:t>Exigent Circumstances</a:t>
            </a:r>
          </a:p>
        </p:txBody>
      </p:sp>
      <p:sp>
        <p:nvSpPr>
          <p:cNvPr id="3" name="Content Placeholder 2"/>
          <p:cNvSpPr>
            <a:spLocks noGrp="1"/>
          </p:cNvSpPr>
          <p:nvPr>
            <p:ph idx="1"/>
          </p:nvPr>
        </p:nvSpPr>
        <p:spPr/>
        <p:txBody>
          <a:bodyPr/>
          <a:lstStyle/>
          <a:p>
            <a:pPr>
              <a:buFont typeface="Wingdings" pitchFamily="-101" charset="2"/>
              <a:buBlip>
                <a:blip r:embed="rId2"/>
              </a:buBlip>
              <a:defRPr/>
            </a:pPr>
            <a:r>
              <a:rPr lang="en-US" sz="2800" dirty="0">
                <a:ea typeface="+mn-ea"/>
              </a:rPr>
              <a:t>Emergency situation requiring swift action</a:t>
            </a:r>
          </a:p>
          <a:p>
            <a:pPr>
              <a:buFont typeface="Wingdings" pitchFamily="-101" charset="2"/>
              <a:buBlip>
                <a:blip r:embed="rId2"/>
              </a:buBlip>
              <a:defRPr/>
            </a:pPr>
            <a:endParaRPr lang="en-US" sz="2800" dirty="0">
              <a:ea typeface="+mn-ea"/>
            </a:endParaRPr>
          </a:p>
          <a:p>
            <a:pPr>
              <a:buFont typeface="Wingdings" pitchFamily="-101" charset="2"/>
              <a:buBlip>
                <a:blip r:embed="rId2"/>
              </a:buBlip>
              <a:defRPr/>
            </a:pPr>
            <a:r>
              <a:rPr lang="en-US" sz="2800" dirty="0">
                <a:ea typeface="+mn-ea"/>
              </a:rPr>
              <a:t>Prevent imminent danger to life or serious damage to property</a:t>
            </a:r>
          </a:p>
          <a:p>
            <a:pPr>
              <a:buFont typeface="Wingdings" pitchFamily="-101" charset="2"/>
              <a:buBlip>
                <a:blip r:embed="rId2"/>
              </a:buBlip>
              <a:defRPr/>
            </a:pPr>
            <a:endParaRPr lang="en-US" sz="2800" dirty="0">
              <a:ea typeface="+mn-ea"/>
            </a:endParaRPr>
          </a:p>
          <a:p>
            <a:pPr>
              <a:buFont typeface="Wingdings" pitchFamily="-101" charset="2"/>
              <a:buBlip>
                <a:blip r:embed="rId2"/>
              </a:buBlip>
              <a:defRPr/>
            </a:pPr>
            <a:r>
              <a:rPr lang="en-US" sz="2800" dirty="0">
                <a:ea typeface="+mn-ea"/>
              </a:rPr>
              <a:t>*</a:t>
            </a:r>
            <a:r>
              <a:rPr lang="en-US" sz="2800" dirty="0" err="1">
                <a:ea typeface="+mn-ea"/>
              </a:rPr>
              <a:t>Forstall</a:t>
            </a:r>
            <a:r>
              <a:rPr lang="en-US" sz="2800" dirty="0">
                <a:ea typeface="+mn-ea"/>
              </a:rPr>
              <a:t> the imminent destruction of evidence</a:t>
            </a:r>
          </a:p>
          <a:p>
            <a:pPr>
              <a:buFont typeface="Wingdings" pitchFamily="-101" charset="2"/>
              <a:buBlip>
                <a:blip r:embed="rId2"/>
              </a:buBlip>
              <a:defRPr/>
            </a:pPr>
            <a:endParaRPr lang="en-US" sz="2800" dirty="0">
              <a:ea typeface="+mn-ea"/>
            </a:endParaRPr>
          </a:p>
          <a:p>
            <a:pPr>
              <a:buFont typeface="Wingdings" pitchFamily="-101" charset="2"/>
              <a:buBlip>
                <a:blip r:embed="rId2"/>
              </a:buBlip>
              <a:defRPr/>
            </a:pPr>
            <a:r>
              <a:rPr lang="en-US" sz="2800" dirty="0"/>
              <a:t>Blood draw must be determined based on the totality of the circumstances</a:t>
            </a:r>
          </a:p>
        </p:txBody>
      </p:sp>
    </p:spTree>
    <p:extLst>
      <p:ext uri="{BB962C8B-B14F-4D97-AF65-F5344CB8AC3E}">
        <p14:creationId xmlns:p14="http://schemas.microsoft.com/office/powerpoint/2010/main" val="2970416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mtClean="0"/>
              <a:t>Totality of Circumstances</a:t>
            </a:r>
          </a:p>
        </p:txBody>
      </p:sp>
      <p:sp>
        <p:nvSpPr>
          <p:cNvPr id="3" name="Content Placeholder 2"/>
          <p:cNvSpPr>
            <a:spLocks noGrp="1"/>
          </p:cNvSpPr>
          <p:nvPr>
            <p:ph idx="1"/>
          </p:nvPr>
        </p:nvSpPr>
        <p:spPr/>
        <p:txBody>
          <a:bodyPr/>
          <a:lstStyle/>
          <a:p>
            <a:pPr>
              <a:buFont typeface="Wingdings" pitchFamily="-101" charset="2"/>
              <a:buBlip>
                <a:blip r:embed="rId2"/>
              </a:buBlip>
              <a:defRPr/>
            </a:pPr>
            <a:r>
              <a:rPr lang="en-US" dirty="0" smtClean="0">
                <a:ea typeface="+mn-ea"/>
              </a:rPr>
              <a:t>Time of day</a:t>
            </a:r>
          </a:p>
          <a:p>
            <a:pPr>
              <a:buFont typeface="Wingdings" pitchFamily="-101" charset="2"/>
              <a:buBlip>
                <a:blip r:embed="rId2"/>
              </a:buBlip>
              <a:defRPr/>
            </a:pPr>
            <a:r>
              <a:rPr lang="en-US" dirty="0" smtClean="0">
                <a:ea typeface="+mn-ea"/>
              </a:rPr>
              <a:t>Remoteness of area</a:t>
            </a:r>
          </a:p>
          <a:p>
            <a:pPr>
              <a:buFont typeface="Wingdings" pitchFamily="-101" charset="2"/>
              <a:buBlip>
                <a:blip r:embed="rId2"/>
              </a:buBlip>
              <a:defRPr/>
            </a:pPr>
            <a:r>
              <a:rPr lang="en-US" dirty="0" smtClean="0">
                <a:ea typeface="+mn-ea"/>
              </a:rPr>
              <a:t>Unable to contact judge</a:t>
            </a:r>
          </a:p>
          <a:p>
            <a:pPr>
              <a:buFont typeface="Wingdings" pitchFamily="-101" charset="2"/>
              <a:buBlip>
                <a:blip r:embed="rId2"/>
              </a:buBlip>
              <a:defRPr/>
            </a:pPr>
            <a:r>
              <a:rPr lang="en-US" dirty="0" smtClean="0">
                <a:ea typeface="+mn-ea"/>
              </a:rPr>
              <a:t>Delay during transport to hospital</a:t>
            </a:r>
          </a:p>
          <a:p>
            <a:pPr>
              <a:buFont typeface="Wingdings" pitchFamily="-101" charset="2"/>
              <a:buBlip>
                <a:blip r:embed="rId2"/>
              </a:buBlip>
              <a:defRPr/>
            </a:pPr>
            <a:r>
              <a:rPr lang="en-US" dirty="0" smtClean="0">
                <a:ea typeface="+mn-ea"/>
              </a:rPr>
              <a:t>Blood adulterated by meds on board</a:t>
            </a:r>
          </a:p>
          <a:p>
            <a:pPr>
              <a:buFont typeface="Wingdings" pitchFamily="-101" charset="2"/>
              <a:buBlip>
                <a:blip r:embed="rId2"/>
              </a:buBlip>
              <a:defRPr/>
            </a:pPr>
            <a:r>
              <a:rPr lang="en-US" dirty="0" smtClean="0">
                <a:ea typeface="+mn-ea"/>
              </a:rPr>
              <a:t>Extensive investigation and </a:t>
            </a:r>
          </a:p>
          <a:p>
            <a:pPr>
              <a:buFont typeface="Wingdings" pitchFamily="-101" charset="2"/>
              <a:buNone/>
              <a:defRPr/>
            </a:pPr>
            <a:r>
              <a:rPr lang="en-US" dirty="0" smtClean="0">
                <a:ea typeface="+mn-ea"/>
              </a:rPr>
              <a:t>   no other officers available to assist</a:t>
            </a:r>
            <a:endParaRPr lang="en-US" dirty="0">
              <a:ea typeface="+mn-ea"/>
            </a:endParaRPr>
          </a:p>
        </p:txBody>
      </p:sp>
    </p:spTree>
    <p:extLst>
      <p:ext uri="{BB962C8B-B14F-4D97-AF65-F5344CB8AC3E}">
        <p14:creationId xmlns:p14="http://schemas.microsoft.com/office/powerpoint/2010/main" val="2891044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mtClean="0"/>
              <a:t>Reminders</a:t>
            </a:r>
          </a:p>
        </p:txBody>
      </p:sp>
      <p:sp>
        <p:nvSpPr>
          <p:cNvPr id="3" name="Content Placeholder 2"/>
          <p:cNvSpPr>
            <a:spLocks noGrp="1"/>
          </p:cNvSpPr>
          <p:nvPr>
            <p:ph idx="1"/>
          </p:nvPr>
        </p:nvSpPr>
        <p:spPr>
          <a:xfrm>
            <a:off x="1981200" y="1219200"/>
            <a:ext cx="8229600" cy="5257800"/>
          </a:xfrm>
        </p:spPr>
        <p:txBody>
          <a:bodyPr/>
          <a:lstStyle/>
          <a:p>
            <a:pPr>
              <a:buFont typeface="Wingdings" pitchFamily="-101" charset="2"/>
              <a:buBlip>
                <a:blip r:embed="rId2"/>
              </a:buBlip>
              <a:defRPr/>
            </a:pPr>
            <a:r>
              <a:rPr lang="en-US" altLang="en-US" sz="2800"/>
              <a:t>Exigency will be determined according to each particular case</a:t>
            </a:r>
          </a:p>
          <a:p>
            <a:pPr>
              <a:buFont typeface="Wingdings" pitchFamily="-101" charset="2"/>
              <a:buBlip>
                <a:blip r:embed="rId2"/>
              </a:buBlip>
              <a:defRPr/>
            </a:pPr>
            <a:endParaRPr lang="en-US" altLang="en-US" sz="2800"/>
          </a:p>
          <a:p>
            <a:pPr>
              <a:buFont typeface="Wingdings" pitchFamily="-101" charset="2"/>
              <a:buBlip>
                <a:blip r:embed="rId2"/>
              </a:buBlip>
              <a:defRPr/>
            </a:pPr>
            <a:r>
              <a:rPr lang="en-US" altLang="en-US" sz="2800"/>
              <a:t>Exigent circumstances aren’t necessarily unusual circumstances</a:t>
            </a:r>
          </a:p>
          <a:p>
            <a:pPr>
              <a:buFont typeface="Wingdings" pitchFamily="-101" charset="2"/>
              <a:buBlip>
                <a:blip r:embed="rId2"/>
              </a:buBlip>
              <a:defRPr/>
            </a:pPr>
            <a:endParaRPr lang="en-US" altLang="en-US" sz="2800"/>
          </a:p>
          <a:p>
            <a:pPr>
              <a:buFont typeface="Wingdings" pitchFamily="-101" charset="2"/>
              <a:buBlip>
                <a:blip r:embed="rId2"/>
              </a:buBlip>
              <a:defRPr/>
            </a:pPr>
            <a:r>
              <a:rPr lang="en-US" altLang="en-US" sz="2800"/>
              <a:t>Circumstances outside our control</a:t>
            </a:r>
          </a:p>
          <a:p>
            <a:pPr>
              <a:buFont typeface="Wingdings" pitchFamily="-101" charset="2"/>
              <a:buBlip>
                <a:blip r:embed="rId2"/>
              </a:buBlip>
              <a:defRPr/>
            </a:pPr>
            <a:endParaRPr lang="en-US" altLang="en-US" sz="2800"/>
          </a:p>
          <a:p>
            <a:pPr>
              <a:buFont typeface="Wingdings" pitchFamily="-101" charset="2"/>
              <a:buBlip>
                <a:blip r:embed="rId2"/>
              </a:buBlip>
              <a:defRPr/>
            </a:pPr>
            <a:r>
              <a:rPr lang="en-US" altLang="en-US" sz="2800"/>
              <a:t>Exigencies created by LEO will not be considered exigent</a:t>
            </a:r>
          </a:p>
        </p:txBody>
      </p:sp>
    </p:spTree>
    <p:extLst>
      <p:ext uri="{BB962C8B-B14F-4D97-AF65-F5344CB8AC3E}">
        <p14:creationId xmlns:p14="http://schemas.microsoft.com/office/powerpoint/2010/main" val="338324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ea typeface="ＭＳ Ｐゴシック" panose="020B0600070205080204" pitchFamily="34" charset="-128"/>
              </a:rPr>
              <a:t>Fatalities</a:t>
            </a:r>
          </a:p>
        </p:txBody>
      </p:sp>
      <p:pic>
        <p:nvPicPr>
          <p:cNvPr id="6147"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87970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Search Warrant for Blood </a:t>
            </a:r>
          </a:p>
        </p:txBody>
      </p:sp>
      <p:sp>
        <p:nvSpPr>
          <p:cNvPr id="3" name="Content Placeholder 2"/>
          <p:cNvSpPr>
            <a:spLocks noGrp="1"/>
          </p:cNvSpPr>
          <p:nvPr>
            <p:ph idx="1"/>
          </p:nvPr>
        </p:nvSpPr>
        <p:spPr/>
        <p:txBody>
          <a:bodyPr/>
          <a:lstStyle/>
          <a:p>
            <a:pPr>
              <a:buFont typeface="Wingdings" pitchFamily="-101" charset="2"/>
              <a:buNone/>
              <a:defRPr/>
            </a:pPr>
            <a:endParaRPr lang="en-US" dirty="0" smtClean="0">
              <a:ea typeface="+mn-ea"/>
            </a:endParaRPr>
          </a:p>
          <a:p>
            <a:pPr>
              <a:buFont typeface="Wingdings" pitchFamily="-101" charset="2"/>
              <a:buBlip>
                <a:blip r:embed="rId2"/>
              </a:buBlip>
              <a:defRPr/>
            </a:pPr>
            <a:r>
              <a:rPr lang="en-US" dirty="0" smtClean="0">
                <a:ea typeface="+mn-ea"/>
              </a:rPr>
              <a:t>Vehicular Assault</a:t>
            </a:r>
          </a:p>
          <a:p>
            <a:pPr>
              <a:buFont typeface="Wingdings" pitchFamily="-101" charset="2"/>
              <a:buBlip>
                <a:blip r:embed="rId2"/>
              </a:buBlip>
              <a:defRPr/>
            </a:pPr>
            <a:r>
              <a:rPr lang="en-US" dirty="0" smtClean="0">
                <a:ea typeface="+mn-ea"/>
              </a:rPr>
              <a:t>Vehicular Homicide</a:t>
            </a:r>
          </a:p>
          <a:p>
            <a:pPr>
              <a:buFont typeface="Wingdings" pitchFamily="-101" charset="2"/>
              <a:buBlip>
                <a:blip r:embed="rId2"/>
              </a:buBlip>
              <a:defRPr/>
            </a:pPr>
            <a:r>
              <a:rPr lang="en-US" dirty="0" smtClean="0">
                <a:ea typeface="+mn-ea"/>
              </a:rPr>
              <a:t>Felony DUI</a:t>
            </a:r>
          </a:p>
          <a:p>
            <a:pPr>
              <a:buFont typeface="Wingdings" pitchFamily="-101" charset="2"/>
              <a:buBlip>
                <a:blip r:embed="rId2"/>
              </a:buBlip>
              <a:defRPr/>
            </a:pPr>
            <a:r>
              <a:rPr lang="en-US" dirty="0" smtClean="0">
                <a:ea typeface="+mn-ea"/>
              </a:rPr>
              <a:t>Unconscious DUI</a:t>
            </a:r>
          </a:p>
          <a:p>
            <a:pPr>
              <a:buFont typeface="Wingdings" pitchFamily="-101" charset="2"/>
              <a:buBlip>
                <a:blip r:embed="rId2"/>
              </a:buBlip>
              <a:defRPr/>
            </a:pPr>
            <a:r>
              <a:rPr lang="en-US" dirty="0" smtClean="0">
                <a:ea typeface="+mn-ea"/>
              </a:rPr>
              <a:t>DUI crash with serious bodily harm </a:t>
            </a:r>
            <a:endParaRPr lang="en-US" dirty="0">
              <a:ea typeface="+mn-ea"/>
            </a:endParaRPr>
          </a:p>
        </p:txBody>
      </p:sp>
    </p:spTree>
    <p:extLst>
      <p:ext uri="{BB962C8B-B14F-4D97-AF65-F5344CB8AC3E}">
        <p14:creationId xmlns:p14="http://schemas.microsoft.com/office/powerpoint/2010/main" val="1625878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4000" dirty="0"/>
              <a:t>Breath to Search Warrant for Blood</a:t>
            </a:r>
          </a:p>
        </p:txBody>
      </p:sp>
      <p:sp>
        <p:nvSpPr>
          <p:cNvPr id="3" name="Content Placeholder 2"/>
          <p:cNvSpPr>
            <a:spLocks noGrp="1"/>
          </p:cNvSpPr>
          <p:nvPr>
            <p:ph idx="1"/>
          </p:nvPr>
        </p:nvSpPr>
        <p:spPr/>
        <p:txBody>
          <a:bodyPr/>
          <a:lstStyle/>
          <a:p>
            <a:pPr>
              <a:buFont typeface="Wingdings" pitchFamily="-101" charset="2"/>
              <a:buBlip>
                <a:blip r:embed="rId2"/>
              </a:buBlip>
              <a:defRPr/>
            </a:pPr>
            <a:endParaRPr lang="en-US" altLang="en-US" dirty="0" smtClean="0"/>
          </a:p>
          <a:p>
            <a:pPr>
              <a:buFont typeface="Wingdings" pitchFamily="-101" charset="2"/>
              <a:buBlip>
                <a:blip r:embed="rId2"/>
              </a:buBlip>
              <a:defRPr/>
            </a:pPr>
            <a:r>
              <a:rPr lang="en-US" altLang="en-US" dirty="0" smtClean="0"/>
              <a:t>Low BAC doesn’t match impairment</a:t>
            </a:r>
          </a:p>
          <a:p>
            <a:pPr marL="0" indent="0">
              <a:buNone/>
              <a:defRPr/>
            </a:pPr>
            <a:endParaRPr lang="en-US" altLang="en-US" dirty="0" smtClean="0"/>
          </a:p>
          <a:p>
            <a:pPr>
              <a:buFont typeface="Wingdings" pitchFamily="-101" charset="2"/>
              <a:buBlip>
                <a:blip r:embed="rId2"/>
              </a:buBlip>
              <a:defRPr/>
            </a:pPr>
            <a:r>
              <a:rPr lang="en-US" altLang="en-US" dirty="0" smtClean="0"/>
              <a:t>At BAC &amp; unable to give Breath sample</a:t>
            </a:r>
          </a:p>
          <a:p>
            <a:pPr marL="0" indent="0">
              <a:buNone/>
              <a:defRPr/>
            </a:pPr>
            <a:endParaRPr lang="en-US" altLang="en-US" dirty="0" smtClean="0"/>
          </a:p>
          <a:p>
            <a:pPr>
              <a:buFont typeface="Wingdings" pitchFamily="-101" charset="2"/>
              <a:buBlip>
                <a:blip r:embed="rId2"/>
              </a:buBlip>
              <a:defRPr/>
            </a:pPr>
            <a:r>
              <a:rPr lang="en-US" dirty="0"/>
              <a:t>Defendant being treated in hospital</a:t>
            </a:r>
          </a:p>
          <a:p>
            <a:pPr>
              <a:buFont typeface="Wingdings" pitchFamily="-101" charset="2"/>
              <a:buBlip>
                <a:blip r:embed="rId2"/>
              </a:buBlip>
              <a:defRPr/>
            </a:pPr>
            <a:endParaRPr lang="en-US" altLang="en-US" dirty="0" smtClean="0"/>
          </a:p>
          <a:p>
            <a:pPr>
              <a:buFont typeface="Wingdings" pitchFamily="-101" charset="2"/>
              <a:buNone/>
              <a:defRPr/>
            </a:pPr>
            <a:endParaRPr lang="en-US" altLang="en-US" dirty="0" smtClean="0"/>
          </a:p>
          <a:p>
            <a:pPr>
              <a:buFont typeface="Wingdings" pitchFamily="-101" charset="2"/>
              <a:buBlip>
                <a:blip r:embed="rId2"/>
              </a:buBlip>
              <a:defRPr/>
            </a:pPr>
            <a:endParaRPr lang="en-US" altLang="en-US" dirty="0" smtClean="0"/>
          </a:p>
        </p:txBody>
      </p:sp>
    </p:spTree>
    <p:extLst>
      <p:ext uri="{BB962C8B-B14F-4D97-AF65-F5344CB8AC3E}">
        <p14:creationId xmlns:p14="http://schemas.microsoft.com/office/powerpoint/2010/main" val="846994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Search Warrant for Blood…</a:t>
            </a:r>
            <a:endParaRPr lang="en-US" dirty="0"/>
          </a:p>
        </p:txBody>
      </p:sp>
      <p:sp>
        <p:nvSpPr>
          <p:cNvPr id="143363" name="Content Placeholder 1"/>
          <p:cNvSpPr>
            <a:spLocks noGrp="1"/>
          </p:cNvSpPr>
          <p:nvPr>
            <p:ph idx="1"/>
          </p:nvPr>
        </p:nvSpPr>
        <p:spPr/>
        <p:txBody>
          <a:bodyPr/>
          <a:lstStyle/>
          <a:p>
            <a:pPr>
              <a:buFont typeface="Wingdings" pitchFamily="-101" charset="2"/>
              <a:buBlip>
                <a:blip r:embed="rId2"/>
              </a:buBlip>
              <a:defRPr/>
            </a:pPr>
            <a:r>
              <a:rPr lang="en-US" altLang="en-US" dirty="0" smtClean="0">
                <a:latin typeface="Century Gothic" pitchFamily="34" charset="0"/>
              </a:rPr>
              <a:t>Current </a:t>
            </a:r>
            <a:r>
              <a:rPr lang="en-US" altLang="en-US" smtClean="0">
                <a:latin typeface="Century Gothic" pitchFamily="34" charset="0"/>
              </a:rPr>
              <a:t>(post</a:t>
            </a:r>
            <a:r>
              <a:rPr lang="en-US" altLang="en-US" i="1" smtClean="0">
                <a:latin typeface="Century Gothic" pitchFamily="34" charset="0"/>
              </a:rPr>
              <a:t>-McNeely &amp; Cobb</a:t>
            </a:r>
            <a:r>
              <a:rPr lang="en-US" altLang="en-US" smtClean="0">
                <a:latin typeface="Century Gothic" pitchFamily="34" charset="0"/>
              </a:rPr>
              <a:t>) </a:t>
            </a:r>
            <a:r>
              <a:rPr lang="en-US" altLang="en-US" dirty="0" smtClean="0">
                <a:latin typeface="Century Gothic" pitchFamily="34" charset="0"/>
              </a:rPr>
              <a:t>search warrant templates available from WSP Impaired Driving Section or your local prosecutors</a:t>
            </a:r>
          </a:p>
          <a:p>
            <a:pPr>
              <a:buFont typeface="Wingdings" pitchFamily="-101" charset="2"/>
              <a:buBlip>
                <a:blip r:embed="rId2"/>
              </a:buBlip>
              <a:defRPr/>
            </a:pPr>
            <a:endParaRPr lang="en-US" altLang="en-US" dirty="0" smtClean="0">
              <a:latin typeface="Century Gothic" pitchFamily="34" charset="0"/>
            </a:endParaRPr>
          </a:p>
          <a:p>
            <a:pPr>
              <a:buFont typeface="Wingdings" pitchFamily="-101" charset="2"/>
              <a:buBlip>
                <a:blip r:embed="rId2"/>
              </a:buBlip>
              <a:defRPr/>
            </a:pPr>
            <a:r>
              <a:rPr lang="en-US" altLang="en-US" dirty="0" smtClean="0">
                <a:solidFill>
                  <a:srgbClr val="FFFF00"/>
                </a:solidFill>
                <a:latin typeface="Century Gothic" pitchFamily="34" charset="0"/>
              </a:rPr>
              <a:t>www.wsp.wa.gov/breathtest</a:t>
            </a:r>
          </a:p>
          <a:p>
            <a:pPr>
              <a:buFont typeface="Wingdings" pitchFamily="-101" charset="2"/>
              <a:buBlip>
                <a:blip r:embed="rId2"/>
              </a:buBlip>
              <a:defRPr/>
            </a:pPr>
            <a:endParaRPr lang="en-US" altLang="en-US" dirty="0" smtClean="0">
              <a:latin typeface="Century Gothic" pitchFamily="34" charset="0"/>
            </a:endParaRPr>
          </a:p>
          <a:p>
            <a:pPr lvl="1">
              <a:defRPr/>
            </a:pPr>
            <a:r>
              <a:rPr lang="en-US" altLang="en-US" dirty="0" smtClean="0">
                <a:latin typeface="Century Gothic" pitchFamily="34" charset="0"/>
              </a:rPr>
              <a:t>Refer to your policies on warrants or contact local prosecutor for advice. </a:t>
            </a:r>
          </a:p>
          <a:p>
            <a:pPr>
              <a:buFont typeface="Wingdings 3" pitchFamily="-101" charset="2"/>
              <a:buNone/>
              <a:defRPr/>
            </a:pPr>
            <a:r>
              <a:rPr lang="en-US" altLang="en-US" dirty="0" smtClean="0">
                <a:latin typeface="Century Gothic" pitchFamily="34" charset="0"/>
              </a:rPr>
              <a:t>        </a:t>
            </a:r>
          </a:p>
        </p:txBody>
      </p:sp>
      <p:sp>
        <p:nvSpPr>
          <p:cNvPr id="4" name="Title 2"/>
          <p:cNvSpPr txBox="1">
            <a:spLocks/>
          </p:cNvSpPr>
          <p:nvPr/>
        </p:nvSpPr>
        <p:spPr>
          <a:xfrm>
            <a:off x="1524000" y="274638"/>
            <a:ext cx="9144000" cy="1143000"/>
          </a:xfrm>
          <a:prstGeom prst="rect">
            <a:avLst/>
          </a:prstGeom>
          <a:solidFill>
            <a:schemeClr val="accent1">
              <a:lumMod val="20000"/>
              <a:lumOff val="80000"/>
            </a:schemeClr>
          </a:solidFill>
          <a:ln>
            <a:solidFill>
              <a:schemeClr val="bg2">
                <a:lumMod val="20000"/>
                <a:lumOff val="80000"/>
              </a:schemeClr>
            </a:solidFill>
          </a:ln>
        </p:spPr>
        <p:txBody>
          <a:bodyPr anchor="ctr">
            <a:normAutofit/>
          </a:bodyPr>
          <a:lstStyle/>
          <a:p>
            <a:pPr algn="ctr">
              <a:spcBef>
                <a:spcPct val="0"/>
              </a:spcBef>
              <a:defRPr/>
            </a:pPr>
            <a:r>
              <a:rPr lang="en-US" sz="4400" dirty="0">
                <a:solidFill>
                  <a:srgbClr val="000099">
                    <a:lumMod val="50000"/>
                  </a:srgbClr>
                </a:solidFill>
                <a:latin typeface="Century Gothic" pitchFamily="34" charset="0"/>
                <a:ea typeface="ＭＳ Ｐゴシック" panose="020B0600070205080204" pitchFamily="34" charset="-128"/>
              </a:rPr>
              <a:t>SEARCH WARRANTS FOR BLOOD</a:t>
            </a:r>
          </a:p>
        </p:txBody>
      </p:sp>
    </p:spTree>
    <p:extLst>
      <p:ext uri="{BB962C8B-B14F-4D97-AF65-F5344CB8AC3E}">
        <p14:creationId xmlns:p14="http://schemas.microsoft.com/office/powerpoint/2010/main" val="3647060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mtClean="0"/>
              <a:t>Medical care required?</a:t>
            </a:r>
          </a:p>
        </p:txBody>
      </p:sp>
      <p:sp>
        <p:nvSpPr>
          <p:cNvPr id="3" name="Content Placeholder 2"/>
          <p:cNvSpPr>
            <a:spLocks noGrp="1"/>
          </p:cNvSpPr>
          <p:nvPr>
            <p:ph idx="1"/>
          </p:nvPr>
        </p:nvSpPr>
        <p:spPr/>
        <p:txBody>
          <a:bodyPr/>
          <a:lstStyle/>
          <a:p>
            <a:pPr>
              <a:buFont typeface="Wingdings" pitchFamily="-101" charset="2"/>
              <a:buBlip>
                <a:blip r:embed="rId2"/>
              </a:buBlip>
              <a:defRPr/>
            </a:pPr>
            <a:r>
              <a:rPr lang="en-US" dirty="0" smtClean="0">
                <a:ea typeface="+mn-ea"/>
              </a:rPr>
              <a:t>The LEO should remain with defendant at the hospital until they are medically cleared</a:t>
            </a:r>
          </a:p>
          <a:p>
            <a:pPr>
              <a:buFont typeface="Wingdings" pitchFamily="-101" charset="2"/>
              <a:buBlip>
                <a:blip r:embed="rId2"/>
              </a:buBlip>
              <a:defRPr/>
            </a:pPr>
            <a:endParaRPr lang="en-US" dirty="0" smtClean="0">
              <a:ea typeface="+mn-ea"/>
            </a:endParaRPr>
          </a:p>
          <a:p>
            <a:pPr>
              <a:buFont typeface="Wingdings" pitchFamily="-101" charset="2"/>
              <a:buBlip>
                <a:blip r:embed="rId2"/>
              </a:buBlip>
              <a:defRPr/>
            </a:pPr>
            <a:r>
              <a:rPr lang="en-US" dirty="0" smtClean="0">
                <a:ea typeface="+mn-ea"/>
              </a:rPr>
              <a:t>If extended wait consider a court release of the defendant on personal recognizance</a:t>
            </a:r>
          </a:p>
          <a:p>
            <a:pPr>
              <a:buFont typeface="Wingdings" pitchFamily="-101" charset="2"/>
              <a:buBlip>
                <a:blip r:embed="rId2"/>
              </a:buBlip>
              <a:defRPr/>
            </a:pPr>
            <a:endParaRPr lang="en-US" dirty="0" smtClean="0">
              <a:ea typeface="+mn-ea"/>
            </a:endParaRPr>
          </a:p>
          <a:p>
            <a:pPr>
              <a:buFont typeface="Wingdings" pitchFamily="-101" charset="2"/>
              <a:buBlip>
                <a:blip r:embed="rId2"/>
              </a:buBlip>
              <a:defRPr/>
            </a:pPr>
            <a:r>
              <a:rPr lang="en-US" dirty="0" smtClean="0">
                <a:ea typeface="+mn-ea"/>
              </a:rPr>
              <a:t>Consult your superiors</a:t>
            </a:r>
          </a:p>
        </p:txBody>
      </p:sp>
    </p:spTree>
    <p:extLst>
      <p:ext uri="{BB962C8B-B14F-4D97-AF65-F5344CB8AC3E}">
        <p14:creationId xmlns:p14="http://schemas.microsoft.com/office/powerpoint/2010/main" val="662299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mtClean="0"/>
              <a:t>Voluntary Blood</a:t>
            </a:r>
          </a:p>
        </p:txBody>
      </p:sp>
      <p:sp>
        <p:nvSpPr>
          <p:cNvPr id="3" name="Content Placeholder 2"/>
          <p:cNvSpPr>
            <a:spLocks noGrp="1"/>
          </p:cNvSpPr>
          <p:nvPr>
            <p:ph idx="1"/>
          </p:nvPr>
        </p:nvSpPr>
        <p:spPr/>
        <p:txBody>
          <a:bodyPr/>
          <a:lstStyle/>
          <a:p>
            <a:pPr>
              <a:buFont typeface="Wingdings" pitchFamily="-101" charset="2"/>
              <a:buBlip>
                <a:blip r:embed="rId2"/>
              </a:buBlip>
              <a:defRPr/>
            </a:pPr>
            <a:r>
              <a:rPr lang="en-US" altLang="en-US" smtClean="0"/>
              <a:t>Defer to your agency policy but consider</a:t>
            </a:r>
          </a:p>
          <a:p>
            <a:pPr>
              <a:buFont typeface="Wingdings" pitchFamily="-101" charset="2"/>
              <a:buBlip>
                <a:blip r:embed="rId2"/>
              </a:buBlip>
              <a:defRPr/>
            </a:pPr>
            <a:endParaRPr lang="en-US" altLang="en-US" smtClean="0"/>
          </a:p>
          <a:p>
            <a:pPr>
              <a:buFont typeface="Wingdings" pitchFamily="-101" charset="2"/>
              <a:buBlip>
                <a:blip r:embed="rId2"/>
              </a:buBlip>
              <a:defRPr/>
            </a:pPr>
            <a:r>
              <a:rPr lang="en-US" altLang="en-US" smtClean="0"/>
              <a:t>Takes time to transport to hospital etc.</a:t>
            </a:r>
          </a:p>
          <a:p>
            <a:pPr>
              <a:buFont typeface="Wingdings" pitchFamily="-101" charset="2"/>
              <a:buBlip>
                <a:blip r:embed="rId2"/>
              </a:buBlip>
              <a:defRPr/>
            </a:pPr>
            <a:endParaRPr lang="en-US" altLang="en-US" smtClean="0"/>
          </a:p>
          <a:p>
            <a:pPr>
              <a:buFont typeface="Wingdings" pitchFamily="-101" charset="2"/>
              <a:buBlip>
                <a:blip r:embed="rId2"/>
              </a:buBlip>
              <a:defRPr/>
            </a:pPr>
            <a:r>
              <a:rPr lang="en-US" altLang="en-US" smtClean="0"/>
              <a:t>Defendant can change their minds at any time!</a:t>
            </a:r>
          </a:p>
          <a:p>
            <a:pPr>
              <a:buFont typeface="Wingdings" pitchFamily="-101" charset="2"/>
              <a:buBlip>
                <a:blip r:embed="rId2"/>
              </a:buBlip>
              <a:defRPr/>
            </a:pPr>
            <a:endParaRPr lang="en-US" altLang="en-US" smtClean="0"/>
          </a:p>
          <a:p>
            <a:pPr>
              <a:buFont typeface="Wingdings" pitchFamily="-101" charset="2"/>
              <a:buBlip>
                <a:blip r:embed="rId2"/>
              </a:buBlip>
              <a:defRPr/>
            </a:pPr>
            <a:r>
              <a:rPr lang="en-US" altLang="en-US" smtClean="0"/>
              <a:t>What if it’s not their 1</a:t>
            </a:r>
            <a:r>
              <a:rPr lang="en-US" altLang="en-US" baseline="30000" smtClean="0"/>
              <a:t>st</a:t>
            </a:r>
            <a:r>
              <a:rPr lang="en-US" altLang="en-US" smtClean="0"/>
              <a:t> DUI but 5</a:t>
            </a:r>
            <a:r>
              <a:rPr lang="en-US" altLang="en-US" baseline="30000" smtClean="0"/>
              <a:t>th</a:t>
            </a:r>
            <a:r>
              <a:rPr lang="en-US" altLang="en-US" smtClean="0"/>
              <a:t>/felony?</a:t>
            </a:r>
          </a:p>
        </p:txBody>
      </p:sp>
    </p:spTree>
    <p:extLst>
      <p:ext uri="{BB962C8B-B14F-4D97-AF65-F5344CB8AC3E}">
        <p14:creationId xmlns:p14="http://schemas.microsoft.com/office/powerpoint/2010/main" val="3835933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4" name="Rectangle 4"/>
          <p:cNvSpPr>
            <a:spLocks noGrp="1" noChangeArrowheads="1"/>
          </p:cNvSpPr>
          <p:nvPr>
            <p:ph type="title"/>
          </p:nvPr>
        </p:nvSpPr>
        <p:spPr>
          <a:xfrm>
            <a:off x="2286000" y="0"/>
            <a:ext cx="7162800" cy="1524000"/>
          </a:xfrm>
          <a:ln>
            <a:solidFill>
              <a:schemeClr val="tx1"/>
            </a:solidFill>
          </a:ln>
        </p:spPr>
        <p:txBody>
          <a:bodyPr/>
          <a:lstStyle/>
          <a:p>
            <a:pPr eaLnBrk="1" hangingPunct="1">
              <a:defRPr/>
            </a:pPr>
            <a:r>
              <a:rPr lang="en-US" sz="3200" dirty="0">
                <a:solidFill>
                  <a:srgbClr val="FFFF00"/>
                </a:solidFill>
                <a:ea typeface="+mj-ea"/>
              </a:rPr>
              <a:t>Driver Under 21 Consuming Alcohol </a:t>
            </a:r>
            <a:br>
              <a:rPr lang="en-US" sz="3200" dirty="0">
                <a:solidFill>
                  <a:srgbClr val="FFFF00"/>
                </a:solidFill>
                <a:ea typeface="+mj-ea"/>
              </a:rPr>
            </a:br>
            <a:r>
              <a:rPr lang="en-US" sz="2800" dirty="0">
                <a:solidFill>
                  <a:srgbClr val="FFFF00"/>
                </a:solidFill>
              </a:rPr>
              <a:t>RCW 46.61.503</a:t>
            </a:r>
            <a:r>
              <a:rPr lang="en-US" sz="3200" dirty="0">
                <a:solidFill>
                  <a:srgbClr val="FFFF00"/>
                </a:solidFill>
                <a:ea typeface="+mj-ea"/>
              </a:rPr>
              <a:t/>
            </a:r>
            <a:br>
              <a:rPr lang="en-US" sz="3200" dirty="0">
                <a:solidFill>
                  <a:srgbClr val="FFFF00"/>
                </a:solidFill>
                <a:ea typeface="+mj-ea"/>
              </a:rPr>
            </a:br>
            <a:r>
              <a:rPr lang="en-US" sz="3200" dirty="0">
                <a:solidFill>
                  <a:schemeClr val="tx1"/>
                </a:solidFill>
                <a:ea typeface="+mj-ea"/>
              </a:rPr>
              <a:t>Misdemeanor</a:t>
            </a:r>
          </a:p>
        </p:txBody>
      </p:sp>
      <p:sp>
        <p:nvSpPr>
          <p:cNvPr id="179205" name="Rectangle 5"/>
          <p:cNvSpPr>
            <a:spLocks noGrp="1" noChangeArrowheads="1"/>
          </p:cNvSpPr>
          <p:nvPr>
            <p:ph type="body" idx="1"/>
          </p:nvPr>
        </p:nvSpPr>
        <p:spPr>
          <a:xfrm>
            <a:off x="2209800" y="1752600"/>
            <a:ext cx="8458200" cy="5105400"/>
          </a:xfrm>
        </p:spPr>
        <p:txBody>
          <a:bodyPr/>
          <a:lstStyle/>
          <a:p>
            <a:pPr eaLnBrk="1" hangingPunct="1">
              <a:defRPr/>
            </a:pPr>
            <a:r>
              <a:rPr lang="en-US" sz="2800" dirty="0">
                <a:solidFill>
                  <a:srgbClr val="FFFF00"/>
                </a:solidFill>
                <a:ea typeface="+mn-ea"/>
              </a:rPr>
              <a:t>A person is guilty of driving a motor vehicle after consuming alcohol or marijuana if the person operates a motor vehicle within this state </a:t>
            </a:r>
          </a:p>
          <a:p>
            <a:pPr lvl="1" eaLnBrk="1" hangingPunct="1">
              <a:defRPr/>
            </a:pPr>
            <a:r>
              <a:rPr lang="en-US" sz="2400" b="1" dirty="0"/>
              <a:t>Is under 21 years old</a:t>
            </a:r>
          </a:p>
          <a:p>
            <a:pPr lvl="1" eaLnBrk="1" hangingPunct="1">
              <a:defRPr/>
            </a:pPr>
            <a:r>
              <a:rPr lang="en-US" sz="2400" b="1" dirty="0"/>
              <a:t>Has within 2 hours after operating or being in physical control of the  motor vehicle an alcohol concentration of at least .02 , THC above 0.00</a:t>
            </a:r>
            <a:endParaRPr lang="en-US" sz="2400" b="1" dirty="0">
              <a:solidFill>
                <a:schemeClr val="hlink"/>
              </a:solidFill>
            </a:endParaRPr>
          </a:p>
          <a:p>
            <a:pPr lvl="1" eaLnBrk="1" hangingPunct="1">
              <a:defRPr/>
            </a:pPr>
            <a:r>
              <a:rPr lang="en-US" sz="2400" b="1" dirty="0"/>
              <a:t>It is an affirmative defense which the defendant must prove by a preponderance of the evidence that the  defendant consumed a sufficient quantity of alcohol within 2 hours of driving</a:t>
            </a:r>
            <a:r>
              <a:rPr lang="en-US" sz="2400" dirty="0"/>
              <a:t>.</a:t>
            </a:r>
          </a:p>
        </p:txBody>
      </p:sp>
    </p:spTree>
    <p:extLst>
      <p:ext uri="{BB962C8B-B14F-4D97-AF65-F5344CB8AC3E}">
        <p14:creationId xmlns:p14="http://schemas.microsoft.com/office/powerpoint/2010/main" val="207388602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9205">
                                            <p:txEl>
                                              <p:pRg st="0" end="0"/>
                                            </p:txEl>
                                          </p:spTgt>
                                        </p:tgtEl>
                                        <p:attrNameLst>
                                          <p:attrName>style.visibility</p:attrName>
                                        </p:attrNameLst>
                                      </p:cBhvr>
                                      <p:to>
                                        <p:strVal val="visible"/>
                                      </p:to>
                                    </p:set>
                                    <p:anim calcmode="lin" valueType="num">
                                      <p:cBhvr additive="base">
                                        <p:cTn id="7" dur="500" fill="hold"/>
                                        <p:tgtEl>
                                          <p:spTgt spid="17920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92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9205">
                                            <p:txEl>
                                              <p:pRg st="1" end="1"/>
                                            </p:txEl>
                                          </p:spTgt>
                                        </p:tgtEl>
                                        <p:attrNameLst>
                                          <p:attrName>style.visibility</p:attrName>
                                        </p:attrNameLst>
                                      </p:cBhvr>
                                      <p:to>
                                        <p:strVal val="visible"/>
                                      </p:to>
                                    </p:set>
                                    <p:anim calcmode="lin" valueType="num">
                                      <p:cBhvr additive="base">
                                        <p:cTn id="13" dur="500" fill="hold"/>
                                        <p:tgtEl>
                                          <p:spTgt spid="17920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92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9205">
                                            <p:txEl>
                                              <p:pRg st="2" end="2"/>
                                            </p:txEl>
                                          </p:spTgt>
                                        </p:tgtEl>
                                        <p:attrNameLst>
                                          <p:attrName>style.visibility</p:attrName>
                                        </p:attrNameLst>
                                      </p:cBhvr>
                                      <p:to>
                                        <p:strVal val="visible"/>
                                      </p:to>
                                    </p:set>
                                    <p:anim calcmode="lin" valueType="num">
                                      <p:cBhvr additive="base">
                                        <p:cTn id="19" dur="500" fill="hold"/>
                                        <p:tgtEl>
                                          <p:spTgt spid="17920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920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9205">
                                            <p:txEl>
                                              <p:pRg st="3" end="3"/>
                                            </p:txEl>
                                          </p:spTgt>
                                        </p:tgtEl>
                                        <p:attrNameLst>
                                          <p:attrName>style.visibility</p:attrName>
                                        </p:attrNameLst>
                                      </p:cBhvr>
                                      <p:to>
                                        <p:strVal val="visible"/>
                                      </p:to>
                                    </p:set>
                                    <p:anim calcmode="lin" valueType="num">
                                      <p:cBhvr additive="base">
                                        <p:cTn id="25" dur="500" fill="hold"/>
                                        <p:tgtEl>
                                          <p:spTgt spid="17920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920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2514600" y="14288"/>
            <a:ext cx="7162800" cy="1524000"/>
          </a:xfrm>
        </p:spPr>
        <p:txBody>
          <a:bodyPr vert="horz" wrap="square" lIns="92075" tIns="46038" rIns="92075" bIns="46038" numCol="1" anchor="ctr" anchorCtr="0" compatLnSpc="1">
            <a:prstTxWarp prst="textNoShape">
              <a:avLst/>
            </a:prstTxWarp>
          </a:bodyPr>
          <a:lstStyle/>
          <a:p>
            <a:pPr eaLnBrk="1" hangingPunct="1">
              <a:defRPr/>
            </a:pPr>
            <a:r>
              <a:rPr lang="en-US" sz="3200" dirty="0">
                <a:solidFill>
                  <a:srgbClr val="FFFF00"/>
                </a:solidFill>
                <a:ea typeface="+mj-ea"/>
              </a:rPr>
              <a:t>Furnishing liquor to minors-possession</a:t>
            </a:r>
            <a:br>
              <a:rPr lang="en-US" sz="3200" dirty="0">
                <a:solidFill>
                  <a:srgbClr val="FFFF00"/>
                </a:solidFill>
                <a:ea typeface="+mj-ea"/>
              </a:rPr>
            </a:br>
            <a:r>
              <a:rPr lang="en-US" sz="2800" dirty="0">
                <a:solidFill>
                  <a:srgbClr val="FFFF00"/>
                </a:solidFill>
                <a:ea typeface="+mj-ea"/>
              </a:rPr>
              <a:t>RCW 66.44.270</a:t>
            </a:r>
          </a:p>
        </p:txBody>
      </p:sp>
      <p:sp>
        <p:nvSpPr>
          <p:cNvPr id="240643" name="Rectangle 3"/>
          <p:cNvSpPr>
            <a:spLocks noGrp="1" noChangeArrowheads="1"/>
          </p:cNvSpPr>
          <p:nvPr>
            <p:ph type="body" sz="half" idx="1"/>
          </p:nvPr>
        </p:nvSpPr>
        <p:spPr>
          <a:xfrm>
            <a:off x="2209800" y="1752600"/>
            <a:ext cx="5334000" cy="4343400"/>
          </a:xfrm>
        </p:spPr>
        <p:txBody>
          <a:bodyPr vert="horz" wrap="square" lIns="92075" tIns="46038" rIns="92075" bIns="46038" numCol="1" anchor="t" anchorCtr="0" compatLnSpc="1">
            <a:prstTxWarp prst="textNoShape">
              <a:avLst/>
            </a:prstTxWarp>
          </a:bodyPr>
          <a:lstStyle/>
          <a:p>
            <a:pPr eaLnBrk="1" hangingPunct="1">
              <a:buFont typeface="Wingdings" pitchFamily="-101" charset="2"/>
              <a:buBlip>
                <a:blip r:embed="rId4"/>
              </a:buBlip>
              <a:defRPr/>
            </a:pPr>
            <a:r>
              <a:rPr lang="en-US" altLang="en-US" sz="2400" dirty="0">
                <a:solidFill>
                  <a:srgbClr val="FFFF00"/>
                </a:solidFill>
              </a:rPr>
              <a:t>(1) furnishing to minor is gross misdemeanor</a:t>
            </a:r>
          </a:p>
          <a:p>
            <a:pPr marL="0" indent="0" eaLnBrk="1" hangingPunct="1">
              <a:buNone/>
              <a:defRPr/>
            </a:pPr>
            <a:endParaRPr lang="en-US" altLang="en-US" sz="2400" dirty="0">
              <a:solidFill>
                <a:srgbClr val="FFFF00"/>
              </a:solidFill>
            </a:endParaRPr>
          </a:p>
          <a:p>
            <a:pPr eaLnBrk="1" hangingPunct="1">
              <a:buFont typeface="Wingdings" pitchFamily="-101" charset="2"/>
              <a:buBlip>
                <a:blip r:embed="rId4"/>
              </a:buBlip>
              <a:defRPr/>
            </a:pPr>
            <a:r>
              <a:rPr lang="en-US" altLang="en-US" sz="2400" dirty="0">
                <a:solidFill>
                  <a:srgbClr val="FFFF00"/>
                </a:solidFill>
              </a:rPr>
              <a:t>(2)(a)  Minor in Possession</a:t>
            </a:r>
          </a:p>
          <a:p>
            <a:pPr lvl="1" eaLnBrk="1" hangingPunct="1">
              <a:defRPr/>
            </a:pPr>
            <a:r>
              <a:rPr lang="en-US" altLang="en-US" sz="2400" dirty="0"/>
              <a:t>It is unlawful for any person under the age of 21 years to possess, consume, or otherwise acquire any liquor.  </a:t>
            </a:r>
          </a:p>
          <a:p>
            <a:pPr lvl="1" eaLnBrk="1" hangingPunct="1">
              <a:defRPr/>
            </a:pPr>
            <a:r>
              <a:rPr lang="en-US" altLang="en-US" sz="2400" dirty="0"/>
              <a:t> </a:t>
            </a:r>
            <a:r>
              <a:rPr lang="en-US" altLang="en-US" sz="2400" b="1" dirty="0">
                <a:solidFill>
                  <a:schemeClr val="folHlink"/>
                </a:solidFill>
              </a:rPr>
              <a:t>(Gross Misdemeanor)</a:t>
            </a:r>
          </a:p>
          <a:p>
            <a:pPr eaLnBrk="1" hangingPunct="1">
              <a:buFont typeface="Wingdings" pitchFamily="-101" charset="2"/>
              <a:buBlip>
                <a:blip r:embed="rId4"/>
              </a:buBlip>
              <a:defRPr/>
            </a:pPr>
            <a:endParaRPr lang="en-US" altLang="en-US" sz="2400" b="1" dirty="0">
              <a:solidFill>
                <a:schemeClr val="folHlink"/>
              </a:solidFill>
            </a:endParaRPr>
          </a:p>
        </p:txBody>
      </p:sp>
      <p:graphicFrame>
        <p:nvGraphicFramePr>
          <p:cNvPr id="39940" name="Object 4"/>
          <p:cNvGraphicFramePr>
            <a:graphicFrameLocks noGrp="1"/>
          </p:cNvGraphicFramePr>
          <p:nvPr>
            <p:ph type="clipArt" sz="half" idx="2"/>
          </p:nvPr>
        </p:nvGraphicFramePr>
        <p:xfrm>
          <a:off x="8077200" y="2743200"/>
          <a:ext cx="1970088" cy="2833688"/>
        </p:xfrm>
        <a:graphic>
          <a:graphicData uri="http://schemas.openxmlformats.org/presentationml/2006/ole">
            <mc:AlternateContent xmlns:mc="http://schemas.openxmlformats.org/markup-compatibility/2006">
              <mc:Choice xmlns:v="urn:schemas-microsoft-com:vml" Requires="v">
                <p:oleObj spid="_x0000_s2051" name="ClipArt" r:id="rId5" imgW="234826" imgH="410946" progId="MS_ClipArt_Gallery.2">
                  <p:embed/>
                </p:oleObj>
              </mc:Choice>
              <mc:Fallback>
                <p:oleObj name="ClipArt" r:id="rId5" imgW="234826" imgH="410946"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2743200"/>
                        <a:ext cx="1970088" cy="283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8890997"/>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 calcmode="lin" valueType="num">
                                      <p:cBhvr additive="base">
                                        <p:cTn id="7" dur="500" fill="hold"/>
                                        <p:tgtEl>
                                          <p:spTgt spid="2406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0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0643">
                                            <p:txEl>
                                              <p:pRg st="2" end="2"/>
                                            </p:txEl>
                                          </p:spTgt>
                                        </p:tgtEl>
                                        <p:attrNameLst>
                                          <p:attrName>style.visibility</p:attrName>
                                        </p:attrNameLst>
                                      </p:cBhvr>
                                      <p:to>
                                        <p:strVal val="visible"/>
                                      </p:to>
                                    </p:set>
                                    <p:anim calcmode="lin" valueType="num">
                                      <p:cBhvr additive="base">
                                        <p:cTn id="13" dur="500" fill="hold"/>
                                        <p:tgtEl>
                                          <p:spTgt spid="24064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064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40643">
                                            <p:txEl>
                                              <p:pRg st="3" end="3"/>
                                            </p:txEl>
                                          </p:spTgt>
                                        </p:tgtEl>
                                        <p:attrNameLst>
                                          <p:attrName>style.visibility</p:attrName>
                                        </p:attrNameLst>
                                      </p:cBhvr>
                                      <p:to>
                                        <p:strVal val="visible"/>
                                      </p:to>
                                    </p:set>
                                    <p:anim calcmode="lin" valueType="num">
                                      <p:cBhvr additive="base">
                                        <p:cTn id="17" dur="500" fill="hold"/>
                                        <p:tgtEl>
                                          <p:spTgt spid="24064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4064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40643">
                                            <p:txEl>
                                              <p:pRg st="4" end="4"/>
                                            </p:txEl>
                                          </p:spTgt>
                                        </p:tgtEl>
                                        <p:attrNameLst>
                                          <p:attrName>style.visibility</p:attrName>
                                        </p:attrNameLst>
                                      </p:cBhvr>
                                      <p:to>
                                        <p:strVal val="visible"/>
                                      </p:to>
                                    </p:set>
                                    <p:anim calcmode="lin" valueType="num">
                                      <p:cBhvr additive="base">
                                        <p:cTn id="21" dur="500" fill="hold"/>
                                        <p:tgtEl>
                                          <p:spTgt spid="240643">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406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3505200" y="0"/>
            <a:ext cx="7162800" cy="1524000"/>
          </a:xfrm>
        </p:spPr>
        <p:txBody>
          <a:bodyPr vert="horz" wrap="square" lIns="92075" tIns="46038" rIns="92075" bIns="46038" numCol="1" anchor="ctr" anchorCtr="0" compatLnSpc="1">
            <a:prstTxWarp prst="textNoShape">
              <a:avLst/>
            </a:prstTxWarp>
          </a:bodyPr>
          <a:lstStyle/>
          <a:p>
            <a:pPr algn="l" eaLnBrk="1" hangingPunct="1">
              <a:defRPr/>
            </a:pPr>
            <a:r>
              <a:rPr lang="en-US" sz="3200">
                <a:solidFill>
                  <a:srgbClr val="FFFF00"/>
                </a:solidFill>
                <a:ea typeface="+mj-ea"/>
              </a:rPr>
              <a:t>Minors and Alcohol</a:t>
            </a:r>
          </a:p>
        </p:txBody>
      </p:sp>
      <p:sp>
        <p:nvSpPr>
          <p:cNvPr id="241667" name="Rectangle 3"/>
          <p:cNvSpPr>
            <a:spLocks noGrp="1" noChangeArrowheads="1"/>
          </p:cNvSpPr>
          <p:nvPr>
            <p:ph type="body" sz="half" idx="1"/>
          </p:nvPr>
        </p:nvSpPr>
        <p:spPr>
          <a:xfrm>
            <a:off x="2209800" y="1752600"/>
            <a:ext cx="8305800" cy="4800600"/>
          </a:xfrm>
        </p:spPr>
        <p:txBody>
          <a:bodyPr vert="horz" wrap="square" lIns="92075" tIns="46038" rIns="92075" bIns="46038" numCol="1" anchor="t" anchorCtr="0" compatLnSpc="1">
            <a:prstTxWarp prst="textNoShape">
              <a:avLst/>
            </a:prstTxWarp>
          </a:bodyPr>
          <a:lstStyle/>
          <a:p>
            <a:pPr eaLnBrk="1" hangingPunct="1">
              <a:defRPr/>
            </a:pPr>
            <a:r>
              <a:rPr lang="en-US" sz="2400" b="1">
                <a:solidFill>
                  <a:srgbClr val="FFFF00"/>
                </a:solidFill>
                <a:ea typeface="+mn-ea"/>
              </a:rPr>
              <a:t>RCW 66.44.270(2)(b) Exhibiting Effects</a:t>
            </a:r>
          </a:p>
          <a:p>
            <a:pPr eaLnBrk="1" hangingPunct="1">
              <a:buFont typeface="Wingdings" panose="05000000000000000000" pitchFamily="2" charset="2"/>
              <a:buNone/>
              <a:defRPr/>
            </a:pPr>
            <a:endParaRPr lang="en-US" sz="1200" b="1">
              <a:solidFill>
                <a:srgbClr val="FFFF00"/>
              </a:solidFill>
              <a:ea typeface="+mn-ea"/>
            </a:endParaRPr>
          </a:p>
          <a:p>
            <a:pPr lvl="1" eaLnBrk="1" hangingPunct="1">
              <a:defRPr/>
            </a:pPr>
            <a:r>
              <a:rPr lang="en-US" sz="2400"/>
              <a:t>Unlawful for a person under 21 yrs to be in a </a:t>
            </a:r>
            <a:r>
              <a:rPr lang="en-US" sz="2400" b="1" u="sng">
                <a:solidFill>
                  <a:srgbClr val="FFFF00"/>
                </a:solidFill>
              </a:rPr>
              <a:t>public place</a:t>
            </a:r>
            <a:r>
              <a:rPr lang="en-US" sz="2400"/>
              <a:t>, or to </a:t>
            </a:r>
            <a:r>
              <a:rPr lang="en-US" sz="2400" b="1" u="sng">
                <a:solidFill>
                  <a:srgbClr val="FFFF00"/>
                </a:solidFill>
              </a:rPr>
              <a:t>be in a motor vehicle in a public place</a:t>
            </a:r>
            <a:r>
              <a:rPr lang="en-US" sz="2400"/>
              <a:t>, while exhibiting the effects of having consumed liquor.</a:t>
            </a:r>
          </a:p>
          <a:p>
            <a:pPr lvl="1" eaLnBrk="1" hangingPunct="1">
              <a:buFontTx/>
              <a:buNone/>
              <a:defRPr/>
            </a:pPr>
            <a:endParaRPr lang="en-US" sz="1200"/>
          </a:p>
          <a:p>
            <a:pPr lvl="1" eaLnBrk="1" hangingPunct="1">
              <a:defRPr/>
            </a:pPr>
            <a:r>
              <a:rPr lang="en-US" sz="2400"/>
              <a:t>Exhibiting the effects of having consumed liquor:</a:t>
            </a:r>
          </a:p>
          <a:p>
            <a:pPr lvl="2" eaLnBrk="1" hangingPunct="1">
              <a:defRPr/>
            </a:pPr>
            <a:r>
              <a:rPr lang="en-US" sz="2000"/>
              <a:t>person has the odor of liquor on his or her breath </a:t>
            </a:r>
            <a:r>
              <a:rPr lang="en-US" sz="2000" u="sng"/>
              <a:t>and either</a:t>
            </a:r>
            <a:r>
              <a:rPr lang="en-US" sz="2000"/>
              <a:t>:</a:t>
            </a:r>
          </a:p>
          <a:p>
            <a:pPr lvl="3" eaLnBrk="1" hangingPunct="1">
              <a:defRPr/>
            </a:pPr>
            <a:r>
              <a:rPr lang="en-US" sz="1800"/>
              <a:t>Is in possession of or close proximity to a container that has or recently had liquor in it; or </a:t>
            </a:r>
          </a:p>
          <a:p>
            <a:pPr lvl="3" eaLnBrk="1" hangingPunct="1">
              <a:defRPr/>
            </a:pPr>
            <a:r>
              <a:rPr lang="en-US" sz="1800"/>
              <a:t>by speech, manner, appearance,behavior, lack of coordination, or otherwise, exhibits that he or she is under the influence of liquor.  </a:t>
            </a:r>
          </a:p>
        </p:txBody>
      </p:sp>
      <p:graphicFrame>
        <p:nvGraphicFramePr>
          <p:cNvPr id="40964" name="Object 4"/>
          <p:cNvGraphicFramePr>
            <a:graphicFrameLocks noGrp="1"/>
          </p:cNvGraphicFramePr>
          <p:nvPr>
            <p:ph type="clipArt" sz="half" idx="2"/>
          </p:nvPr>
        </p:nvGraphicFramePr>
        <p:xfrm>
          <a:off x="8991601" y="304800"/>
          <a:ext cx="1122363" cy="1885950"/>
        </p:xfrm>
        <a:graphic>
          <a:graphicData uri="http://schemas.openxmlformats.org/presentationml/2006/ole">
            <mc:AlternateContent xmlns:mc="http://schemas.openxmlformats.org/markup-compatibility/2006">
              <mc:Choice xmlns:v="urn:schemas-microsoft-com:vml" Requires="v">
                <p:oleObj spid="_x0000_s3075" name="ClipArt" r:id="rId4" imgW="234826" imgH="410946" progId="MS_ClipArt_Gallery.2">
                  <p:embed/>
                </p:oleObj>
              </mc:Choice>
              <mc:Fallback>
                <p:oleObj name="ClipArt" r:id="rId4" imgW="234826" imgH="410946"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1" y="304800"/>
                        <a:ext cx="1122363" cy="188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85433512"/>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anim calcmode="lin" valueType="num">
                                      <p:cBhvr additive="base">
                                        <p:cTn id="7" dur="500" fill="hold"/>
                                        <p:tgtEl>
                                          <p:spTgt spid="2416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16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1667">
                                            <p:txEl>
                                              <p:pRg st="2" end="2"/>
                                            </p:txEl>
                                          </p:spTgt>
                                        </p:tgtEl>
                                        <p:attrNameLst>
                                          <p:attrName>style.visibility</p:attrName>
                                        </p:attrNameLst>
                                      </p:cBhvr>
                                      <p:to>
                                        <p:strVal val="visible"/>
                                      </p:to>
                                    </p:set>
                                    <p:anim calcmode="lin" valueType="num">
                                      <p:cBhvr additive="base">
                                        <p:cTn id="11" dur="500" fill="hold"/>
                                        <p:tgtEl>
                                          <p:spTgt spid="241667">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416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41667">
                                            <p:txEl>
                                              <p:pRg st="4" end="4"/>
                                            </p:txEl>
                                          </p:spTgt>
                                        </p:tgtEl>
                                        <p:attrNameLst>
                                          <p:attrName>style.visibility</p:attrName>
                                        </p:attrNameLst>
                                      </p:cBhvr>
                                      <p:to>
                                        <p:strVal val="visible"/>
                                      </p:to>
                                    </p:set>
                                    <p:anim calcmode="lin" valueType="num">
                                      <p:cBhvr additive="base">
                                        <p:cTn id="17" dur="500" fill="hold"/>
                                        <p:tgtEl>
                                          <p:spTgt spid="241667">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41667">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41667">
                                            <p:txEl>
                                              <p:pRg st="5" end="5"/>
                                            </p:txEl>
                                          </p:spTgt>
                                        </p:tgtEl>
                                        <p:attrNameLst>
                                          <p:attrName>style.visibility</p:attrName>
                                        </p:attrNameLst>
                                      </p:cBhvr>
                                      <p:to>
                                        <p:strVal val="visible"/>
                                      </p:to>
                                    </p:set>
                                    <p:anim calcmode="lin" valueType="num">
                                      <p:cBhvr additive="base">
                                        <p:cTn id="21" dur="500" fill="hold"/>
                                        <p:tgtEl>
                                          <p:spTgt spid="241667">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41667">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41667">
                                            <p:txEl>
                                              <p:pRg st="6" end="6"/>
                                            </p:txEl>
                                          </p:spTgt>
                                        </p:tgtEl>
                                        <p:attrNameLst>
                                          <p:attrName>style.visibility</p:attrName>
                                        </p:attrNameLst>
                                      </p:cBhvr>
                                      <p:to>
                                        <p:strVal val="visible"/>
                                      </p:to>
                                    </p:set>
                                    <p:anim calcmode="lin" valueType="num">
                                      <p:cBhvr additive="base">
                                        <p:cTn id="25" dur="500" fill="hold"/>
                                        <p:tgtEl>
                                          <p:spTgt spid="241667">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1667">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41667">
                                            <p:txEl>
                                              <p:pRg st="7" end="7"/>
                                            </p:txEl>
                                          </p:spTgt>
                                        </p:tgtEl>
                                        <p:attrNameLst>
                                          <p:attrName>style.visibility</p:attrName>
                                        </p:attrNameLst>
                                      </p:cBhvr>
                                      <p:to>
                                        <p:strVal val="visible"/>
                                      </p:to>
                                    </p:set>
                                    <p:anim calcmode="lin" valueType="num">
                                      <p:cBhvr additive="base">
                                        <p:cTn id="29" dur="500" fill="hold"/>
                                        <p:tgtEl>
                                          <p:spTgt spid="241667">
                                            <p:txEl>
                                              <p:pRg st="7" end="7"/>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4166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Sem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533400"/>
            <a:ext cx="6334125"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802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752600" y="0"/>
            <a:ext cx="8534400" cy="1524000"/>
          </a:xfrm>
        </p:spPr>
        <p:txBody>
          <a:bodyPr/>
          <a:lstStyle/>
          <a:p>
            <a:pPr eaLnBrk="1" hangingPunct="1">
              <a:defRPr/>
            </a:pPr>
            <a:r>
              <a:rPr lang="en-US" sz="3200" dirty="0">
                <a:solidFill>
                  <a:srgbClr val="FFFF00"/>
                </a:solidFill>
                <a:ea typeface="+mj-ea"/>
              </a:rPr>
              <a:t>Commercial Motor Vehicles</a:t>
            </a:r>
            <a:br>
              <a:rPr lang="en-US" sz="3200" dirty="0">
                <a:solidFill>
                  <a:srgbClr val="FFFF00"/>
                </a:solidFill>
                <a:ea typeface="+mj-ea"/>
              </a:rPr>
            </a:br>
            <a:r>
              <a:rPr lang="en-US" sz="2800" dirty="0">
                <a:solidFill>
                  <a:srgbClr val="FFFF00"/>
                </a:solidFill>
                <a:ea typeface="+mj-ea"/>
              </a:rPr>
              <a:t>RCW 46.25.110</a:t>
            </a:r>
            <a:endParaRPr lang="en-US" sz="3200" dirty="0">
              <a:solidFill>
                <a:srgbClr val="FFFF00"/>
              </a:solidFill>
              <a:ea typeface="+mj-ea"/>
            </a:endParaRPr>
          </a:p>
        </p:txBody>
      </p:sp>
      <p:sp>
        <p:nvSpPr>
          <p:cNvPr id="252931" name="Rectangle 3"/>
          <p:cNvSpPr>
            <a:spLocks noGrp="1" noChangeArrowheads="1"/>
          </p:cNvSpPr>
          <p:nvPr>
            <p:ph type="body" idx="1"/>
          </p:nvPr>
        </p:nvSpPr>
        <p:spPr>
          <a:xfrm>
            <a:off x="2209800" y="1371600"/>
            <a:ext cx="8001000" cy="5105400"/>
          </a:xfrm>
        </p:spPr>
        <p:txBody>
          <a:bodyPr/>
          <a:lstStyle/>
          <a:p>
            <a:pPr eaLnBrk="1" hangingPunct="1">
              <a:lnSpc>
                <a:spcPct val="90000"/>
              </a:lnSpc>
              <a:buFont typeface="Wingdings" pitchFamily="-101" charset="2"/>
              <a:buBlip>
                <a:blip r:embed="rId3"/>
              </a:buBlip>
              <a:defRPr/>
            </a:pPr>
            <a:r>
              <a:rPr lang="en-US" altLang="en-US" sz="2800" b="1" dirty="0">
                <a:solidFill>
                  <a:srgbClr val="FFFF00"/>
                </a:solidFill>
              </a:rPr>
              <a:t>Driving with alcohol or THC in system</a:t>
            </a:r>
          </a:p>
          <a:p>
            <a:pPr eaLnBrk="1" hangingPunct="1">
              <a:lnSpc>
                <a:spcPct val="90000"/>
              </a:lnSpc>
              <a:buFont typeface="Wingdings" pitchFamily="-101" charset="2"/>
              <a:buNone/>
              <a:defRPr/>
            </a:pPr>
            <a:endParaRPr lang="en-US" altLang="en-US" sz="2800" b="1" dirty="0">
              <a:solidFill>
                <a:srgbClr val="FFFF00"/>
              </a:solidFill>
            </a:endParaRPr>
          </a:p>
          <a:p>
            <a:pPr lvl="1" eaLnBrk="1" hangingPunct="1">
              <a:lnSpc>
                <a:spcPct val="90000"/>
              </a:lnSpc>
              <a:defRPr/>
            </a:pPr>
            <a:r>
              <a:rPr lang="en-US" altLang="en-US" sz="2000" b="1" dirty="0"/>
              <a:t>(1) a person may not </a:t>
            </a:r>
            <a:r>
              <a:rPr lang="en-US" altLang="en-US" sz="2000" b="1" u="sng" dirty="0"/>
              <a:t>drive</a:t>
            </a:r>
            <a:r>
              <a:rPr lang="en-US" altLang="en-US" sz="2000" b="1" dirty="0"/>
              <a:t>, </a:t>
            </a:r>
            <a:r>
              <a:rPr lang="en-US" altLang="en-US" sz="2000" b="1" u="sng" dirty="0"/>
              <a:t>operate</a:t>
            </a:r>
            <a:r>
              <a:rPr lang="en-US" altLang="en-US" sz="2000" b="1" dirty="0"/>
              <a:t> or be in </a:t>
            </a:r>
            <a:r>
              <a:rPr lang="en-US" altLang="en-US" sz="2000" b="1" u="sng" dirty="0"/>
              <a:t>physical control</a:t>
            </a:r>
            <a:r>
              <a:rPr lang="en-US" altLang="en-US" sz="2000" b="1" dirty="0"/>
              <a:t> of a commercial motor vehicle while having </a:t>
            </a:r>
            <a:r>
              <a:rPr lang="en-US" altLang="en-US" sz="2000" b="1" dirty="0">
                <a:solidFill>
                  <a:srgbClr val="00B050"/>
                </a:solidFill>
              </a:rPr>
              <a:t>alcohol</a:t>
            </a:r>
            <a:r>
              <a:rPr lang="en-US" altLang="en-US" sz="2000" b="1" dirty="0"/>
              <a:t> or </a:t>
            </a:r>
            <a:r>
              <a:rPr lang="en-US" altLang="en-US" sz="2000" b="1" dirty="0">
                <a:solidFill>
                  <a:srgbClr val="00B050"/>
                </a:solidFill>
              </a:rPr>
              <a:t>THC</a:t>
            </a:r>
            <a:r>
              <a:rPr lang="en-US" altLang="en-US" sz="2000" b="1" dirty="0"/>
              <a:t> in his or her system.</a:t>
            </a:r>
          </a:p>
          <a:p>
            <a:pPr lvl="1" eaLnBrk="1" hangingPunct="1">
              <a:lnSpc>
                <a:spcPct val="90000"/>
              </a:lnSpc>
              <a:defRPr/>
            </a:pPr>
            <a:endParaRPr lang="en-US" altLang="en-US" sz="2000" b="1" dirty="0"/>
          </a:p>
          <a:p>
            <a:pPr lvl="1" eaLnBrk="1" hangingPunct="1">
              <a:lnSpc>
                <a:spcPct val="90000"/>
              </a:lnSpc>
              <a:defRPr/>
            </a:pPr>
            <a:r>
              <a:rPr lang="en-US" altLang="en-US" sz="2000" b="1" dirty="0"/>
              <a:t>(2) Law enforcement or appropriate official shall issue an out of service order valid for 24 hours against a person who drives, operates or is in physical control of a commercial motor vehicle while having alcohol or THC in his or her system or who </a:t>
            </a:r>
            <a:r>
              <a:rPr lang="en-US" altLang="en-US" sz="2000" b="1" dirty="0">
                <a:solidFill>
                  <a:srgbClr val="00B050"/>
                </a:solidFill>
              </a:rPr>
              <a:t>refuse</a:t>
            </a:r>
            <a:r>
              <a:rPr lang="en-US" altLang="en-US" sz="2000" b="1" dirty="0"/>
              <a:t> to take a test to determine his or her alcohol content or THC as provided by RCW 46.25.120</a:t>
            </a:r>
            <a:r>
              <a:rPr lang="en-US" altLang="en-US" sz="2000" dirty="0"/>
              <a:t>. </a:t>
            </a:r>
            <a:r>
              <a:rPr lang="en-US" altLang="en-US" sz="2000" b="1" dirty="0">
                <a:solidFill>
                  <a:srgbClr val="FFFF00"/>
                </a:solidFill>
              </a:rPr>
              <a:t>GROSS MISDEMEANOR</a:t>
            </a:r>
          </a:p>
        </p:txBody>
      </p:sp>
    </p:spTree>
    <p:extLst>
      <p:ext uri="{BB962C8B-B14F-4D97-AF65-F5344CB8AC3E}">
        <p14:creationId xmlns:p14="http://schemas.microsoft.com/office/powerpoint/2010/main" val="4073204916"/>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wipe(left)">
                                      <p:cBhvr>
                                        <p:cTn id="7" dur="500"/>
                                        <p:tgtEl>
                                          <p:spTgt spid="25293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2931">
                                            <p:txEl>
                                              <p:pRg st="2" end="2"/>
                                            </p:txEl>
                                          </p:spTgt>
                                        </p:tgtEl>
                                        <p:attrNameLst>
                                          <p:attrName>style.visibility</p:attrName>
                                        </p:attrNameLst>
                                      </p:cBhvr>
                                      <p:to>
                                        <p:strVal val="visible"/>
                                      </p:to>
                                    </p:set>
                                    <p:animEffect transition="in" filter="wipe(left)">
                                      <p:cBhvr>
                                        <p:cTn id="10" dur="500"/>
                                        <p:tgtEl>
                                          <p:spTgt spid="25293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2931">
                                            <p:txEl>
                                              <p:pRg st="4" end="4"/>
                                            </p:txEl>
                                          </p:spTgt>
                                        </p:tgtEl>
                                        <p:attrNameLst>
                                          <p:attrName>style.visibility</p:attrName>
                                        </p:attrNameLst>
                                      </p:cBhvr>
                                      <p:to>
                                        <p:strVal val="visible"/>
                                      </p:to>
                                    </p:set>
                                    <p:animEffect transition="in" filter="wipe(left)">
                                      <p:cBhvr>
                                        <p:cTn id="15" dur="500"/>
                                        <p:tgtEl>
                                          <p:spTgt spid="252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ea typeface="ＭＳ Ｐゴシック" panose="020B0600070205080204" pitchFamily="34" charset="-128"/>
              </a:rPr>
              <a:t>DUI STATS</a:t>
            </a:r>
          </a:p>
        </p:txBody>
      </p:sp>
      <p:sp>
        <p:nvSpPr>
          <p:cNvPr id="5123" name="Rectangle 3"/>
          <p:cNvSpPr>
            <a:spLocks noGrp="1" noChangeArrowheads="1"/>
          </p:cNvSpPr>
          <p:nvPr>
            <p:ph type="body"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101" charset="2"/>
              <a:buBlip>
                <a:blip r:embed="rId3"/>
              </a:buBlip>
              <a:defRPr/>
            </a:pPr>
            <a:r>
              <a:rPr lang="en-US" altLang="en-US" dirty="0" smtClean="0">
                <a:effectLst/>
              </a:rPr>
              <a:t>In 2010 there were 10,000 deaths directly linked to alcohol related crashes nation wide.*</a:t>
            </a:r>
          </a:p>
          <a:p>
            <a:pPr>
              <a:buFont typeface="Wingdings" pitchFamily="-101" charset="2"/>
              <a:buBlip>
                <a:blip r:embed="rId3"/>
              </a:buBlip>
              <a:defRPr/>
            </a:pPr>
            <a:endParaRPr lang="en-US" altLang="en-US" dirty="0" smtClean="0">
              <a:effectLst/>
            </a:endParaRPr>
          </a:p>
          <a:p>
            <a:pPr>
              <a:buFont typeface="Wingdings" pitchFamily="-101" charset="2"/>
              <a:buBlip>
                <a:blip r:embed="rId3"/>
              </a:buBlip>
              <a:defRPr/>
            </a:pPr>
            <a:r>
              <a:rPr lang="en-US" altLang="en-US" dirty="0" smtClean="0">
                <a:effectLst/>
              </a:rPr>
              <a:t>That doesn’t include drugged driving</a:t>
            </a:r>
          </a:p>
          <a:p>
            <a:pPr>
              <a:buFont typeface="Wingdings" pitchFamily="-101" charset="2"/>
              <a:buBlip>
                <a:blip r:embed="rId3"/>
              </a:buBlip>
              <a:defRPr/>
            </a:pPr>
            <a:endParaRPr lang="en-US" altLang="en-US" dirty="0">
              <a:effectLst/>
            </a:endParaRPr>
          </a:p>
          <a:p>
            <a:pPr>
              <a:buFont typeface="Wingdings" pitchFamily="-101" charset="2"/>
              <a:buBlip>
                <a:blip r:embed="rId3"/>
              </a:buBlip>
              <a:defRPr/>
            </a:pPr>
            <a:endParaRPr lang="en-US" altLang="en-US" dirty="0" smtClean="0">
              <a:effectLst/>
            </a:endParaRPr>
          </a:p>
          <a:p>
            <a:pPr marL="0" indent="0">
              <a:buNone/>
              <a:defRPr/>
            </a:pPr>
            <a:r>
              <a:rPr lang="en-US" altLang="en-US" dirty="0" smtClean="0">
                <a:effectLst/>
              </a:rPr>
              <a:t>*NHTSA 2013 </a:t>
            </a:r>
          </a:p>
        </p:txBody>
      </p:sp>
    </p:spTree>
    <p:extLst>
      <p:ext uri="{BB962C8B-B14F-4D97-AF65-F5344CB8AC3E}">
        <p14:creationId xmlns:p14="http://schemas.microsoft.com/office/powerpoint/2010/main" val="335773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2057400" y="3505201"/>
            <a:ext cx="2133600" cy="923925"/>
          </a:xfrm>
          <a:prstGeom prst="rect">
            <a:avLst/>
          </a:prstGeom>
          <a:solidFill>
            <a:srgbClr val="99CCFF"/>
          </a:solidFill>
          <a:ln w="9525">
            <a:solidFill>
              <a:schemeClr val="tx1"/>
            </a:solidFill>
            <a:miter lim="800000"/>
            <a:headEnd/>
            <a:tailEnd/>
          </a:ln>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buClrTx/>
              <a:buSzTx/>
              <a:buFontTx/>
              <a:buNone/>
            </a:pPr>
            <a:r>
              <a:rPr lang="en-US" altLang="en-US" sz="1800" b="1" i="1">
                <a:solidFill>
                  <a:srgbClr val="000000"/>
                </a:solidFill>
              </a:rPr>
              <a:t>Act</a:t>
            </a:r>
            <a:r>
              <a:rPr lang="en-US" altLang="en-US" sz="1800" b="1">
                <a:solidFill>
                  <a:srgbClr val="000000"/>
                </a:solidFill>
              </a:rPr>
              <a:t>:</a:t>
            </a:r>
          </a:p>
          <a:p>
            <a:pPr algn="ctr" eaLnBrk="0" fontAlgn="base" hangingPunct="0">
              <a:spcBef>
                <a:spcPct val="0"/>
              </a:spcBef>
              <a:spcAft>
                <a:spcPct val="0"/>
              </a:spcAft>
              <a:buClrTx/>
              <a:buSzTx/>
              <a:buFontTx/>
              <a:buNone/>
            </a:pPr>
            <a:r>
              <a:rPr lang="en-US" altLang="en-US" sz="1800" b="1">
                <a:solidFill>
                  <a:srgbClr val="000000"/>
                </a:solidFill>
              </a:rPr>
              <a:t>(1) Drive a vehicle</a:t>
            </a:r>
          </a:p>
          <a:p>
            <a:pPr algn="ctr" eaLnBrk="0" fontAlgn="base" hangingPunct="0">
              <a:spcBef>
                <a:spcPct val="0"/>
              </a:spcBef>
              <a:spcAft>
                <a:spcPct val="0"/>
              </a:spcAft>
              <a:buClrTx/>
              <a:buSzTx/>
              <a:buFontTx/>
              <a:buNone/>
            </a:pPr>
            <a:r>
              <a:rPr lang="en-US" altLang="en-US" sz="1800" b="1">
                <a:solidFill>
                  <a:srgbClr val="000000"/>
                </a:solidFill>
              </a:rPr>
              <a:t> within this state</a:t>
            </a:r>
          </a:p>
        </p:txBody>
      </p:sp>
      <p:sp>
        <p:nvSpPr>
          <p:cNvPr id="8195" name="Text Box 6"/>
          <p:cNvSpPr txBox="1">
            <a:spLocks noChangeArrowheads="1"/>
          </p:cNvSpPr>
          <p:nvPr/>
        </p:nvSpPr>
        <p:spPr bwMode="auto">
          <a:xfrm>
            <a:off x="2057400" y="2895601"/>
            <a:ext cx="2133600" cy="633413"/>
          </a:xfrm>
          <a:prstGeom prst="rect">
            <a:avLst/>
          </a:prstGeom>
          <a:solidFill>
            <a:srgbClr val="CC99FF"/>
          </a:solidFill>
          <a:ln w="9525">
            <a:solidFill>
              <a:schemeClr val="tx1"/>
            </a:solidFill>
            <a:miter lim="800000"/>
            <a:headEnd/>
            <a:tailEnd/>
          </a:ln>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9pPr>
          </a:lstStyle>
          <a:p>
            <a:pPr algn="ctr" fontAlgn="base">
              <a:spcBef>
                <a:spcPct val="50000"/>
              </a:spcBef>
              <a:spcAft>
                <a:spcPct val="0"/>
              </a:spcAft>
              <a:buClrTx/>
              <a:buSzTx/>
              <a:buFontTx/>
              <a:buNone/>
            </a:pPr>
            <a:r>
              <a:rPr lang="en-US" altLang="en-US" sz="1400" b="1" i="1">
                <a:solidFill>
                  <a:srgbClr val="000000"/>
                </a:solidFill>
              </a:rPr>
              <a:t>Mental State</a:t>
            </a:r>
            <a:r>
              <a:rPr lang="en-US" altLang="en-US" sz="1400" b="1">
                <a:solidFill>
                  <a:srgbClr val="000000"/>
                </a:solidFill>
              </a:rPr>
              <a:t>:</a:t>
            </a:r>
          </a:p>
          <a:p>
            <a:pPr algn="ctr" fontAlgn="base">
              <a:spcBef>
                <a:spcPct val="50000"/>
              </a:spcBef>
              <a:spcAft>
                <a:spcPct val="0"/>
              </a:spcAft>
              <a:buClrTx/>
              <a:buSzTx/>
              <a:buFontTx/>
              <a:buNone/>
            </a:pPr>
            <a:r>
              <a:rPr lang="en-US" altLang="en-US" sz="1400" b="1">
                <a:solidFill>
                  <a:srgbClr val="000000"/>
                </a:solidFill>
              </a:rPr>
              <a:t>None Required</a:t>
            </a:r>
          </a:p>
        </p:txBody>
      </p:sp>
      <p:sp>
        <p:nvSpPr>
          <p:cNvPr id="8196" name="Text Box 8"/>
          <p:cNvSpPr txBox="1">
            <a:spLocks noChangeArrowheads="1"/>
          </p:cNvSpPr>
          <p:nvPr/>
        </p:nvSpPr>
        <p:spPr bwMode="auto">
          <a:xfrm>
            <a:off x="5029200" y="1143000"/>
            <a:ext cx="3581400" cy="1200150"/>
          </a:xfrm>
          <a:prstGeom prst="rect">
            <a:avLst/>
          </a:prstGeom>
          <a:solidFill>
            <a:schemeClr val="tx1"/>
          </a:solidFill>
          <a:ln w="9525">
            <a:solidFill>
              <a:schemeClr val="tx1"/>
            </a:solidFill>
            <a:miter lim="800000"/>
            <a:headEnd/>
            <a:tailEnd/>
          </a:ln>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buClrTx/>
              <a:buSzTx/>
              <a:buFontTx/>
              <a:buNone/>
            </a:pPr>
            <a:r>
              <a:rPr lang="en-US" altLang="en-US" sz="1800" b="1">
                <a:solidFill>
                  <a:srgbClr val="000000"/>
                </a:solidFill>
              </a:rPr>
              <a:t>(a)               and the person has, </a:t>
            </a:r>
          </a:p>
          <a:p>
            <a:pPr algn="ctr" eaLnBrk="0" fontAlgn="base" hangingPunct="0">
              <a:spcBef>
                <a:spcPct val="0"/>
              </a:spcBef>
              <a:spcAft>
                <a:spcPct val="0"/>
              </a:spcAft>
              <a:buClrTx/>
              <a:buSzTx/>
              <a:buFontTx/>
              <a:buNone/>
            </a:pPr>
            <a:r>
              <a:rPr lang="en-US" altLang="en-US" sz="1800" b="1">
                <a:solidFill>
                  <a:srgbClr val="000000"/>
                </a:solidFill>
              </a:rPr>
              <a:t>within 2 hours after driving</a:t>
            </a:r>
          </a:p>
          <a:p>
            <a:pPr algn="ctr" eaLnBrk="0" fontAlgn="base" hangingPunct="0">
              <a:spcBef>
                <a:spcPct val="0"/>
              </a:spcBef>
              <a:spcAft>
                <a:spcPct val="0"/>
              </a:spcAft>
              <a:buClrTx/>
              <a:buSzTx/>
              <a:buFontTx/>
              <a:buNone/>
            </a:pPr>
            <a:r>
              <a:rPr lang="en-US" altLang="en-US" sz="1800" b="1">
                <a:solidFill>
                  <a:srgbClr val="000000"/>
                </a:solidFill>
              </a:rPr>
              <a:t>an alcohol concentration of</a:t>
            </a:r>
          </a:p>
          <a:p>
            <a:pPr algn="ctr" eaLnBrk="0" fontAlgn="base" hangingPunct="0">
              <a:spcBef>
                <a:spcPct val="0"/>
              </a:spcBef>
              <a:spcAft>
                <a:spcPct val="0"/>
              </a:spcAft>
              <a:buClrTx/>
              <a:buSzTx/>
              <a:buFontTx/>
              <a:buNone/>
            </a:pPr>
            <a:r>
              <a:rPr lang="en-US" altLang="en-US" sz="1800" b="1">
                <a:solidFill>
                  <a:srgbClr val="000000"/>
                </a:solidFill>
              </a:rPr>
              <a:t>.08 or higher</a:t>
            </a:r>
          </a:p>
        </p:txBody>
      </p:sp>
      <p:sp>
        <p:nvSpPr>
          <p:cNvPr id="8197" name="Text Box 12"/>
          <p:cNvSpPr txBox="1">
            <a:spLocks noChangeArrowheads="1"/>
          </p:cNvSpPr>
          <p:nvPr/>
        </p:nvSpPr>
        <p:spPr bwMode="auto">
          <a:xfrm>
            <a:off x="5043488" y="3505200"/>
            <a:ext cx="3581400" cy="1200150"/>
          </a:xfrm>
          <a:prstGeom prst="rect">
            <a:avLst/>
          </a:prstGeom>
          <a:solidFill>
            <a:schemeClr val="tx1"/>
          </a:solidFill>
          <a:ln w="9525">
            <a:solidFill>
              <a:schemeClr val="tx1"/>
            </a:solidFill>
            <a:miter lim="800000"/>
            <a:headEnd/>
            <a:tailEnd/>
          </a:ln>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buClrTx/>
              <a:buSzTx/>
              <a:buFontTx/>
              <a:buNone/>
            </a:pPr>
            <a:r>
              <a:rPr lang="en-US" altLang="en-US" sz="1800" b="1">
                <a:solidFill>
                  <a:srgbClr val="000000"/>
                </a:solidFill>
              </a:rPr>
              <a:t>(c)            or while the person is</a:t>
            </a:r>
          </a:p>
          <a:p>
            <a:pPr algn="ctr" eaLnBrk="0" fontAlgn="base" hangingPunct="0">
              <a:spcBef>
                <a:spcPct val="0"/>
              </a:spcBef>
              <a:spcAft>
                <a:spcPct val="0"/>
              </a:spcAft>
              <a:buClrTx/>
              <a:buSzTx/>
              <a:buFontTx/>
              <a:buNone/>
            </a:pPr>
            <a:r>
              <a:rPr lang="en-US" altLang="en-US" sz="1800" b="1">
                <a:solidFill>
                  <a:srgbClr val="000000"/>
                </a:solidFill>
              </a:rPr>
              <a:t>under the influence of </a:t>
            </a:r>
          </a:p>
          <a:p>
            <a:pPr algn="ctr" eaLnBrk="0" fontAlgn="base" hangingPunct="0">
              <a:spcBef>
                <a:spcPct val="0"/>
              </a:spcBef>
              <a:spcAft>
                <a:spcPct val="0"/>
              </a:spcAft>
              <a:buClrTx/>
              <a:buSzTx/>
              <a:buFontTx/>
              <a:buNone/>
            </a:pPr>
            <a:r>
              <a:rPr lang="en-US" altLang="en-US" sz="1800" b="1">
                <a:solidFill>
                  <a:srgbClr val="000000"/>
                </a:solidFill>
              </a:rPr>
              <a:t>or affected by intoxicating</a:t>
            </a:r>
          </a:p>
          <a:p>
            <a:pPr algn="ctr" eaLnBrk="0" fontAlgn="base" hangingPunct="0">
              <a:spcBef>
                <a:spcPct val="0"/>
              </a:spcBef>
              <a:spcAft>
                <a:spcPct val="0"/>
              </a:spcAft>
              <a:buClrTx/>
              <a:buSzTx/>
              <a:buFontTx/>
              <a:buNone/>
            </a:pPr>
            <a:r>
              <a:rPr lang="en-US" altLang="en-US" sz="1800" b="1">
                <a:solidFill>
                  <a:srgbClr val="000000"/>
                </a:solidFill>
              </a:rPr>
              <a:t>liquor, marijuana, or any drug</a:t>
            </a:r>
          </a:p>
        </p:txBody>
      </p:sp>
      <p:sp>
        <p:nvSpPr>
          <p:cNvPr id="8198" name="Text Box 16"/>
          <p:cNvSpPr txBox="1">
            <a:spLocks noChangeArrowheads="1"/>
          </p:cNvSpPr>
          <p:nvPr/>
        </p:nvSpPr>
        <p:spPr bwMode="auto">
          <a:xfrm>
            <a:off x="5029200" y="4953001"/>
            <a:ext cx="3581400" cy="1477963"/>
          </a:xfrm>
          <a:prstGeom prst="rect">
            <a:avLst/>
          </a:prstGeom>
          <a:solidFill>
            <a:schemeClr val="tx1"/>
          </a:solidFill>
          <a:ln w="9525">
            <a:solidFill>
              <a:schemeClr val="tx1"/>
            </a:solidFill>
            <a:miter lim="800000"/>
            <a:headEnd/>
            <a:tailEnd/>
          </a:ln>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buClrTx/>
              <a:buSzTx/>
              <a:buFontTx/>
              <a:buNone/>
            </a:pPr>
            <a:r>
              <a:rPr lang="en-US" altLang="en-US" sz="1800" b="1">
                <a:solidFill>
                  <a:srgbClr val="000000"/>
                </a:solidFill>
              </a:rPr>
              <a:t>(d)or while the person is under</a:t>
            </a:r>
          </a:p>
          <a:p>
            <a:pPr algn="ctr" eaLnBrk="0" fontAlgn="base" hangingPunct="0">
              <a:spcBef>
                <a:spcPct val="0"/>
              </a:spcBef>
              <a:spcAft>
                <a:spcPct val="0"/>
              </a:spcAft>
              <a:buClrTx/>
              <a:buSzTx/>
              <a:buFontTx/>
              <a:buNone/>
            </a:pPr>
            <a:r>
              <a:rPr lang="en-US" altLang="en-US" sz="1800" b="1">
                <a:solidFill>
                  <a:srgbClr val="000000"/>
                </a:solidFill>
              </a:rPr>
              <a:t>the combined influence</a:t>
            </a:r>
          </a:p>
          <a:p>
            <a:pPr algn="ctr" eaLnBrk="0" fontAlgn="base" hangingPunct="0">
              <a:spcBef>
                <a:spcPct val="0"/>
              </a:spcBef>
              <a:spcAft>
                <a:spcPct val="0"/>
              </a:spcAft>
              <a:buClrTx/>
              <a:buSzTx/>
              <a:buFontTx/>
              <a:buNone/>
            </a:pPr>
            <a:r>
              <a:rPr lang="en-US" altLang="en-US" sz="1800" b="1">
                <a:solidFill>
                  <a:srgbClr val="000000"/>
                </a:solidFill>
              </a:rPr>
              <a:t>of or affected by</a:t>
            </a:r>
          </a:p>
          <a:p>
            <a:pPr algn="ctr" eaLnBrk="0" fontAlgn="base" hangingPunct="0">
              <a:spcBef>
                <a:spcPct val="0"/>
              </a:spcBef>
              <a:spcAft>
                <a:spcPct val="0"/>
              </a:spcAft>
              <a:buClrTx/>
              <a:buSzTx/>
              <a:buFontTx/>
              <a:buNone/>
            </a:pPr>
            <a:r>
              <a:rPr lang="en-US" altLang="en-US" sz="1800" b="1">
                <a:solidFill>
                  <a:srgbClr val="000000"/>
                </a:solidFill>
              </a:rPr>
              <a:t>intoxicating liquor, marijuana, and any drug.</a:t>
            </a:r>
          </a:p>
        </p:txBody>
      </p:sp>
      <p:sp>
        <p:nvSpPr>
          <p:cNvPr id="8199" name="Rectangle 18"/>
          <p:cNvSpPr>
            <a:spLocks noChangeArrowheads="1"/>
          </p:cNvSpPr>
          <p:nvPr/>
        </p:nvSpPr>
        <p:spPr bwMode="auto">
          <a:xfrm>
            <a:off x="1981200" y="2286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buClrTx/>
              <a:buSzTx/>
              <a:buFontTx/>
              <a:buNone/>
            </a:pPr>
            <a:endParaRPr lang="en-US" altLang="en-US" sz="2400" b="1">
              <a:solidFill>
                <a:srgbClr val="FFFF00"/>
              </a:solidFill>
            </a:endParaRPr>
          </a:p>
          <a:p>
            <a:pPr algn="ctr" eaLnBrk="0" fontAlgn="base" hangingPunct="0">
              <a:spcBef>
                <a:spcPct val="0"/>
              </a:spcBef>
              <a:spcAft>
                <a:spcPct val="0"/>
              </a:spcAft>
              <a:buClrTx/>
              <a:buSzTx/>
              <a:buFontTx/>
              <a:buNone/>
            </a:pPr>
            <a:endParaRPr lang="en-US" altLang="en-US" sz="2400" b="1">
              <a:solidFill>
                <a:srgbClr val="FFFF00"/>
              </a:solidFill>
            </a:endParaRPr>
          </a:p>
          <a:p>
            <a:pPr algn="ctr" eaLnBrk="0" fontAlgn="base" hangingPunct="0">
              <a:spcBef>
                <a:spcPct val="0"/>
              </a:spcBef>
              <a:spcAft>
                <a:spcPct val="0"/>
              </a:spcAft>
              <a:buClrTx/>
              <a:buSzTx/>
              <a:buFontTx/>
              <a:buNone/>
            </a:pPr>
            <a:r>
              <a:rPr lang="en-US" altLang="en-US" sz="2400" b="1">
                <a:solidFill>
                  <a:srgbClr val="FFFF00"/>
                </a:solidFill>
              </a:rPr>
              <a:t>RCW 46.61.502  DRIVING UNDER THE INFLUENCE</a:t>
            </a:r>
          </a:p>
          <a:p>
            <a:pPr algn="ctr" eaLnBrk="0" fontAlgn="base" hangingPunct="0">
              <a:spcBef>
                <a:spcPct val="0"/>
              </a:spcBef>
              <a:spcAft>
                <a:spcPct val="0"/>
              </a:spcAft>
              <a:buClrTx/>
              <a:buSzTx/>
              <a:buFontTx/>
              <a:buNone/>
            </a:pPr>
            <a:endParaRPr lang="en-US" altLang="en-US" sz="2400" b="1">
              <a:solidFill>
                <a:srgbClr val="FFFF00"/>
              </a:solidFill>
            </a:endParaRPr>
          </a:p>
          <a:p>
            <a:pPr algn="ctr" eaLnBrk="0" fontAlgn="base" hangingPunct="0">
              <a:spcBef>
                <a:spcPct val="0"/>
              </a:spcBef>
              <a:spcAft>
                <a:spcPct val="0"/>
              </a:spcAft>
              <a:buClrTx/>
              <a:buSzTx/>
              <a:buFontTx/>
              <a:buNone/>
            </a:pPr>
            <a:endParaRPr lang="en-US" altLang="en-US" sz="2400" b="1">
              <a:solidFill>
                <a:srgbClr val="FFFF00"/>
              </a:solidFill>
            </a:endParaRPr>
          </a:p>
        </p:txBody>
      </p:sp>
      <p:sp>
        <p:nvSpPr>
          <p:cNvPr id="8200" name="Text Box 8"/>
          <p:cNvSpPr txBox="1">
            <a:spLocks noChangeArrowheads="1"/>
          </p:cNvSpPr>
          <p:nvPr/>
        </p:nvSpPr>
        <p:spPr bwMode="auto">
          <a:xfrm>
            <a:off x="5051425" y="2571750"/>
            <a:ext cx="3581400" cy="647700"/>
          </a:xfrm>
          <a:prstGeom prst="rect">
            <a:avLst/>
          </a:prstGeom>
          <a:solidFill>
            <a:schemeClr val="tx1"/>
          </a:solidFill>
          <a:ln w="9525">
            <a:solidFill>
              <a:schemeClr val="tx1"/>
            </a:solidFill>
            <a:miter lim="800000"/>
            <a:headEnd/>
            <a:tailEnd/>
          </a:ln>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buClrTx/>
              <a:buSzTx/>
              <a:buFontTx/>
              <a:buNone/>
            </a:pPr>
            <a:r>
              <a:rPr lang="en-US" altLang="en-US" sz="1800" b="1">
                <a:solidFill>
                  <a:srgbClr val="000000"/>
                </a:solidFill>
              </a:rPr>
              <a:t>(b)       or the person has a THC concentration of 5 ng or higher </a:t>
            </a:r>
          </a:p>
        </p:txBody>
      </p:sp>
    </p:spTree>
    <p:extLst>
      <p:ext uri="{BB962C8B-B14F-4D97-AF65-F5344CB8AC3E}">
        <p14:creationId xmlns:p14="http://schemas.microsoft.com/office/powerpoint/2010/main" val="2395405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2362200" y="0"/>
            <a:ext cx="8839200" cy="1524000"/>
          </a:xfrm>
        </p:spPr>
        <p:txBody>
          <a:bodyPr/>
          <a:lstStyle/>
          <a:p>
            <a:pPr algn="l" eaLnBrk="1" hangingPunct="1">
              <a:defRPr/>
            </a:pPr>
            <a:r>
              <a:rPr lang="en-US" sz="3200" b="1">
                <a:solidFill>
                  <a:srgbClr val="FFFF00"/>
                </a:solidFill>
                <a:ea typeface="+mj-ea"/>
              </a:rPr>
              <a:t>RCW 46.61.502 DUI Statute cont.</a:t>
            </a:r>
          </a:p>
        </p:txBody>
      </p:sp>
      <p:sp>
        <p:nvSpPr>
          <p:cNvPr id="304131" name="Rectangle 3"/>
          <p:cNvSpPr>
            <a:spLocks noGrp="1" noChangeArrowheads="1"/>
          </p:cNvSpPr>
          <p:nvPr>
            <p:ph type="body" idx="1"/>
          </p:nvPr>
        </p:nvSpPr>
        <p:spPr>
          <a:xfrm>
            <a:off x="2286000" y="1143000"/>
            <a:ext cx="7696200" cy="5562600"/>
          </a:xfrm>
        </p:spPr>
        <p:txBody>
          <a:bodyPr/>
          <a:lstStyle/>
          <a:p>
            <a:pPr lvl="1" eaLnBrk="1" hangingPunct="1">
              <a:defRPr/>
            </a:pPr>
            <a:r>
              <a:rPr lang="en-US" altLang="en-US" sz="2400" b="1"/>
              <a:t>(2) Charged with this violation or entitled to use a drug under the laws of this state shall not constitute a defense against a DUI charge.</a:t>
            </a:r>
          </a:p>
          <a:p>
            <a:pPr lvl="1" eaLnBrk="1" hangingPunct="1">
              <a:buFontTx/>
              <a:buNone/>
              <a:defRPr/>
            </a:pPr>
            <a:endParaRPr lang="en-US" altLang="en-US" sz="2400" b="1"/>
          </a:p>
          <a:p>
            <a:pPr lvl="1" eaLnBrk="1" hangingPunct="1">
              <a:defRPr/>
            </a:pPr>
            <a:r>
              <a:rPr lang="en-US" altLang="en-US" sz="2400" b="1"/>
              <a:t>(3) Affirmative defense for 1(a):</a:t>
            </a:r>
          </a:p>
          <a:p>
            <a:pPr lvl="1" eaLnBrk="1" hangingPunct="1">
              <a:buFontTx/>
              <a:buNone/>
              <a:defRPr/>
            </a:pPr>
            <a:endParaRPr lang="en-US" altLang="en-US" sz="2400" b="1"/>
          </a:p>
          <a:p>
            <a:pPr lvl="2" eaLnBrk="1" hangingPunct="1">
              <a:buFont typeface="Wingdings" pitchFamily="-101" charset="2"/>
              <a:buBlip>
                <a:blip r:embed="rId3"/>
              </a:buBlip>
              <a:defRPr/>
            </a:pPr>
            <a:r>
              <a:rPr lang="en-US" altLang="en-US" sz="2000" b="1"/>
              <a:t> </a:t>
            </a:r>
            <a:r>
              <a:rPr lang="en-US" altLang="en-US" sz="2000" b="1" u="sng"/>
              <a:t>defendant must prove</a:t>
            </a:r>
            <a:r>
              <a:rPr lang="en-US" altLang="en-US" sz="2000" b="1"/>
              <a:t> by a </a:t>
            </a:r>
            <a:r>
              <a:rPr lang="en-US" altLang="en-US" sz="2000" b="1" u="sng"/>
              <a:t>preponderance of the evidence</a:t>
            </a:r>
            <a:r>
              <a:rPr lang="en-US" altLang="en-US" sz="2000" b="1"/>
              <a:t> </a:t>
            </a:r>
          </a:p>
          <a:p>
            <a:pPr lvl="2" eaLnBrk="1" hangingPunct="1">
              <a:buFont typeface="Wingdings" pitchFamily="-101" charset="2"/>
              <a:buNone/>
              <a:defRPr/>
            </a:pPr>
            <a:endParaRPr lang="en-US" altLang="en-US" sz="2000" b="1"/>
          </a:p>
          <a:p>
            <a:pPr lvl="3" eaLnBrk="1" hangingPunct="1">
              <a:defRPr/>
            </a:pPr>
            <a:r>
              <a:rPr lang="en-US" altLang="en-US" sz="1800" b="1"/>
              <a:t>they consumed a sufficient quantity of alcohol </a:t>
            </a:r>
            <a:r>
              <a:rPr lang="en-US" altLang="en-US" sz="1800" b="1" u="sng"/>
              <a:t>after the time of driving and before the breath/blood testing causing the alc concentration to be a .08 or higher w/I 2 hours after driving</a:t>
            </a:r>
            <a:r>
              <a:rPr lang="en-US" altLang="en-US" sz="1800" b="1"/>
              <a:t>.</a:t>
            </a:r>
            <a:endParaRPr lang="en-US" altLang="en-US" b="1" smtClean="0"/>
          </a:p>
          <a:p>
            <a:pPr lvl="1" eaLnBrk="1" hangingPunct="1">
              <a:buFontTx/>
              <a:buNone/>
              <a:defRPr/>
            </a:pPr>
            <a:endParaRPr lang="en-US" altLang="en-US" sz="2400"/>
          </a:p>
        </p:txBody>
      </p:sp>
    </p:spTree>
    <p:extLst>
      <p:ext uri="{BB962C8B-B14F-4D97-AF65-F5344CB8AC3E}">
        <p14:creationId xmlns:p14="http://schemas.microsoft.com/office/powerpoint/2010/main" val="196967224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anim calcmode="lin" valueType="num">
                                      <p:cBhvr additive="base">
                                        <p:cTn id="7" dur="500" fill="hold"/>
                                        <p:tgtEl>
                                          <p:spTgt spid="3041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4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4131">
                                            <p:txEl>
                                              <p:pRg st="2" end="2"/>
                                            </p:txEl>
                                          </p:spTgt>
                                        </p:tgtEl>
                                        <p:attrNameLst>
                                          <p:attrName>style.visibility</p:attrName>
                                        </p:attrNameLst>
                                      </p:cBhvr>
                                      <p:to>
                                        <p:strVal val="visible"/>
                                      </p:to>
                                    </p:set>
                                    <p:anim calcmode="lin" valueType="num">
                                      <p:cBhvr additive="base">
                                        <p:cTn id="13" dur="500" fill="hold"/>
                                        <p:tgtEl>
                                          <p:spTgt spid="30413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4131">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04131">
                                            <p:txEl>
                                              <p:pRg st="4" end="4"/>
                                            </p:txEl>
                                          </p:spTgt>
                                        </p:tgtEl>
                                        <p:attrNameLst>
                                          <p:attrName>style.visibility</p:attrName>
                                        </p:attrNameLst>
                                      </p:cBhvr>
                                      <p:to>
                                        <p:strVal val="visible"/>
                                      </p:to>
                                    </p:set>
                                    <p:anim calcmode="lin" valueType="num">
                                      <p:cBhvr additive="base">
                                        <p:cTn id="17" dur="500" fill="hold"/>
                                        <p:tgtEl>
                                          <p:spTgt spid="304131">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04131">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04131">
                                            <p:txEl>
                                              <p:pRg st="6" end="6"/>
                                            </p:txEl>
                                          </p:spTgt>
                                        </p:tgtEl>
                                        <p:attrNameLst>
                                          <p:attrName>style.visibility</p:attrName>
                                        </p:attrNameLst>
                                      </p:cBhvr>
                                      <p:to>
                                        <p:strVal val="visible"/>
                                      </p:to>
                                    </p:set>
                                    <p:anim calcmode="lin" valueType="num">
                                      <p:cBhvr additive="base">
                                        <p:cTn id="21" dur="500" fill="hold"/>
                                        <p:tgtEl>
                                          <p:spTgt spid="304131">
                                            <p:txEl>
                                              <p:pRg st="6" end="6"/>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041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en-US" sz="3600" b="1">
                <a:solidFill>
                  <a:srgbClr val="FFFF00"/>
                </a:solidFill>
                <a:ea typeface="+mj-ea"/>
              </a:rPr>
              <a:t>RCW 46.61.502 DUI Statute cont.</a:t>
            </a:r>
          </a:p>
        </p:txBody>
      </p:sp>
      <p:sp>
        <p:nvSpPr>
          <p:cNvPr id="347139" name="Rectangle 3"/>
          <p:cNvSpPr>
            <a:spLocks noGrp="1" noChangeArrowheads="1"/>
          </p:cNvSpPr>
          <p:nvPr>
            <p:ph type="body" idx="1"/>
          </p:nvPr>
        </p:nvSpPr>
        <p:spPr/>
        <p:txBody>
          <a:bodyPr/>
          <a:lstStyle/>
          <a:p>
            <a:pPr eaLnBrk="1" hangingPunct="1">
              <a:buFont typeface="Wingdings" pitchFamily="-101" charset="2"/>
              <a:buBlip>
                <a:blip r:embed="rId3"/>
              </a:buBlip>
              <a:defRPr/>
            </a:pPr>
            <a:r>
              <a:rPr lang="en-US" altLang="en-US" smtClean="0"/>
              <a:t>(4) Analyses of breath or blood samples obtained after 2 hours of alleged driving:</a:t>
            </a:r>
          </a:p>
          <a:p>
            <a:pPr eaLnBrk="1" hangingPunct="1">
              <a:buFont typeface="Wingdings" pitchFamily="-101" charset="2"/>
              <a:buNone/>
              <a:defRPr/>
            </a:pPr>
            <a:endParaRPr lang="en-US" altLang="en-US" smtClean="0"/>
          </a:p>
          <a:p>
            <a:pPr lvl="1" eaLnBrk="1" hangingPunct="1">
              <a:defRPr/>
            </a:pPr>
            <a:r>
              <a:rPr lang="en-US" altLang="en-US" sz="2400"/>
              <a:t>Maybe used as evidence that within 2 hrs of driving a person’s BAC was .08 or higher in violation of 1(a).</a:t>
            </a:r>
            <a:r>
              <a:rPr lang="en-US" altLang="en-US" smtClean="0"/>
              <a:t>  </a:t>
            </a:r>
          </a:p>
          <a:p>
            <a:pPr lvl="1" eaLnBrk="1" hangingPunct="1">
              <a:buFontTx/>
              <a:buNone/>
              <a:defRPr/>
            </a:pPr>
            <a:endParaRPr lang="en-US" altLang="en-US" smtClean="0"/>
          </a:p>
          <a:p>
            <a:pPr lvl="1" eaLnBrk="1" hangingPunct="1">
              <a:defRPr/>
            </a:pPr>
            <a:r>
              <a:rPr lang="en-US" altLang="en-US" sz="2400"/>
              <a:t>And any case w/BAC above .00 maybe used as evidence of a person being under the influence of intoxicating liquor or drug in violation of 1(b and c)</a:t>
            </a:r>
          </a:p>
          <a:p>
            <a:pPr lvl="1" eaLnBrk="1" hangingPunct="1">
              <a:defRPr/>
            </a:pPr>
            <a:endParaRPr lang="en-US" altLang="en-US" smtClean="0"/>
          </a:p>
        </p:txBody>
      </p:sp>
    </p:spTree>
    <p:extLst>
      <p:ext uri="{BB962C8B-B14F-4D97-AF65-F5344CB8AC3E}">
        <p14:creationId xmlns:p14="http://schemas.microsoft.com/office/powerpoint/2010/main" val="2896880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667000" y="0"/>
            <a:ext cx="8001000" cy="1524000"/>
          </a:xfrm>
        </p:spPr>
        <p:txBody>
          <a:bodyPr/>
          <a:lstStyle/>
          <a:p>
            <a:pPr algn="l" eaLnBrk="1" hangingPunct="1">
              <a:defRPr/>
            </a:pPr>
            <a:r>
              <a:rPr lang="en-US" sz="3200" b="1" dirty="0">
                <a:ea typeface="+mj-ea"/>
              </a:rPr>
              <a:t>46.61.502 DUI statute and Collisions</a:t>
            </a:r>
          </a:p>
        </p:txBody>
      </p:sp>
      <p:sp>
        <p:nvSpPr>
          <p:cNvPr id="178179" name="Rectangle 3"/>
          <p:cNvSpPr>
            <a:spLocks noGrp="1" noChangeArrowheads="1"/>
          </p:cNvSpPr>
          <p:nvPr>
            <p:ph type="body" idx="1"/>
          </p:nvPr>
        </p:nvSpPr>
        <p:spPr>
          <a:xfrm>
            <a:off x="1752600" y="1676400"/>
            <a:ext cx="8229600" cy="5562600"/>
          </a:xfrm>
        </p:spPr>
        <p:txBody>
          <a:bodyPr/>
          <a:lstStyle/>
          <a:p>
            <a:pPr lvl="1" eaLnBrk="1" hangingPunct="1">
              <a:lnSpc>
                <a:spcPct val="90000"/>
              </a:lnSpc>
              <a:defRPr/>
            </a:pPr>
            <a:r>
              <a:rPr lang="en-US" i="1" dirty="0" smtClean="0">
                <a:solidFill>
                  <a:srgbClr val="FFFF00"/>
                </a:solidFill>
              </a:rPr>
              <a:t>RCW 10.31.100 Arrest w/o warrant 1(d):</a:t>
            </a:r>
          </a:p>
          <a:p>
            <a:pPr lvl="1" eaLnBrk="1" hangingPunct="1">
              <a:lnSpc>
                <a:spcPct val="90000"/>
              </a:lnSpc>
              <a:buFontTx/>
              <a:buNone/>
              <a:defRPr/>
            </a:pPr>
            <a:endParaRPr lang="en-US" i="1" dirty="0" smtClean="0">
              <a:solidFill>
                <a:srgbClr val="FFFF00"/>
              </a:solidFill>
            </a:endParaRPr>
          </a:p>
          <a:p>
            <a:pPr lvl="2" eaLnBrk="1" hangingPunct="1">
              <a:lnSpc>
                <a:spcPct val="90000"/>
              </a:lnSpc>
              <a:buFont typeface="Wingdings" panose="05000000000000000000" pitchFamily="2" charset="2"/>
              <a:buChar char="§"/>
              <a:defRPr/>
            </a:pPr>
            <a:r>
              <a:rPr lang="en-US" sz="2800" b="1" i="1" dirty="0"/>
              <a:t>Must have PC</a:t>
            </a:r>
          </a:p>
          <a:p>
            <a:pPr lvl="2" eaLnBrk="1" hangingPunct="1">
              <a:lnSpc>
                <a:spcPct val="90000"/>
              </a:lnSpc>
              <a:buFont typeface="Wingdings" panose="05000000000000000000" pitchFamily="2" charset="2"/>
              <a:buChar char="§"/>
              <a:defRPr/>
            </a:pPr>
            <a:r>
              <a:rPr lang="en-US" sz="2800" b="1" i="1" dirty="0"/>
              <a:t>Violation committed in presence or have collection of impairment evidence</a:t>
            </a:r>
          </a:p>
          <a:p>
            <a:pPr lvl="4" eaLnBrk="1" hangingPunct="1">
              <a:lnSpc>
                <a:spcPct val="90000"/>
              </a:lnSpc>
              <a:buFont typeface="Wingdings" panose="05000000000000000000" pitchFamily="2" charset="2"/>
              <a:buChar char="§"/>
              <a:defRPr/>
            </a:pPr>
            <a:r>
              <a:rPr lang="en-US" sz="2400" b="1" i="1" dirty="0"/>
              <a:t>Witness statements </a:t>
            </a:r>
          </a:p>
          <a:p>
            <a:pPr lvl="4" eaLnBrk="1" hangingPunct="1">
              <a:lnSpc>
                <a:spcPct val="90000"/>
              </a:lnSpc>
              <a:buFont typeface="Wingdings" panose="05000000000000000000" pitchFamily="2" charset="2"/>
              <a:buChar char="§"/>
              <a:defRPr/>
            </a:pPr>
            <a:r>
              <a:rPr lang="en-US" sz="2400" b="1" i="1" dirty="0"/>
              <a:t>Prove driving</a:t>
            </a:r>
          </a:p>
          <a:p>
            <a:pPr lvl="4" eaLnBrk="1" hangingPunct="1">
              <a:lnSpc>
                <a:spcPct val="90000"/>
              </a:lnSpc>
              <a:buFont typeface="Wingdings" panose="05000000000000000000" pitchFamily="2" charset="2"/>
              <a:buChar char="§"/>
              <a:defRPr/>
            </a:pPr>
            <a:r>
              <a:rPr lang="en-US" sz="2400" b="1" i="1" dirty="0"/>
              <a:t>Other indicators</a:t>
            </a:r>
            <a:r>
              <a:rPr lang="en-US" sz="1800" b="1" i="1" dirty="0"/>
              <a:t> </a:t>
            </a:r>
            <a:r>
              <a:rPr lang="en-US" sz="2400" b="1" i="1" dirty="0"/>
              <a:t>of impairment</a:t>
            </a:r>
            <a:r>
              <a:rPr lang="en-US" sz="2400" i="1" dirty="0"/>
              <a:t>.</a:t>
            </a:r>
          </a:p>
          <a:p>
            <a:pPr lvl="4" eaLnBrk="1" hangingPunct="1">
              <a:lnSpc>
                <a:spcPct val="90000"/>
              </a:lnSpc>
              <a:buFont typeface="Wingdings" panose="05000000000000000000" pitchFamily="2" charset="2"/>
              <a:buChar char="§"/>
              <a:defRPr/>
            </a:pPr>
            <a:r>
              <a:rPr lang="en-US" sz="2400" b="1" dirty="0"/>
              <a:t>CAD log from dispatch</a:t>
            </a:r>
            <a:r>
              <a:rPr lang="en-US" sz="2400" i="1" dirty="0"/>
              <a:t> </a:t>
            </a:r>
          </a:p>
        </p:txBody>
      </p:sp>
    </p:spTree>
    <p:extLst>
      <p:ext uri="{BB962C8B-B14F-4D97-AF65-F5344CB8AC3E}">
        <p14:creationId xmlns:p14="http://schemas.microsoft.com/office/powerpoint/2010/main" val="324905234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 calcmode="lin" valueType="num">
                                      <p:cBhvr additive="base">
                                        <p:cTn id="7" dur="500" fill="hold"/>
                                        <p:tgtEl>
                                          <p:spTgt spid="1781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81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8179">
                                            <p:txEl>
                                              <p:pRg st="2" end="2"/>
                                            </p:txEl>
                                          </p:spTgt>
                                        </p:tgtEl>
                                        <p:attrNameLst>
                                          <p:attrName>style.visibility</p:attrName>
                                        </p:attrNameLst>
                                      </p:cBhvr>
                                      <p:to>
                                        <p:strVal val="visible"/>
                                      </p:to>
                                    </p:set>
                                    <p:anim calcmode="lin" valueType="num">
                                      <p:cBhvr additive="base">
                                        <p:cTn id="11" dur="500" fill="hold"/>
                                        <p:tgtEl>
                                          <p:spTgt spid="178179">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817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78179">
                                            <p:txEl>
                                              <p:pRg st="3" end="3"/>
                                            </p:txEl>
                                          </p:spTgt>
                                        </p:tgtEl>
                                        <p:attrNameLst>
                                          <p:attrName>style.visibility</p:attrName>
                                        </p:attrNameLst>
                                      </p:cBhvr>
                                      <p:to>
                                        <p:strVal val="visible"/>
                                      </p:to>
                                    </p:set>
                                    <p:anim calcmode="lin" valueType="num">
                                      <p:cBhvr additive="base">
                                        <p:cTn id="15" dur="500" fill="hold"/>
                                        <p:tgtEl>
                                          <p:spTgt spid="178179">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78179">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78179">
                                            <p:txEl>
                                              <p:pRg st="4" end="4"/>
                                            </p:txEl>
                                          </p:spTgt>
                                        </p:tgtEl>
                                        <p:attrNameLst>
                                          <p:attrName>style.visibility</p:attrName>
                                        </p:attrNameLst>
                                      </p:cBhvr>
                                      <p:to>
                                        <p:strVal val="visible"/>
                                      </p:to>
                                    </p:set>
                                    <p:anim calcmode="lin" valueType="num">
                                      <p:cBhvr additive="base">
                                        <p:cTn id="19" dur="500" fill="hold"/>
                                        <p:tgtEl>
                                          <p:spTgt spid="178179">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8179">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78179">
                                            <p:txEl>
                                              <p:pRg st="5" end="5"/>
                                            </p:txEl>
                                          </p:spTgt>
                                        </p:tgtEl>
                                        <p:attrNameLst>
                                          <p:attrName>style.visibility</p:attrName>
                                        </p:attrNameLst>
                                      </p:cBhvr>
                                      <p:to>
                                        <p:strVal val="visible"/>
                                      </p:to>
                                    </p:set>
                                    <p:anim calcmode="lin" valueType="num">
                                      <p:cBhvr additive="base">
                                        <p:cTn id="23" dur="500" fill="hold"/>
                                        <p:tgtEl>
                                          <p:spTgt spid="178179">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78179">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78179">
                                            <p:txEl>
                                              <p:pRg st="6" end="6"/>
                                            </p:txEl>
                                          </p:spTgt>
                                        </p:tgtEl>
                                        <p:attrNameLst>
                                          <p:attrName>style.visibility</p:attrName>
                                        </p:attrNameLst>
                                      </p:cBhvr>
                                      <p:to>
                                        <p:strVal val="visible"/>
                                      </p:to>
                                    </p:set>
                                    <p:anim calcmode="lin" valueType="num">
                                      <p:cBhvr additive="base">
                                        <p:cTn id="27" dur="500" fill="hold"/>
                                        <p:tgtEl>
                                          <p:spTgt spid="178179">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8179">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78179">
                                            <p:txEl>
                                              <p:pRg st="7" end="7"/>
                                            </p:txEl>
                                          </p:spTgt>
                                        </p:tgtEl>
                                        <p:attrNameLst>
                                          <p:attrName>style.visibility</p:attrName>
                                        </p:attrNameLst>
                                      </p:cBhvr>
                                      <p:to>
                                        <p:strVal val="visible"/>
                                      </p:to>
                                    </p:set>
                                    <p:anim calcmode="lin" valueType="num">
                                      <p:cBhvr additive="base">
                                        <p:cTn id="31" dur="500" fill="hold"/>
                                        <p:tgtEl>
                                          <p:spTgt spid="178179">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817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2057400" y="3200400"/>
            <a:ext cx="2133600" cy="1754188"/>
          </a:xfrm>
          <a:prstGeom prst="rect">
            <a:avLst/>
          </a:prstGeom>
          <a:solidFill>
            <a:srgbClr val="99CCFF"/>
          </a:solidFill>
          <a:ln w="9525">
            <a:solidFill>
              <a:schemeClr val="tx1"/>
            </a:solidFill>
            <a:miter lim="800000"/>
            <a:headEnd/>
            <a:tailEnd/>
          </a:ln>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buClrTx/>
              <a:buSzTx/>
              <a:buFontTx/>
              <a:buNone/>
            </a:pPr>
            <a:r>
              <a:rPr lang="en-US" altLang="en-US" sz="1800" b="1" i="1">
                <a:solidFill>
                  <a:srgbClr val="000000"/>
                </a:solidFill>
              </a:rPr>
              <a:t>Act</a:t>
            </a:r>
            <a:r>
              <a:rPr lang="en-US" altLang="en-US" sz="1800" b="1">
                <a:solidFill>
                  <a:srgbClr val="000000"/>
                </a:solidFill>
              </a:rPr>
              <a:t>:</a:t>
            </a:r>
          </a:p>
          <a:p>
            <a:pPr algn="ctr" eaLnBrk="0" fontAlgn="base" hangingPunct="0">
              <a:spcBef>
                <a:spcPct val="0"/>
              </a:spcBef>
              <a:spcAft>
                <a:spcPct val="0"/>
              </a:spcAft>
              <a:buClrTx/>
              <a:buSzTx/>
              <a:buFontTx/>
              <a:buNone/>
            </a:pPr>
            <a:r>
              <a:rPr lang="en-US" altLang="en-US" sz="1800" b="1">
                <a:solidFill>
                  <a:srgbClr val="000000"/>
                </a:solidFill>
              </a:rPr>
              <a:t>(1) Be in actual physical control of a motor vehicle</a:t>
            </a:r>
          </a:p>
          <a:p>
            <a:pPr algn="ctr" eaLnBrk="0" fontAlgn="base" hangingPunct="0">
              <a:spcBef>
                <a:spcPct val="0"/>
              </a:spcBef>
              <a:spcAft>
                <a:spcPct val="0"/>
              </a:spcAft>
              <a:buClrTx/>
              <a:buSzTx/>
              <a:buFontTx/>
              <a:buNone/>
            </a:pPr>
            <a:r>
              <a:rPr lang="en-US" altLang="en-US" sz="1800" b="1">
                <a:solidFill>
                  <a:srgbClr val="000000"/>
                </a:solidFill>
              </a:rPr>
              <a:t> within this state</a:t>
            </a:r>
          </a:p>
        </p:txBody>
      </p:sp>
      <p:sp>
        <p:nvSpPr>
          <p:cNvPr id="12291" name="Text Box 4"/>
          <p:cNvSpPr txBox="1">
            <a:spLocks noChangeArrowheads="1"/>
          </p:cNvSpPr>
          <p:nvPr/>
        </p:nvSpPr>
        <p:spPr bwMode="auto">
          <a:xfrm>
            <a:off x="2057400" y="2590801"/>
            <a:ext cx="2133600" cy="633413"/>
          </a:xfrm>
          <a:prstGeom prst="rect">
            <a:avLst/>
          </a:prstGeom>
          <a:solidFill>
            <a:srgbClr val="CC99FF"/>
          </a:solidFill>
          <a:ln w="9525">
            <a:solidFill>
              <a:schemeClr val="tx1"/>
            </a:solidFill>
            <a:miter lim="800000"/>
            <a:headEnd/>
            <a:tailEnd/>
          </a:ln>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9pPr>
          </a:lstStyle>
          <a:p>
            <a:pPr algn="ctr" fontAlgn="base">
              <a:spcBef>
                <a:spcPct val="50000"/>
              </a:spcBef>
              <a:spcAft>
                <a:spcPct val="0"/>
              </a:spcAft>
              <a:buClrTx/>
              <a:buSzTx/>
              <a:buFontTx/>
              <a:buNone/>
            </a:pPr>
            <a:r>
              <a:rPr lang="en-US" altLang="en-US" sz="1400" b="1" i="1">
                <a:solidFill>
                  <a:srgbClr val="000000"/>
                </a:solidFill>
              </a:rPr>
              <a:t>Mental State</a:t>
            </a:r>
            <a:r>
              <a:rPr lang="en-US" altLang="en-US" sz="1400" b="1">
                <a:solidFill>
                  <a:srgbClr val="000000"/>
                </a:solidFill>
              </a:rPr>
              <a:t>:</a:t>
            </a:r>
          </a:p>
          <a:p>
            <a:pPr algn="ctr" fontAlgn="base">
              <a:spcBef>
                <a:spcPct val="50000"/>
              </a:spcBef>
              <a:spcAft>
                <a:spcPct val="0"/>
              </a:spcAft>
              <a:buClrTx/>
              <a:buSzTx/>
              <a:buFontTx/>
              <a:buNone/>
            </a:pPr>
            <a:r>
              <a:rPr lang="en-US" altLang="en-US" sz="1400" b="1">
                <a:solidFill>
                  <a:srgbClr val="000000"/>
                </a:solidFill>
              </a:rPr>
              <a:t>None Required</a:t>
            </a:r>
          </a:p>
        </p:txBody>
      </p:sp>
      <p:sp>
        <p:nvSpPr>
          <p:cNvPr id="12292" name="Text Box 6"/>
          <p:cNvSpPr txBox="1">
            <a:spLocks noChangeArrowheads="1"/>
          </p:cNvSpPr>
          <p:nvPr/>
        </p:nvSpPr>
        <p:spPr bwMode="auto">
          <a:xfrm>
            <a:off x="5037138" y="1112838"/>
            <a:ext cx="3581400" cy="1477962"/>
          </a:xfrm>
          <a:prstGeom prst="rect">
            <a:avLst/>
          </a:prstGeom>
          <a:solidFill>
            <a:schemeClr val="tx1"/>
          </a:solidFill>
          <a:ln w="9525">
            <a:solidFill>
              <a:schemeClr val="tx1"/>
            </a:solidFill>
            <a:miter lim="800000"/>
            <a:headEnd/>
            <a:tailEnd/>
          </a:ln>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buClrTx/>
              <a:buSzTx/>
              <a:buFontTx/>
              <a:buNone/>
            </a:pPr>
            <a:r>
              <a:rPr lang="en-US" altLang="en-US" sz="1800" b="1">
                <a:solidFill>
                  <a:srgbClr val="000000"/>
                </a:solidFill>
              </a:rPr>
              <a:t>(a) the person has, </a:t>
            </a:r>
          </a:p>
          <a:p>
            <a:pPr algn="ctr" eaLnBrk="0" fontAlgn="base" hangingPunct="0">
              <a:spcBef>
                <a:spcPct val="0"/>
              </a:spcBef>
              <a:spcAft>
                <a:spcPct val="0"/>
              </a:spcAft>
              <a:buClrTx/>
              <a:buSzTx/>
              <a:buFontTx/>
              <a:buNone/>
            </a:pPr>
            <a:r>
              <a:rPr lang="en-US" altLang="en-US" sz="1800" b="1">
                <a:solidFill>
                  <a:srgbClr val="000000"/>
                </a:solidFill>
              </a:rPr>
              <a:t>within 2 hours after being in actual physical control</a:t>
            </a:r>
          </a:p>
          <a:p>
            <a:pPr algn="ctr" eaLnBrk="0" fontAlgn="base" hangingPunct="0">
              <a:spcBef>
                <a:spcPct val="0"/>
              </a:spcBef>
              <a:spcAft>
                <a:spcPct val="0"/>
              </a:spcAft>
              <a:buClrTx/>
              <a:buSzTx/>
              <a:buFontTx/>
              <a:buNone/>
            </a:pPr>
            <a:r>
              <a:rPr lang="en-US" altLang="en-US" sz="1800" b="1">
                <a:solidFill>
                  <a:srgbClr val="000000"/>
                </a:solidFill>
              </a:rPr>
              <a:t>an alcohol concentration of</a:t>
            </a:r>
          </a:p>
          <a:p>
            <a:pPr algn="ctr" eaLnBrk="0" fontAlgn="base" hangingPunct="0">
              <a:spcBef>
                <a:spcPct val="0"/>
              </a:spcBef>
              <a:spcAft>
                <a:spcPct val="0"/>
              </a:spcAft>
              <a:buClrTx/>
              <a:buSzTx/>
              <a:buFontTx/>
              <a:buNone/>
            </a:pPr>
            <a:r>
              <a:rPr lang="en-US" altLang="en-US" sz="1800" b="1">
                <a:solidFill>
                  <a:srgbClr val="000000"/>
                </a:solidFill>
              </a:rPr>
              <a:t>.08 or higher</a:t>
            </a:r>
          </a:p>
        </p:txBody>
      </p:sp>
      <p:sp>
        <p:nvSpPr>
          <p:cNvPr id="12293" name="Text Box 10"/>
          <p:cNvSpPr txBox="1">
            <a:spLocks noChangeArrowheads="1"/>
          </p:cNvSpPr>
          <p:nvPr/>
        </p:nvSpPr>
        <p:spPr bwMode="auto">
          <a:xfrm>
            <a:off x="5029200" y="2860675"/>
            <a:ext cx="3581400" cy="1754188"/>
          </a:xfrm>
          <a:prstGeom prst="rect">
            <a:avLst/>
          </a:prstGeom>
          <a:solidFill>
            <a:schemeClr val="tx1"/>
          </a:solidFill>
          <a:ln w="9525">
            <a:solidFill>
              <a:schemeClr val="tx1"/>
            </a:solidFill>
            <a:miter lim="800000"/>
            <a:headEnd/>
            <a:tailEnd/>
          </a:ln>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buClrTx/>
              <a:buSzTx/>
              <a:buFontTx/>
              <a:buNone/>
            </a:pPr>
            <a:r>
              <a:rPr lang="en-US" altLang="en-US" sz="1800" b="1">
                <a:solidFill>
                  <a:srgbClr val="000000"/>
                </a:solidFill>
              </a:rPr>
              <a:t>(b) or a THC concentration of 5ng or higher</a:t>
            </a:r>
          </a:p>
          <a:p>
            <a:pPr algn="ctr" eaLnBrk="0" fontAlgn="base" hangingPunct="0">
              <a:spcBef>
                <a:spcPct val="0"/>
              </a:spcBef>
              <a:spcAft>
                <a:spcPct val="0"/>
              </a:spcAft>
              <a:buClrTx/>
              <a:buSzTx/>
              <a:buFontTx/>
              <a:buNone/>
            </a:pPr>
            <a:r>
              <a:rPr lang="en-US" altLang="en-US" sz="1800" b="1">
                <a:solidFill>
                  <a:srgbClr val="000000"/>
                </a:solidFill>
              </a:rPr>
              <a:t>(c) or while the person is</a:t>
            </a:r>
          </a:p>
          <a:p>
            <a:pPr algn="ctr" eaLnBrk="0" fontAlgn="base" hangingPunct="0">
              <a:spcBef>
                <a:spcPct val="0"/>
              </a:spcBef>
              <a:spcAft>
                <a:spcPct val="0"/>
              </a:spcAft>
              <a:buClrTx/>
              <a:buSzTx/>
              <a:buFontTx/>
              <a:buNone/>
            </a:pPr>
            <a:r>
              <a:rPr lang="en-US" altLang="en-US" sz="1800" b="1">
                <a:solidFill>
                  <a:srgbClr val="000000"/>
                </a:solidFill>
              </a:rPr>
              <a:t>under the influence of </a:t>
            </a:r>
          </a:p>
          <a:p>
            <a:pPr algn="ctr" eaLnBrk="0" fontAlgn="base" hangingPunct="0">
              <a:spcBef>
                <a:spcPct val="0"/>
              </a:spcBef>
              <a:spcAft>
                <a:spcPct val="0"/>
              </a:spcAft>
              <a:buClrTx/>
              <a:buSzTx/>
              <a:buFontTx/>
              <a:buNone/>
            </a:pPr>
            <a:r>
              <a:rPr lang="en-US" altLang="en-US" sz="1800" b="1">
                <a:solidFill>
                  <a:srgbClr val="000000"/>
                </a:solidFill>
              </a:rPr>
              <a:t>or affected by intoxicating</a:t>
            </a:r>
          </a:p>
          <a:p>
            <a:pPr algn="ctr" eaLnBrk="0" fontAlgn="base" hangingPunct="0">
              <a:spcBef>
                <a:spcPct val="0"/>
              </a:spcBef>
              <a:spcAft>
                <a:spcPct val="0"/>
              </a:spcAft>
              <a:buClrTx/>
              <a:buSzTx/>
              <a:buFontTx/>
              <a:buNone/>
            </a:pPr>
            <a:r>
              <a:rPr lang="en-US" altLang="en-US" sz="1800" b="1">
                <a:solidFill>
                  <a:srgbClr val="000000"/>
                </a:solidFill>
              </a:rPr>
              <a:t>liquor or any drug</a:t>
            </a:r>
          </a:p>
        </p:txBody>
      </p:sp>
      <p:sp>
        <p:nvSpPr>
          <p:cNvPr id="12294" name="Text Box 14"/>
          <p:cNvSpPr txBox="1">
            <a:spLocks noChangeArrowheads="1"/>
          </p:cNvSpPr>
          <p:nvPr/>
        </p:nvSpPr>
        <p:spPr bwMode="auto">
          <a:xfrm>
            <a:off x="5029200" y="4953000"/>
            <a:ext cx="3581400" cy="1754188"/>
          </a:xfrm>
          <a:prstGeom prst="rect">
            <a:avLst/>
          </a:prstGeom>
          <a:solidFill>
            <a:schemeClr val="tx1"/>
          </a:solidFill>
          <a:ln w="9525">
            <a:solidFill>
              <a:schemeClr val="tx1"/>
            </a:solidFill>
            <a:miter lim="800000"/>
            <a:headEnd/>
            <a:tailEnd/>
          </a:ln>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buClrTx/>
              <a:buSzTx/>
              <a:buFontTx/>
              <a:buNone/>
            </a:pPr>
            <a:r>
              <a:rPr lang="en-US" altLang="en-US" sz="1800" b="1">
                <a:solidFill>
                  <a:srgbClr val="000000"/>
                </a:solidFill>
              </a:rPr>
              <a:t>(d) or while the person is under</a:t>
            </a:r>
          </a:p>
          <a:p>
            <a:pPr algn="ctr" eaLnBrk="0" fontAlgn="base" hangingPunct="0">
              <a:spcBef>
                <a:spcPct val="0"/>
              </a:spcBef>
              <a:spcAft>
                <a:spcPct val="0"/>
              </a:spcAft>
              <a:buClrTx/>
              <a:buSzTx/>
              <a:buFontTx/>
              <a:buNone/>
            </a:pPr>
            <a:r>
              <a:rPr lang="en-US" altLang="en-US" sz="1800" b="1">
                <a:solidFill>
                  <a:srgbClr val="000000"/>
                </a:solidFill>
              </a:rPr>
              <a:t>the combined influence</a:t>
            </a:r>
          </a:p>
          <a:p>
            <a:pPr algn="ctr" eaLnBrk="0" fontAlgn="base" hangingPunct="0">
              <a:spcBef>
                <a:spcPct val="0"/>
              </a:spcBef>
              <a:spcAft>
                <a:spcPct val="0"/>
              </a:spcAft>
              <a:buClrTx/>
              <a:buSzTx/>
              <a:buFontTx/>
              <a:buNone/>
            </a:pPr>
            <a:r>
              <a:rPr lang="en-US" altLang="en-US" sz="1800" b="1">
                <a:solidFill>
                  <a:srgbClr val="000000"/>
                </a:solidFill>
              </a:rPr>
              <a:t>of or affected by</a:t>
            </a:r>
          </a:p>
          <a:p>
            <a:pPr algn="ctr" eaLnBrk="0" fontAlgn="base" hangingPunct="0">
              <a:spcBef>
                <a:spcPct val="0"/>
              </a:spcBef>
              <a:spcAft>
                <a:spcPct val="0"/>
              </a:spcAft>
              <a:buClrTx/>
              <a:buSzTx/>
              <a:buFontTx/>
              <a:buNone/>
            </a:pPr>
            <a:r>
              <a:rPr lang="en-US" altLang="en-US" sz="1800" b="1">
                <a:solidFill>
                  <a:srgbClr val="000000"/>
                </a:solidFill>
              </a:rPr>
              <a:t>intoxicating liquor and</a:t>
            </a:r>
          </a:p>
          <a:p>
            <a:pPr algn="ctr" eaLnBrk="0" fontAlgn="base" hangingPunct="0">
              <a:spcBef>
                <a:spcPct val="0"/>
              </a:spcBef>
              <a:spcAft>
                <a:spcPct val="0"/>
              </a:spcAft>
              <a:buClrTx/>
              <a:buSzTx/>
              <a:buFontTx/>
              <a:buNone/>
            </a:pPr>
            <a:r>
              <a:rPr lang="en-US" altLang="en-US" sz="1800" b="1">
                <a:solidFill>
                  <a:srgbClr val="000000"/>
                </a:solidFill>
              </a:rPr>
              <a:t>any drug</a:t>
            </a:r>
          </a:p>
        </p:txBody>
      </p:sp>
      <p:sp>
        <p:nvSpPr>
          <p:cNvPr id="12295" name="Rectangle 17"/>
          <p:cNvSpPr>
            <a:spLocks noChangeArrowheads="1"/>
          </p:cNvSpPr>
          <p:nvPr/>
        </p:nvSpPr>
        <p:spPr bwMode="auto">
          <a:xfrm>
            <a:off x="1981200" y="2286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buClrTx/>
              <a:buSzTx/>
              <a:buFontTx/>
              <a:buNone/>
            </a:pPr>
            <a:r>
              <a:rPr lang="en-US" altLang="en-US" sz="2400" b="1">
                <a:solidFill>
                  <a:srgbClr val="FFFF00"/>
                </a:solidFill>
              </a:rPr>
              <a:t>RCW 46.61.504  PHYSICAL CONTROL OF VEHICLE </a:t>
            </a:r>
          </a:p>
          <a:p>
            <a:pPr algn="ctr" eaLnBrk="0" fontAlgn="base" hangingPunct="0">
              <a:spcBef>
                <a:spcPct val="0"/>
              </a:spcBef>
              <a:spcAft>
                <a:spcPct val="0"/>
              </a:spcAft>
              <a:buClrTx/>
              <a:buSzTx/>
              <a:buFontTx/>
              <a:buNone/>
            </a:pPr>
            <a:r>
              <a:rPr lang="en-US" altLang="en-US" sz="2400" b="1">
                <a:solidFill>
                  <a:srgbClr val="FFFF00"/>
                </a:solidFill>
              </a:rPr>
              <a:t>UNDER THE INFLUENCE</a:t>
            </a:r>
          </a:p>
        </p:txBody>
      </p:sp>
    </p:spTree>
    <p:extLst>
      <p:ext uri="{BB962C8B-B14F-4D97-AF65-F5344CB8AC3E}">
        <p14:creationId xmlns:p14="http://schemas.microsoft.com/office/powerpoint/2010/main" val="3849745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2137</Words>
  <Application>Microsoft Office PowerPoint</Application>
  <PresentationFormat>Widescreen</PresentationFormat>
  <Paragraphs>306</Paragraphs>
  <Slides>39</Slides>
  <Notes>30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50" baseType="lpstr">
      <vt:lpstr>ＭＳ Ｐゴシック</vt:lpstr>
      <vt:lpstr>Arial</vt:lpstr>
      <vt:lpstr>Calibri</vt:lpstr>
      <vt:lpstr>Century Gothic</vt:lpstr>
      <vt:lpstr>Courier New</vt:lpstr>
      <vt:lpstr>Times New Roman</vt:lpstr>
      <vt:lpstr>Wingdings</vt:lpstr>
      <vt:lpstr>Wingdings 3</vt:lpstr>
      <vt:lpstr>Beam</vt:lpstr>
      <vt:lpstr>Clip</vt:lpstr>
      <vt:lpstr>ClipArt</vt:lpstr>
      <vt:lpstr>Driving while Under the       Influence</vt:lpstr>
      <vt:lpstr>DUI STATS</vt:lpstr>
      <vt:lpstr>Fatalities</vt:lpstr>
      <vt:lpstr>DUI STATS</vt:lpstr>
      <vt:lpstr>PowerPoint Presentation</vt:lpstr>
      <vt:lpstr>RCW 46.61.502 DUI Statute cont.</vt:lpstr>
      <vt:lpstr>RCW 46.61.502 DUI Statute cont.</vt:lpstr>
      <vt:lpstr>46.61.502 DUI statute and Collisions</vt:lpstr>
      <vt:lpstr>PowerPoint Presentation</vt:lpstr>
      <vt:lpstr>Physical Control  RCW 46.61.504</vt:lpstr>
      <vt:lpstr>Mandatory DUI Booking</vt:lpstr>
      <vt:lpstr>FELONY DUI (class C)</vt:lpstr>
      <vt:lpstr>What is a prior offense*? RCW 46.61.5055</vt:lpstr>
      <vt:lpstr>Prior offense cont.</vt:lpstr>
      <vt:lpstr>Implied Consent    RCW 46.20.308 Test Refusal-Procedures.</vt:lpstr>
      <vt:lpstr>DUI – Breath sample</vt:lpstr>
      <vt:lpstr>Negligent Driving-1st degree RCW 46.61.5249</vt:lpstr>
      <vt:lpstr>Negligent* Driving  1st degree</vt:lpstr>
      <vt:lpstr>Negligent* Driving  1st degree</vt:lpstr>
      <vt:lpstr>Negligent Driving 1st degree</vt:lpstr>
      <vt:lpstr>PowerPoint Presentation</vt:lpstr>
      <vt:lpstr>Vehicular Homicide RCW 46.61.520 Class A Felony</vt:lpstr>
      <vt:lpstr>Vehicular Assault RCW 46.61.522 Class B Felony</vt:lpstr>
      <vt:lpstr>Substantial bodily harm RCW 9A.04.110 (b)</vt:lpstr>
      <vt:lpstr>Scenario</vt:lpstr>
      <vt:lpstr>Missouri v. McNeely</vt:lpstr>
      <vt:lpstr>Exigent Circumstances</vt:lpstr>
      <vt:lpstr>Totality of Circumstances</vt:lpstr>
      <vt:lpstr>Reminders</vt:lpstr>
      <vt:lpstr>Search Warrant for Blood </vt:lpstr>
      <vt:lpstr>Breath to Search Warrant for Blood</vt:lpstr>
      <vt:lpstr>Search Warrant for Blood…</vt:lpstr>
      <vt:lpstr>Medical care required?</vt:lpstr>
      <vt:lpstr>Voluntary Blood</vt:lpstr>
      <vt:lpstr>Driver Under 21 Consuming Alcohol  RCW 46.61.503 Misdemeanor</vt:lpstr>
      <vt:lpstr>Furnishing liquor to minors-possession RCW 66.44.270</vt:lpstr>
      <vt:lpstr>Minors and Alcohol</vt:lpstr>
      <vt:lpstr>PowerPoint Presentation</vt:lpstr>
      <vt:lpstr>Commercial Motor Vehicles RCW 46.25.110</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Rorvik</dc:creator>
  <cp:lastModifiedBy>Donna Rorvik</cp:lastModifiedBy>
  <cp:revision>2</cp:revision>
  <dcterms:created xsi:type="dcterms:W3CDTF">2014-09-26T19:40:18Z</dcterms:created>
  <dcterms:modified xsi:type="dcterms:W3CDTF">2014-09-27T17:10:35Z</dcterms:modified>
</cp:coreProperties>
</file>