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20"/>
  </p:notesMasterIdLst>
  <p:handoutMasterIdLst>
    <p:handoutMasterId r:id="rId21"/>
  </p:handoutMasterIdLst>
  <p:sldIdLst>
    <p:sldId id="256" r:id="rId2"/>
    <p:sldId id="287" r:id="rId3"/>
    <p:sldId id="257" r:id="rId4"/>
    <p:sldId id="258" r:id="rId5"/>
    <p:sldId id="285" r:id="rId6"/>
    <p:sldId id="269" r:id="rId7"/>
    <p:sldId id="270" r:id="rId8"/>
    <p:sldId id="271" r:id="rId9"/>
    <p:sldId id="259" r:id="rId10"/>
    <p:sldId id="288" r:id="rId11"/>
    <p:sldId id="282" r:id="rId12"/>
    <p:sldId id="281" r:id="rId13"/>
    <p:sldId id="260" r:id="rId14"/>
    <p:sldId id="262" r:id="rId15"/>
    <p:sldId id="277" r:id="rId16"/>
    <p:sldId id="263" r:id="rId17"/>
    <p:sldId id="274"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87" autoAdjust="0"/>
  </p:normalViewPr>
  <p:slideViewPr>
    <p:cSldViewPr>
      <p:cViewPr varScale="1">
        <p:scale>
          <a:sx n="78" d="100"/>
          <a:sy n="78" d="100"/>
        </p:scale>
        <p:origin x="17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01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24579"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24580"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24581"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7871B57-B185-4EF7-B3FE-00F018DD80A7}" type="slidenum">
              <a:rPr lang="en-US" altLang="en-US"/>
              <a:pPr>
                <a:defRPr/>
              </a:pPr>
              <a:t>‹#›</a:t>
            </a:fld>
            <a:endParaRPr lang="en-US" altLang="en-US"/>
          </a:p>
        </p:txBody>
      </p:sp>
    </p:spTree>
    <p:extLst>
      <p:ext uri="{BB962C8B-B14F-4D97-AF65-F5344CB8AC3E}">
        <p14:creationId xmlns:p14="http://schemas.microsoft.com/office/powerpoint/2010/main" val="2915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81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07C217A-6CDA-40DF-9999-14141B60C270}" type="slidenum">
              <a:rPr lang="en-US" altLang="en-US"/>
              <a:pPr>
                <a:defRPr/>
              </a:pPr>
              <a:t>‹#›</a:t>
            </a:fld>
            <a:endParaRPr lang="en-US" altLang="en-US"/>
          </a:p>
        </p:txBody>
      </p:sp>
    </p:spTree>
    <p:extLst>
      <p:ext uri="{BB962C8B-B14F-4D97-AF65-F5344CB8AC3E}">
        <p14:creationId xmlns:p14="http://schemas.microsoft.com/office/powerpoint/2010/main" val="35823062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477605B-540B-4B26-9280-D59249E1B478}" type="slidenum">
              <a:rPr lang="en-US" altLang="en-US" sz="1200" smtClean="0"/>
              <a:pPr/>
              <a:t>1</a:t>
            </a:fld>
            <a:endParaRPr lang="en-US" altLang="en-US" sz="1200"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The learning objective for this section is to teach the learner what the police can do (legal authority) they have during a social contact and investigative detention. </a:t>
            </a:r>
          </a:p>
          <a:p>
            <a:endParaRPr lang="en-US" altLang="en-US" smtClean="0">
              <a:latin typeface="Times New Roman" panose="02020603050405020304" pitchFamily="18" charset="0"/>
            </a:endParaRPr>
          </a:p>
          <a:p>
            <a:r>
              <a:rPr lang="en-US" altLang="en-US" smtClean="0">
                <a:latin typeface="Times New Roman" panose="02020603050405020304" pitchFamily="18" charset="0"/>
              </a:rPr>
              <a:t>Note: This section is usually introduced best by explaining the contact scale (see copy of scale in reference section.) </a:t>
            </a:r>
          </a:p>
        </p:txBody>
      </p:sp>
    </p:spTree>
    <p:extLst>
      <p:ext uri="{BB962C8B-B14F-4D97-AF65-F5344CB8AC3E}">
        <p14:creationId xmlns:p14="http://schemas.microsoft.com/office/powerpoint/2010/main" val="3453075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96745FA-AB7E-453D-BAA7-DB2A13682308}" type="slidenum">
              <a:rPr lang="en-US" altLang="en-US" sz="1200" smtClean="0"/>
              <a:pPr/>
              <a:t>11</a:t>
            </a:fld>
            <a:endParaRPr lang="en-US" altLang="en-US" sz="1200"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Give examples of suspicious behavior they does not constitute a crime where a seizure may not be justified. Example a person in a high crime area late at night wearing gang attire…..equals mere suspicion not reasonable suspicion. Make sure they understand that they do not have to ignore the suspicious behavior. Talk to them about patrol tactics that may lead to reasonable suspicion. Cover the fact that as the police telling a person to “stop” even without touching them is a seizure under the fourth amendment. </a:t>
            </a:r>
          </a:p>
        </p:txBody>
      </p:sp>
    </p:spTree>
    <p:extLst>
      <p:ext uri="{BB962C8B-B14F-4D97-AF65-F5344CB8AC3E}">
        <p14:creationId xmlns:p14="http://schemas.microsoft.com/office/powerpoint/2010/main" val="2371275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08794A7-E9F5-40C4-BF5D-D96960309EA7}" type="slidenum">
              <a:rPr lang="en-US" altLang="en-US" sz="1200" smtClean="0"/>
              <a:pPr/>
              <a:t>12</a:t>
            </a:fld>
            <a:endParaRPr lang="en-US" altLang="en-US" sz="1200"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This is what the court looks at when you have detained a person. Give an example and explain each point.</a:t>
            </a:r>
          </a:p>
        </p:txBody>
      </p:sp>
    </p:spTree>
    <p:extLst>
      <p:ext uri="{BB962C8B-B14F-4D97-AF65-F5344CB8AC3E}">
        <p14:creationId xmlns:p14="http://schemas.microsoft.com/office/powerpoint/2010/main" val="2662170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C8D7A8-5967-416E-9CD9-91EFEA5D36AD}" type="slidenum">
              <a:rPr lang="en-US" altLang="en-US" sz="1200" smtClean="0"/>
              <a:pPr/>
              <a:t>13</a:t>
            </a:fld>
            <a:endParaRPr lang="en-US" altLang="en-US" sz="1200"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Slide is self explanatory </a:t>
            </a:r>
          </a:p>
        </p:txBody>
      </p:sp>
    </p:spTree>
    <p:extLst>
      <p:ext uri="{BB962C8B-B14F-4D97-AF65-F5344CB8AC3E}">
        <p14:creationId xmlns:p14="http://schemas.microsoft.com/office/powerpoint/2010/main" val="421560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2857B56-66A2-43D9-A0A9-DE76E7FDC148}" type="slidenum">
              <a:rPr lang="en-US" altLang="en-US" sz="1200" smtClean="0"/>
              <a:pPr/>
              <a:t>14</a:t>
            </a:fld>
            <a:endParaRPr lang="en-US" altLang="en-US" sz="1200"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Explain each….Remember to stress that to have a lawful detention the officer s must have </a:t>
            </a:r>
            <a:r>
              <a:rPr lang="en-US" altLang="en-US" b="1" smtClean="0">
                <a:latin typeface="Times New Roman" panose="02020603050405020304" pitchFamily="18" charset="0"/>
              </a:rPr>
              <a:t>particularized</a:t>
            </a:r>
            <a:r>
              <a:rPr lang="en-US" altLang="en-US" smtClean="0">
                <a:latin typeface="Times New Roman" panose="02020603050405020304" pitchFamily="18" charset="0"/>
              </a:rPr>
              <a:t> reasonable suspicion  based on totality of circumstances…criminal activity is occurring , has occurred or is about to occur. The is based on elements of crimes never on what the person looks like or is dressed like. </a:t>
            </a:r>
          </a:p>
          <a:p>
            <a:r>
              <a:rPr lang="en-US" altLang="en-US" smtClean="0">
                <a:latin typeface="Times New Roman" panose="02020603050405020304" pitchFamily="18" charset="0"/>
              </a:rPr>
              <a:t>There are lots of case law examples…two good ones to review are</a:t>
            </a:r>
          </a:p>
          <a:p>
            <a:r>
              <a:rPr lang="en-US" altLang="en-US" smtClean="0">
                <a:latin typeface="Times New Roman" panose="02020603050405020304" pitchFamily="18" charset="0"/>
              </a:rPr>
              <a:t>State v Kennedy  107 Wn.2d </a:t>
            </a:r>
          </a:p>
          <a:p>
            <a:r>
              <a:rPr lang="en-US" altLang="en-US" smtClean="0">
                <a:latin typeface="Times New Roman" panose="02020603050405020304" pitchFamily="18" charset="0"/>
              </a:rPr>
              <a:t>State v Duncan 146 Wn.2d 166</a:t>
            </a:r>
          </a:p>
          <a:p>
            <a:r>
              <a:rPr lang="en-US" altLang="en-US" smtClean="0">
                <a:latin typeface="Times New Roman" panose="02020603050405020304" pitchFamily="18" charset="0"/>
              </a:rPr>
              <a:t>State v Martinez (2006 case in Nov.06 LED)</a:t>
            </a:r>
          </a:p>
        </p:txBody>
      </p:sp>
    </p:spTree>
    <p:extLst>
      <p:ext uri="{BB962C8B-B14F-4D97-AF65-F5344CB8AC3E}">
        <p14:creationId xmlns:p14="http://schemas.microsoft.com/office/powerpoint/2010/main" val="3181615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B286F76-DA6F-4D70-8508-7E943BD9A916}" type="slidenum">
              <a:rPr lang="en-US" altLang="en-US" sz="1200" smtClean="0"/>
              <a:pPr/>
              <a:t>15</a:t>
            </a:fld>
            <a:endParaRPr lang="en-US" altLang="en-US" sz="1200"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9480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53C74E3-C39B-46A4-A690-F47A1D3C7639}" type="slidenum">
              <a:rPr lang="en-US" altLang="en-US" sz="1200" smtClean="0"/>
              <a:pPr/>
              <a:t>16</a:t>
            </a:fld>
            <a:endParaRPr lang="en-US" altLang="en-US" sz="1200"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Explain the limitations on officers when you have someone detained with RS but not yet at PC…Example …not telling someone they are being detained and placing them in handcuffs would lead a reasonable person to assume they are under arrest. Unless an exigency arises police are generally prohibited in driving the detainee around with them in their patrol car or with consent taking them to the police station to be held, or processed (these may be viewed as defacto arrest situations.)</a:t>
            </a:r>
          </a:p>
        </p:txBody>
      </p:sp>
    </p:spTree>
    <p:extLst>
      <p:ext uri="{BB962C8B-B14F-4D97-AF65-F5344CB8AC3E}">
        <p14:creationId xmlns:p14="http://schemas.microsoft.com/office/powerpoint/2010/main" val="267568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656DB45-4200-4094-AEEB-71D7B80E633F}" type="slidenum">
              <a:rPr lang="en-US" altLang="en-US" sz="1200" smtClean="0"/>
              <a:pPr/>
              <a:t>17</a:t>
            </a:fld>
            <a:endParaRPr lang="en-US" altLang="en-US" sz="1200"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56876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41D32E7-32C1-4BFF-B9BE-64FAB1B57B2B}" type="slidenum">
              <a:rPr lang="en-US" altLang="en-US" sz="1200" smtClean="0"/>
              <a:pPr/>
              <a:t>18</a:t>
            </a:fld>
            <a:endParaRPr lang="en-US" altLang="en-US" sz="1200"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2774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EA9457-8110-4E83-892D-8B9485E0F425}" type="slidenum">
              <a:rPr lang="en-US" altLang="en-US" sz="1200" smtClean="0"/>
              <a:pPr/>
              <a:t>2</a:t>
            </a:fld>
            <a:endParaRPr lang="en-US" altLang="en-US" sz="1200" smtClean="0"/>
          </a:p>
        </p:txBody>
      </p:sp>
      <p:sp>
        <p:nvSpPr>
          <p:cNvPr id="13315" name="Rectangle 2"/>
          <p:cNvSpPr>
            <a:spLocks noRot="1" noChangeArrowheads="1" noTextEdit="1"/>
          </p:cNvSpPr>
          <p:nvPr>
            <p:ph type="sldImg"/>
          </p:nvPr>
        </p:nvSpPr>
        <p:spPr>
          <a:xfrm>
            <a:off x="1152525" y="682625"/>
            <a:ext cx="4554538" cy="3416300"/>
          </a:xfrm>
          <a:ln/>
        </p:spPr>
      </p:sp>
      <p:sp>
        <p:nvSpPr>
          <p:cNvPr id="13316" name="Rectangle 3"/>
          <p:cNvSpPr>
            <a:spLocks noGrp="1" noChangeArrowheads="1"/>
          </p:cNvSpPr>
          <p:nvPr>
            <p:ph type="body" idx="1"/>
          </p:nvPr>
        </p:nvSpPr>
        <p:spPr>
          <a:xfrm>
            <a:off x="914400" y="4325938"/>
            <a:ext cx="5029200" cy="4098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077904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4669EE7-8C8F-4898-ABFA-E4746B665914}" type="slidenum">
              <a:rPr lang="en-US" altLang="en-US" sz="1200" smtClean="0"/>
              <a:pPr/>
              <a:t>3</a:t>
            </a:fld>
            <a:endParaRPr lang="en-US" altLang="en-US" sz="1200"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Use examples from your own experience on how field contacts can change from social to PC or to Terry or Terry to social……</a:t>
            </a:r>
          </a:p>
        </p:txBody>
      </p:sp>
    </p:spTree>
    <p:extLst>
      <p:ext uri="{BB962C8B-B14F-4D97-AF65-F5344CB8AC3E}">
        <p14:creationId xmlns:p14="http://schemas.microsoft.com/office/powerpoint/2010/main" val="6260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0BB67BE-1823-4EC9-8A46-384114D66EC3}" type="slidenum">
              <a:rPr lang="en-US" altLang="en-US" sz="1200" smtClean="0"/>
              <a:pPr/>
              <a:t>4</a:t>
            </a:fld>
            <a:endParaRPr lang="en-US" altLang="en-US" sz="1200"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The main objective is for the learner to know that it is OK and good police work to talk with anyone .</a:t>
            </a:r>
          </a:p>
          <a:p>
            <a:r>
              <a:rPr lang="en-US" altLang="en-US" smtClean="0">
                <a:latin typeface="Times New Roman" panose="02020603050405020304" pitchFamily="18" charset="0"/>
              </a:rPr>
              <a:t> It is important for the recruits to understand that they must tell citizens where they are  on the contact scale when they touch them or tell them to stop otherwise their actions may be viewed as a seizure or defacto arrest. A reasonable person would believe they are under arrest or are not free to go when the police put hands on them….unless the officer actually says the words, “you are being detained,” as in a Terry stop, or, “ you are free to go at any time but thanks for your cooperation” during a consent search during a social contact .  For more on this , see </a:t>
            </a:r>
            <a:r>
              <a:rPr lang="en-US" altLang="en-US" b="1" smtClean="0">
                <a:latin typeface="Times New Roman" panose="02020603050405020304" pitchFamily="18" charset="0"/>
              </a:rPr>
              <a:t>State v Soto-Garcia 68 Wn.App 20</a:t>
            </a:r>
          </a:p>
        </p:txBody>
      </p:sp>
    </p:spTree>
    <p:extLst>
      <p:ext uri="{BB962C8B-B14F-4D97-AF65-F5344CB8AC3E}">
        <p14:creationId xmlns:p14="http://schemas.microsoft.com/office/powerpoint/2010/main" val="2531202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2FB1D39-FCB1-41D3-8383-F3987F8F08E0}" type="slidenum">
              <a:rPr lang="en-US" altLang="en-US" sz="1200" smtClean="0"/>
              <a:pPr/>
              <a:t>6</a:t>
            </a:fld>
            <a:endParaRPr lang="en-US" altLang="en-US" sz="1200"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It is important to teach recruits that it is the consistency in their police behavior that helps them avoid pretext. You can research pre-text by reviewing </a:t>
            </a:r>
            <a:r>
              <a:rPr lang="en-US" altLang="en-US" b="1" smtClean="0">
                <a:latin typeface="Times New Roman" panose="02020603050405020304" pitchFamily="18" charset="0"/>
              </a:rPr>
              <a:t>State v. Ladson 138 Wn.2d 343 </a:t>
            </a:r>
          </a:p>
        </p:txBody>
      </p:sp>
    </p:spTree>
    <p:extLst>
      <p:ext uri="{BB962C8B-B14F-4D97-AF65-F5344CB8AC3E}">
        <p14:creationId xmlns:p14="http://schemas.microsoft.com/office/powerpoint/2010/main" val="4282473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4FF7EA2-43FB-4D49-8AAA-644BFFC563CD}" type="slidenum">
              <a:rPr lang="en-US" altLang="en-US" sz="1200" smtClean="0"/>
              <a:pPr/>
              <a:t>7</a:t>
            </a:fld>
            <a:endParaRPr lang="en-US" altLang="en-US" sz="1200"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State v. Ladson – Washington State Supreme court case applying Article 1 section 7 of Washington State constitution (which is more restrictive on officers authority then the 4</a:t>
            </a:r>
            <a:r>
              <a:rPr lang="en-US" altLang="en-US" baseline="30000" smtClean="0">
                <a:latin typeface="Times New Roman" panose="02020603050405020304" pitchFamily="18" charset="0"/>
              </a:rPr>
              <a:t>th</a:t>
            </a:r>
            <a:r>
              <a:rPr lang="en-US" altLang="en-US" smtClean="0">
                <a:latin typeface="Times New Roman" panose="02020603050405020304" pitchFamily="18" charset="0"/>
              </a:rPr>
              <a:t> amendment.) </a:t>
            </a:r>
          </a:p>
          <a:p>
            <a:r>
              <a:rPr lang="en-US" altLang="en-US" smtClean="0">
                <a:latin typeface="Times New Roman" panose="02020603050405020304" pitchFamily="18" charset="0"/>
              </a:rPr>
              <a:t>A pretext stop or Ladson violation occurs by a showing of  (1) </a:t>
            </a:r>
            <a:r>
              <a:rPr lang="en-US" altLang="en-US" b="1" smtClean="0">
                <a:latin typeface="Times New Roman" panose="02020603050405020304" pitchFamily="18" charset="0"/>
              </a:rPr>
              <a:t>subjective evidence</a:t>
            </a:r>
            <a:r>
              <a:rPr lang="en-US" altLang="en-US" smtClean="0">
                <a:latin typeface="Times New Roman" panose="02020603050405020304" pitchFamily="18" charset="0"/>
              </a:rPr>
              <a:t> (showing the officer had a pretextual motive through his or her own admission) or (2) </a:t>
            </a:r>
            <a:r>
              <a:rPr lang="en-US" altLang="en-US" b="1" smtClean="0">
                <a:latin typeface="Times New Roman" panose="02020603050405020304" pitchFamily="18" charset="0"/>
              </a:rPr>
              <a:t>objective evidence</a:t>
            </a:r>
            <a:r>
              <a:rPr lang="en-US" altLang="en-US" smtClean="0">
                <a:latin typeface="Times New Roman" panose="02020603050405020304" pitchFamily="18" charset="0"/>
              </a:rPr>
              <a:t> (showing the officer did not follow normal or standard practices and procedures for that officer.)</a:t>
            </a:r>
          </a:p>
        </p:txBody>
      </p:sp>
    </p:spTree>
    <p:extLst>
      <p:ext uri="{BB962C8B-B14F-4D97-AF65-F5344CB8AC3E}">
        <p14:creationId xmlns:p14="http://schemas.microsoft.com/office/powerpoint/2010/main" val="3672488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83136BA-91A4-479D-BBD1-6A003CE370C5}" type="slidenum">
              <a:rPr lang="en-US" altLang="en-US" sz="1200" smtClean="0"/>
              <a:pPr/>
              <a:t>8</a:t>
            </a:fld>
            <a:endParaRPr lang="en-US" altLang="en-US" sz="1200"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A good example to demonstrate this concept is an officer’s observation of citizens dressed like gang members and flashing gang signs. If this is all the officer observes then no criminal activity is afoot (Terry v. Ohio 1968) A social contact in this situation would be OK but there would be no reasonable suspicion therefore a detention would not be warranted. Instruct recruits to remember when deciding whether or not a person is free to go or is detained you must concentrate on what they are “doing” not what they are wearing or what they look like. Point out that it is important for the recruits to recognize the potential danger of citizens posing as gang members and that they do not have to ignore that fact or observation. The contact, whether to approach on a social or not, whether crime is afoot or not all needs to be considered by an officer and judged on the totality of circumstance.</a:t>
            </a:r>
          </a:p>
        </p:txBody>
      </p:sp>
    </p:spTree>
    <p:extLst>
      <p:ext uri="{BB962C8B-B14F-4D97-AF65-F5344CB8AC3E}">
        <p14:creationId xmlns:p14="http://schemas.microsoft.com/office/powerpoint/2010/main" val="2001276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3BA145-5DF1-4B30-96CD-65D503136970}" type="slidenum">
              <a:rPr lang="en-US" altLang="en-US" sz="1200" smtClean="0"/>
              <a:pPr/>
              <a:t>9</a:t>
            </a:fld>
            <a:endParaRPr lang="en-US" altLang="en-US" sz="1200"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Give class a copy of Terry V Ohio. Allow class to read the case.</a:t>
            </a:r>
          </a:p>
          <a:p>
            <a:pPr>
              <a:buFontTx/>
              <a:buChar char="•"/>
            </a:pPr>
            <a:r>
              <a:rPr lang="en-US" altLang="en-US" smtClean="0">
                <a:latin typeface="Times New Roman" panose="02020603050405020304" pitchFamily="18" charset="0"/>
              </a:rPr>
              <a:t> This is also a great opportunity to point out how to read a case…for example the beginning usually lists the issues the court is considering as well as most cases include concurring and dissenting opinions from judges. </a:t>
            </a:r>
          </a:p>
          <a:p>
            <a:r>
              <a:rPr lang="en-US" altLang="en-US" smtClean="0">
                <a:latin typeface="Times New Roman" panose="02020603050405020304" pitchFamily="18" charset="0"/>
              </a:rPr>
              <a:t>After the class has read the facts of Terry V Ohio….have them discuss in groups of 3 or five why this case is so important to the police then have them come up with a list to report out loud to the class, this way you usually get the same important concepts given to class in several different ways. You are looking for answers such as….</a:t>
            </a:r>
          </a:p>
          <a:p>
            <a:pPr>
              <a:buFontTx/>
              <a:buChar char="•"/>
            </a:pPr>
            <a:r>
              <a:rPr lang="en-US" altLang="en-US" smtClean="0">
                <a:latin typeface="Times New Roman" panose="02020603050405020304" pitchFamily="18" charset="0"/>
              </a:rPr>
              <a:t> This case gave the police the ability to apply a reasonable police officer standard to develop reasonable suspicion not just a reasonable person</a:t>
            </a:r>
          </a:p>
          <a:p>
            <a:pPr>
              <a:buFontTx/>
              <a:buChar char="•"/>
            </a:pPr>
            <a:r>
              <a:rPr lang="en-US" altLang="en-US" smtClean="0">
                <a:latin typeface="Times New Roman" panose="02020603050405020304" pitchFamily="18" charset="0"/>
              </a:rPr>
              <a:t> It allows police to utilize our training and experience  to recognize reasonable suspicion </a:t>
            </a:r>
          </a:p>
          <a:p>
            <a:pPr>
              <a:buFontTx/>
              <a:buChar char="•"/>
            </a:pPr>
            <a:r>
              <a:rPr lang="en-US" altLang="en-US" smtClean="0">
                <a:latin typeface="Times New Roman" panose="02020603050405020304" pitchFamily="18" charset="0"/>
              </a:rPr>
              <a:t> It gave the police two important things the ability to detain based on RS and the ability to force a frisk if we can articulate the person(s) lawfully stopped may have weapons.</a:t>
            </a:r>
          </a:p>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623122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41B7576-1FE3-403A-838A-24DB8AC43014}" type="slidenum">
              <a:rPr lang="en-US" altLang="en-US" sz="1200" smtClean="0"/>
              <a:pPr/>
              <a:t>10</a:t>
            </a:fld>
            <a:endParaRPr lang="en-US" altLang="en-US" sz="1200"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rPr>
              <a:t>Give class a copy of Terry V Ohio. Allow class to read the case.</a:t>
            </a:r>
          </a:p>
          <a:p>
            <a:pPr>
              <a:buFontTx/>
              <a:buChar char="•"/>
            </a:pPr>
            <a:r>
              <a:rPr lang="en-US" altLang="en-US" smtClean="0">
                <a:latin typeface="Times New Roman" panose="02020603050405020304" pitchFamily="18" charset="0"/>
              </a:rPr>
              <a:t> This is also a great opportunity to point out how to read a case…for example the beginning usually lists the issues the court is considering as well as most cases include concurring and dissenting opinions from judges. </a:t>
            </a:r>
          </a:p>
          <a:p>
            <a:r>
              <a:rPr lang="en-US" altLang="en-US" smtClean="0">
                <a:latin typeface="Times New Roman" panose="02020603050405020304" pitchFamily="18" charset="0"/>
              </a:rPr>
              <a:t>After the class has read the facts of Terry V Ohio….have them discuss in groups of 3 or five why this case is so important to the police then have them come up with a list to report out loud to the class, this way you usually get the same important concepts given to class in several different ways. You are looking for answers such as….</a:t>
            </a:r>
          </a:p>
          <a:p>
            <a:pPr>
              <a:buFontTx/>
              <a:buChar char="•"/>
            </a:pPr>
            <a:r>
              <a:rPr lang="en-US" altLang="en-US" smtClean="0">
                <a:latin typeface="Times New Roman" panose="02020603050405020304" pitchFamily="18" charset="0"/>
              </a:rPr>
              <a:t> This case gave the police the ability to apply a reasonable police officer standard to develop reasonable suspicion not just a reasonable person</a:t>
            </a:r>
          </a:p>
          <a:p>
            <a:pPr>
              <a:buFontTx/>
              <a:buChar char="•"/>
            </a:pPr>
            <a:r>
              <a:rPr lang="en-US" altLang="en-US" smtClean="0">
                <a:latin typeface="Times New Roman" panose="02020603050405020304" pitchFamily="18" charset="0"/>
              </a:rPr>
              <a:t> It allows police to utilize our training and experience  to recognize reasonable suspicion </a:t>
            </a:r>
          </a:p>
          <a:p>
            <a:pPr>
              <a:buFontTx/>
              <a:buChar char="•"/>
            </a:pPr>
            <a:r>
              <a:rPr lang="en-US" altLang="en-US" smtClean="0">
                <a:latin typeface="Times New Roman" panose="02020603050405020304" pitchFamily="18" charset="0"/>
              </a:rPr>
              <a:t> It gave the police two important things the ability to detain based on RS and the ability to force a frisk if we can articulate the person(s) lawfully stopped may have weapons.</a:t>
            </a:r>
          </a:p>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2477576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rgbClr val="FFFFFF"/>
                </a:solidFill>
              </a:defRPr>
            </a:lvl1pPr>
          </a:lstStyle>
          <a:p>
            <a:pPr>
              <a:defRPr/>
            </a:pPr>
            <a:fld id="{040843AE-126A-4F67-BEE0-531232DB0BF3}" type="slidenum">
              <a:rPr lang="en-US" altLang="en-US"/>
              <a:pPr>
                <a:defRPr/>
              </a:pPr>
              <a:t>‹#›</a:t>
            </a:fld>
            <a:endParaRPr lang="en-US" altLang="en-US"/>
          </a:p>
        </p:txBody>
      </p:sp>
    </p:spTree>
    <p:extLst>
      <p:ext uri="{BB962C8B-B14F-4D97-AF65-F5344CB8AC3E}">
        <p14:creationId xmlns:p14="http://schemas.microsoft.com/office/powerpoint/2010/main" val="16373614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E00F61-16D1-414C-A236-C63F7BD4C574}" type="slidenum">
              <a:rPr lang="en-US" altLang="en-US"/>
              <a:pPr>
                <a:defRPr/>
              </a:pPr>
              <a:t>‹#›</a:t>
            </a:fld>
            <a:endParaRPr lang="en-US" altLang="en-US"/>
          </a:p>
        </p:txBody>
      </p:sp>
    </p:spTree>
    <p:extLst>
      <p:ext uri="{BB962C8B-B14F-4D97-AF65-F5344CB8AC3E}">
        <p14:creationId xmlns:p14="http://schemas.microsoft.com/office/powerpoint/2010/main" val="371269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C879E07-6525-4787-B503-F80AF0E6ACE0}" type="slidenum">
              <a:rPr lang="en-US" altLang="en-US"/>
              <a:pPr>
                <a:defRPr/>
              </a:pPr>
              <a:t>‹#›</a:t>
            </a:fld>
            <a:endParaRPr lang="en-US" altLang="en-US"/>
          </a:p>
        </p:txBody>
      </p:sp>
    </p:spTree>
    <p:extLst>
      <p:ext uri="{BB962C8B-B14F-4D97-AF65-F5344CB8AC3E}">
        <p14:creationId xmlns:p14="http://schemas.microsoft.com/office/powerpoint/2010/main" val="3535978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772400" cy="116205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143000" y="2209800"/>
            <a:ext cx="3810000" cy="1790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143000" y="4152900"/>
            <a:ext cx="3810000" cy="1790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105400" y="2209800"/>
            <a:ext cx="38100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EFBE78D-47FF-4639-A642-829EB1BAD3AF}" type="slidenum">
              <a:rPr lang="en-US" altLang="en-US"/>
              <a:pPr>
                <a:defRPr/>
              </a:pPr>
              <a:t>‹#›</a:t>
            </a:fld>
            <a:endParaRPr lang="en-US" altLang="en-US"/>
          </a:p>
        </p:txBody>
      </p:sp>
    </p:spTree>
    <p:extLst>
      <p:ext uri="{BB962C8B-B14F-4D97-AF65-F5344CB8AC3E}">
        <p14:creationId xmlns:p14="http://schemas.microsoft.com/office/powerpoint/2010/main" val="3530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D31A3-1101-4EC6-8E4A-6C7F6156CCE3}" type="slidenum">
              <a:rPr lang="en-US" altLang="en-US"/>
              <a:pPr>
                <a:defRPr/>
              </a:pPr>
              <a:t>‹#›</a:t>
            </a:fld>
            <a:endParaRPr lang="en-US" altLang="en-US"/>
          </a:p>
        </p:txBody>
      </p:sp>
    </p:spTree>
    <p:extLst>
      <p:ext uri="{BB962C8B-B14F-4D97-AF65-F5344CB8AC3E}">
        <p14:creationId xmlns:p14="http://schemas.microsoft.com/office/powerpoint/2010/main" val="273886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rgbClr val="FFFFFF"/>
                </a:solidFill>
              </a:defRPr>
            </a:lvl1pPr>
          </a:lstStyle>
          <a:p>
            <a:pPr>
              <a:defRPr/>
            </a:pPr>
            <a:fld id="{7EF267E0-6188-41F0-8843-C4A20E92CB86}" type="slidenum">
              <a:rPr lang="en-US" altLang="en-US"/>
              <a:pPr>
                <a:defRPr/>
              </a:pPr>
              <a:t>‹#›</a:t>
            </a:fld>
            <a:endParaRPr lang="en-US" altLang="en-US"/>
          </a:p>
        </p:txBody>
      </p:sp>
    </p:spTree>
    <p:extLst>
      <p:ext uri="{BB962C8B-B14F-4D97-AF65-F5344CB8AC3E}">
        <p14:creationId xmlns:p14="http://schemas.microsoft.com/office/powerpoint/2010/main" val="382885333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6A6A26-562B-4AF9-8E72-46B7B58C6D78}" type="slidenum">
              <a:rPr lang="en-US" altLang="en-US"/>
              <a:pPr>
                <a:defRPr/>
              </a:pPr>
              <a:t>‹#›</a:t>
            </a:fld>
            <a:endParaRPr lang="en-US" altLang="en-US"/>
          </a:p>
        </p:txBody>
      </p:sp>
    </p:spTree>
    <p:extLst>
      <p:ext uri="{BB962C8B-B14F-4D97-AF65-F5344CB8AC3E}">
        <p14:creationId xmlns:p14="http://schemas.microsoft.com/office/powerpoint/2010/main" val="5520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64BDF1-6594-45B5-BACF-020F43E01A52}" type="slidenum">
              <a:rPr lang="en-US" altLang="en-US"/>
              <a:pPr>
                <a:defRPr/>
              </a:pPr>
              <a:t>‹#›</a:t>
            </a:fld>
            <a:endParaRPr lang="en-US" altLang="en-US"/>
          </a:p>
        </p:txBody>
      </p:sp>
    </p:spTree>
    <p:extLst>
      <p:ext uri="{BB962C8B-B14F-4D97-AF65-F5344CB8AC3E}">
        <p14:creationId xmlns:p14="http://schemas.microsoft.com/office/powerpoint/2010/main" val="429477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F9BF1E-22B6-4E8B-9BEC-5B3789AA8E86}" type="slidenum">
              <a:rPr lang="en-US" altLang="en-US"/>
              <a:pPr>
                <a:defRPr/>
              </a:pPr>
              <a:t>‹#›</a:t>
            </a:fld>
            <a:endParaRPr lang="en-US" altLang="en-US"/>
          </a:p>
        </p:txBody>
      </p:sp>
    </p:spTree>
    <p:extLst>
      <p:ext uri="{BB962C8B-B14F-4D97-AF65-F5344CB8AC3E}">
        <p14:creationId xmlns:p14="http://schemas.microsoft.com/office/powerpoint/2010/main" val="33113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6336E9E-4723-40C7-8978-B6747C5A2E22}" type="slidenum">
              <a:rPr lang="en-US" altLang="en-US"/>
              <a:pPr>
                <a:defRPr/>
              </a:pPr>
              <a:t>‹#›</a:t>
            </a:fld>
            <a:endParaRPr lang="en-US" altLang="en-US"/>
          </a:p>
        </p:txBody>
      </p:sp>
    </p:spTree>
    <p:extLst>
      <p:ext uri="{BB962C8B-B14F-4D97-AF65-F5344CB8AC3E}">
        <p14:creationId xmlns:p14="http://schemas.microsoft.com/office/powerpoint/2010/main" val="180020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8539B94F-252A-48FC-9361-009355531677}" type="slidenum">
              <a:rPr lang="en-US" altLang="en-US"/>
              <a:pPr>
                <a:defRPr/>
              </a:pPr>
              <a:t>‹#›</a:t>
            </a:fld>
            <a:endParaRPr lang="en-US" altLang="en-US"/>
          </a:p>
        </p:txBody>
      </p:sp>
    </p:spTree>
    <p:extLst>
      <p:ext uri="{BB962C8B-B14F-4D97-AF65-F5344CB8AC3E}">
        <p14:creationId xmlns:p14="http://schemas.microsoft.com/office/powerpoint/2010/main" val="46006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7673CB09-1AD9-45CA-B93F-F297A08A30BA}" type="slidenum">
              <a:rPr lang="en-US" altLang="en-US"/>
              <a:pPr>
                <a:defRPr/>
              </a:pPr>
              <a:t>‹#›</a:t>
            </a:fld>
            <a:endParaRPr lang="en-US" altLang="en-US"/>
          </a:p>
        </p:txBody>
      </p:sp>
    </p:spTree>
    <p:extLst>
      <p:ext uri="{BB962C8B-B14F-4D97-AF65-F5344CB8AC3E}">
        <p14:creationId xmlns:p14="http://schemas.microsoft.com/office/powerpoint/2010/main" val="13869423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charset="0"/>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charset="0"/>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eaLnBrk="1" hangingPunct="1">
              <a:defRPr sz="1200">
                <a:solidFill>
                  <a:srgbClr val="3F3F3F"/>
                </a:solidFill>
              </a:defRPr>
            </a:lvl1pPr>
          </a:lstStyle>
          <a:p>
            <a:pPr>
              <a:defRPr/>
            </a:pPr>
            <a:fld id="{9B32591F-9132-4976-97FE-39FDBEFED86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9" r:id="rId1"/>
    <p:sldLayoutId id="2147483803" r:id="rId2"/>
    <p:sldLayoutId id="2147483810" r:id="rId3"/>
    <p:sldLayoutId id="2147483804" r:id="rId4"/>
    <p:sldLayoutId id="2147483805" r:id="rId5"/>
    <p:sldLayoutId id="2147483806" r:id="rId6"/>
    <p:sldLayoutId id="2147483811" r:id="rId7"/>
    <p:sldLayoutId id="2147483812" r:id="rId8"/>
    <p:sldLayoutId id="2147483813" r:id="rId9"/>
    <p:sldLayoutId id="2147483807" r:id="rId10"/>
    <p:sldLayoutId id="2147483814" r:id="rId11"/>
    <p:sldLayoutId id="2147483808" r:id="rId12"/>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4"/>
          <p:cNvGraphicFramePr>
            <a:graphicFrameLocks noChangeAspect="1"/>
          </p:cNvGraphicFramePr>
          <p:nvPr/>
        </p:nvGraphicFramePr>
        <p:xfrm>
          <a:off x="5295900" y="1143000"/>
          <a:ext cx="3848100" cy="5478463"/>
        </p:xfrm>
        <a:graphic>
          <a:graphicData uri="http://schemas.openxmlformats.org/presentationml/2006/ole">
            <mc:AlternateContent xmlns:mc="http://schemas.openxmlformats.org/markup-compatibility/2006">
              <mc:Choice xmlns:v="urn:schemas-microsoft-com:vml" Requires="v">
                <p:oleObj spid="_x0000_s10245" name="Clip" r:id="rId4" imgW="3848100" imgH="5478463" progId="MS_ClipArt_Gallery.2">
                  <p:embed/>
                </p:oleObj>
              </mc:Choice>
              <mc:Fallback>
                <p:oleObj name="Clip" r:id="rId4" imgW="3848100" imgH="5478463" progId="MS_ClipArt_Gallery.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5900" y="1143000"/>
                        <a:ext cx="3848100" cy="547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7" name="Rectangle 2"/>
          <p:cNvSpPr>
            <a:spLocks noGrp="1" noChangeArrowheads="1"/>
          </p:cNvSpPr>
          <p:nvPr>
            <p:ph type="ctrTitle"/>
          </p:nvPr>
        </p:nvSpPr>
        <p:spPr>
          <a:xfrm>
            <a:off x="3581400" y="152400"/>
            <a:ext cx="5334000" cy="1143000"/>
          </a:xfrm>
        </p:spPr>
        <p:txBody>
          <a:bodyPr/>
          <a:lstStyle/>
          <a:p>
            <a:pPr eaLnBrk="1" fontAlgn="auto" hangingPunct="1">
              <a:spcAft>
                <a:spcPts val="0"/>
              </a:spcAft>
              <a:defRPr/>
            </a:pPr>
            <a:r>
              <a:rPr lang="en-US" dirty="0" smtClean="0">
                <a:solidFill>
                  <a:schemeClr val="accent1">
                    <a:satMod val="150000"/>
                  </a:schemeClr>
                </a:solidFill>
              </a:rPr>
              <a:t>Field Contacts </a:t>
            </a:r>
          </a:p>
        </p:txBody>
      </p:sp>
      <p:sp>
        <p:nvSpPr>
          <p:cNvPr id="10244" name="Rectangle 3"/>
          <p:cNvSpPr>
            <a:spLocks noGrp="1" noChangeArrowheads="1"/>
          </p:cNvSpPr>
          <p:nvPr>
            <p:ph type="subTitle" idx="1"/>
          </p:nvPr>
        </p:nvSpPr>
        <p:spPr>
          <a:xfrm>
            <a:off x="0" y="3200400"/>
            <a:ext cx="7696200" cy="1905000"/>
          </a:xfrm>
        </p:spPr>
        <p:txBody>
          <a:bodyPr/>
          <a:lstStyle/>
          <a:p>
            <a:pPr eaLnBrk="1" hangingPunct="1"/>
            <a:r>
              <a:rPr lang="en-US" altLang="en-US" smtClean="0"/>
              <a:t>Social Contacts</a:t>
            </a:r>
          </a:p>
          <a:p>
            <a:pPr eaLnBrk="1" hangingPunct="1"/>
            <a:r>
              <a:rPr lang="en-US" altLang="en-US" smtClean="0"/>
              <a:t>Community Care-taking Contacts</a:t>
            </a:r>
          </a:p>
          <a:p>
            <a:pPr eaLnBrk="1" hangingPunct="1"/>
            <a:r>
              <a:rPr lang="en-US" altLang="en-US" smtClean="0"/>
              <a:t>Profile and Pretext Contacts</a:t>
            </a:r>
          </a:p>
          <a:p>
            <a:pPr eaLnBrk="1" hangingPunct="1"/>
            <a:r>
              <a:rPr lang="en-US" altLang="en-US" smtClean="0"/>
              <a:t>Investigative “Terry” Contacts</a:t>
            </a:r>
          </a:p>
          <a:p>
            <a:pPr eaLnBrk="1" hangingPunct="1"/>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Investigative Detention</a:t>
            </a:r>
            <a:endParaRPr lang="en-US" smtClean="0">
              <a:solidFill>
                <a:schemeClr val="accent1">
                  <a:satMod val="150000"/>
                </a:schemeClr>
              </a:solidFill>
            </a:endParaRPr>
          </a:p>
        </p:txBody>
      </p:sp>
      <p:sp>
        <p:nvSpPr>
          <p:cNvPr id="9219" name="Rectangle 3"/>
          <p:cNvSpPr>
            <a:spLocks noGrp="1" noChangeArrowheads="1"/>
          </p:cNvSpPr>
          <p:nvPr>
            <p:ph idx="1"/>
          </p:nvPr>
        </p:nvSpPr>
        <p:spPr/>
        <p:txBody>
          <a:bodyPr/>
          <a:lstStyle/>
          <a:p>
            <a:pPr eaLnBrk="1" hangingPunct="1">
              <a:lnSpc>
                <a:spcPct val="90000"/>
              </a:lnSpc>
              <a:buFont typeface="Wingdings 2" panose="05020102010507070707" pitchFamily="18" charset="2"/>
              <a:buNone/>
            </a:pPr>
            <a:r>
              <a:rPr lang="en-US" altLang="en-US" sz="3000" b="1" u="sng" smtClean="0"/>
              <a:t>Reasonable Suspicion</a:t>
            </a:r>
            <a:r>
              <a:rPr lang="en-US" altLang="en-US" sz="3000" smtClean="0"/>
              <a:t> - </a:t>
            </a:r>
            <a:r>
              <a:rPr lang="en-US" altLang="en-US" sz="3000" smtClean="0">
                <a:solidFill>
                  <a:schemeClr val="accent1"/>
                </a:solidFill>
              </a:rPr>
              <a:t> </a:t>
            </a:r>
          </a:p>
          <a:p>
            <a:pPr eaLnBrk="1" hangingPunct="1">
              <a:lnSpc>
                <a:spcPct val="90000"/>
              </a:lnSpc>
              <a:buFont typeface="Wingdings 2" panose="05020102010507070707" pitchFamily="18" charset="2"/>
              <a:buNone/>
            </a:pPr>
            <a:endParaRPr lang="en-US" altLang="en-US" sz="3000" smtClean="0">
              <a:solidFill>
                <a:schemeClr val="accent1"/>
              </a:solidFill>
            </a:endParaRPr>
          </a:p>
          <a:p>
            <a:pPr eaLnBrk="1" hangingPunct="1">
              <a:lnSpc>
                <a:spcPct val="90000"/>
              </a:lnSpc>
              <a:buFont typeface="Wingdings 2" panose="05020102010507070707" pitchFamily="18" charset="2"/>
              <a:buNone/>
            </a:pPr>
            <a:r>
              <a:rPr lang="en-US" altLang="en-US" sz="3000" smtClean="0">
                <a:solidFill>
                  <a:schemeClr val="accent1"/>
                </a:solidFill>
              </a:rPr>
              <a:t>	</a:t>
            </a:r>
            <a:r>
              <a:rPr lang="en-US" altLang="en-US" sz="3000" smtClean="0"/>
              <a:t>Particularized articulable </a:t>
            </a:r>
            <a:r>
              <a:rPr lang="en-US" altLang="en-US" sz="2800" smtClean="0"/>
              <a:t>facts and circumstances that lead a reasonable and prudent police officer, based upon their training and experience, to believe criminal activity is afoot. (criminal activity has happened, is happening, or is about to happen). </a:t>
            </a:r>
          </a:p>
          <a:p>
            <a:pPr eaLnBrk="1" hangingPunct="1">
              <a:lnSpc>
                <a:spcPct val="90000"/>
              </a:lnSpc>
              <a:buFont typeface="Wingdings 2" panose="05020102010507070707" pitchFamily="18" charset="2"/>
              <a:buNone/>
            </a:pPr>
            <a:endParaRPr lang="en-US" altLang="en-US" sz="2800" b="1" i="1" smtClean="0"/>
          </a:p>
          <a:p>
            <a:pPr eaLnBrk="1" hangingPunct="1">
              <a:lnSpc>
                <a:spcPct val="90000"/>
              </a:lnSpc>
              <a:buFont typeface="Wingdings 2" panose="05020102010507070707" pitchFamily="18" charset="2"/>
              <a:buNone/>
            </a:pPr>
            <a:r>
              <a:rPr lang="en-US" altLang="en-US" sz="2800" b="1" i="1" smtClean="0"/>
              <a:t>	This is the “Terry Stop” standard for investigative detention.</a:t>
            </a:r>
          </a:p>
          <a:p>
            <a:pPr eaLnBrk="1" hangingPunct="1">
              <a:lnSpc>
                <a:spcPct val="90000"/>
              </a:lnSpc>
              <a:buFont typeface="Wingdings 2" panose="05020102010507070707" pitchFamily="18" charset="2"/>
              <a:buNone/>
            </a:pPr>
            <a:endParaRPr lang="en-US" altLang="en-US" sz="2800" smtClean="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en-US" smtClean="0">
                <a:solidFill>
                  <a:schemeClr val="accent1">
                    <a:satMod val="150000"/>
                  </a:schemeClr>
                </a:solidFill>
              </a:rPr>
              <a:t>Investigative Detention</a:t>
            </a:r>
          </a:p>
        </p:txBody>
      </p:sp>
      <p:sp>
        <p:nvSpPr>
          <p:cNvPr id="29699" name="Rectangle 3"/>
          <p:cNvSpPr>
            <a:spLocks noGrp="1" noChangeArrowheads="1"/>
          </p:cNvSpPr>
          <p:nvPr>
            <p:ph idx="1"/>
          </p:nvPr>
        </p:nvSpPr>
        <p:spPr/>
        <p:txBody>
          <a:bodyPr/>
          <a:lstStyle/>
          <a:p>
            <a:pPr eaLnBrk="1" hangingPunct="1"/>
            <a:endParaRPr lang="en-US" altLang="en-US" sz="3000" smtClean="0"/>
          </a:p>
          <a:p>
            <a:pPr eaLnBrk="1" hangingPunct="1"/>
            <a:r>
              <a:rPr lang="en-US" altLang="en-US" sz="3000" smtClean="0"/>
              <a:t>What is seizure??</a:t>
            </a:r>
          </a:p>
          <a:p>
            <a:pPr eaLnBrk="1" hangingPunct="1"/>
            <a:endParaRPr lang="en-US" altLang="en-US" sz="3000" smtClean="0"/>
          </a:p>
          <a:p>
            <a:pPr lvl="1" eaLnBrk="1" hangingPunct="1"/>
            <a:r>
              <a:rPr lang="en-US" altLang="en-US" sz="3000" smtClean="0"/>
              <a:t>The stopping of a person, however brief, constitutes a seizure which must be reasonable under the circumstances. </a:t>
            </a:r>
          </a:p>
          <a:p>
            <a:pPr lvl="1" eaLnBrk="1" hangingPunct="1"/>
            <a:r>
              <a:rPr lang="en-US" altLang="en-US" sz="3000" smtClean="0"/>
              <a:t>The TOTALITY of the circumstances!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smtClean="0">
                <a:solidFill>
                  <a:schemeClr val="accent1">
                    <a:satMod val="150000"/>
                  </a:schemeClr>
                </a:solidFill>
              </a:rPr>
              <a:t>Investigative Detention</a:t>
            </a:r>
          </a:p>
        </p:txBody>
      </p:sp>
      <p:sp>
        <p:nvSpPr>
          <p:cNvPr id="31747" name="Rectangle 3"/>
          <p:cNvSpPr>
            <a:spLocks noGrp="1" noChangeArrowheads="1"/>
          </p:cNvSpPr>
          <p:nvPr>
            <p:ph idx="1"/>
          </p:nvPr>
        </p:nvSpPr>
        <p:spPr/>
        <p:txBody>
          <a:bodyPr/>
          <a:lstStyle/>
          <a:p>
            <a:pPr eaLnBrk="1" hangingPunct="1">
              <a:lnSpc>
                <a:spcPct val="90000"/>
              </a:lnSpc>
            </a:pPr>
            <a:r>
              <a:rPr lang="en-US" altLang="en-US" smtClean="0"/>
              <a:t>Scope of Inquiry (Washington Rule)</a:t>
            </a:r>
          </a:p>
          <a:p>
            <a:pPr eaLnBrk="1" hangingPunct="1">
              <a:lnSpc>
                <a:spcPct val="90000"/>
              </a:lnSpc>
            </a:pPr>
            <a:endParaRPr lang="en-US" altLang="en-US" smtClean="0"/>
          </a:p>
          <a:p>
            <a:pPr lvl="1" eaLnBrk="1" hangingPunct="1">
              <a:lnSpc>
                <a:spcPct val="90000"/>
              </a:lnSpc>
            </a:pPr>
            <a:r>
              <a:rPr lang="en-US" altLang="en-US" smtClean="0"/>
              <a:t>In WA, a </a:t>
            </a:r>
            <a:r>
              <a:rPr lang="en-US" altLang="en-US" u="sng" smtClean="0"/>
              <a:t>Terry</a:t>
            </a:r>
            <a:r>
              <a:rPr lang="en-US" altLang="en-US" smtClean="0"/>
              <a:t> stop is judged by 3 factors:</a:t>
            </a:r>
          </a:p>
          <a:p>
            <a:pPr lvl="2" eaLnBrk="1" hangingPunct="1">
              <a:lnSpc>
                <a:spcPct val="90000"/>
              </a:lnSpc>
            </a:pPr>
            <a:r>
              <a:rPr lang="en-US" altLang="en-US" smtClean="0"/>
              <a:t>The purpose of the stop</a:t>
            </a:r>
          </a:p>
          <a:p>
            <a:pPr lvl="2" eaLnBrk="1" hangingPunct="1">
              <a:lnSpc>
                <a:spcPct val="90000"/>
              </a:lnSpc>
            </a:pPr>
            <a:r>
              <a:rPr lang="en-US" altLang="en-US" smtClean="0"/>
              <a:t>The physical intrusion upon the liberty of the person</a:t>
            </a:r>
          </a:p>
          <a:p>
            <a:pPr lvl="2" eaLnBrk="1" hangingPunct="1">
              <a:lnSpc>
                <a:spcPct val="90000"/>
              </a:lnSpc>
            </a:pPr>
            <a:r>
              <a:rPr lang="en-US" altLang="en-US" smtClean="0"/>
              <a:t>The length of time/duration of the stop</a:t>
            </a:r>
          </a:p>
          <a:p>
            <a:pPr lvl="2" eaLnBrk="1" hangingPunct="1">
              <a:lnSpc>
                <a:spcPct val="90000"/>
              </a:lnSpc>
              <a:buFont typeface="Arial" panose="020B0604020202020204" pitchFamily="34" charset="0"/>
              <a:buNone/>
            </a:pPr>
            <a:endParaRPr lang="en-US" altLang="en-US" smtClean="0"/>
          </a:p>
          <a:p>
            <a:pPr lvl="2" eaLnBrk="1" hangingPunct="1">
              <a:lnSpc>
                <a:spcPct val="90000"/>
              </a:lnSpc>
              <a:buFontTx/>
              <a:buNone/>
            </a:pPr>
            <a:r>
              <a:rPr lang="en-US" altLang="en-US" smtClean="0"/>
              <a:t>ie: Did the police diligently pursue a means of investigation that was likely to confirm or dispel their suspicions quickly?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Investigative “Terry” Contacts</a:t>
            </a:r>
            <a:endParaRPr lang="en-US" smtClean="0">
              <a:solidFill>
                <a:schemeClr val="accent1">
                  <a:satMod val="150000"/>
                </a:schemeClr>
              </a:solidFill>
            </a:endParaRPr>
          </a:p>
        </p:txBody>
      </p:sp>
      <p:sp>
        <p:nvSpPr>
          <p:cNvPr id="10243" name="Rectangle 3"/>
          <p:cNvSpPr>
            <a:spLocks noGrp="1" noChangeArrowheads="1"/>
          </p:cNvSpPr>
          <p:nvPr>
            <p:ph idx="1"/>
          </p:nvPr>
        </p:nvSpPr>
        <p:spPr/>
        <p:txBody>
          <a:bodyPr/>
          <a:lstStyle/>
          <a:p>
            <a:pPr eaLnBrk="1" hangingPunct="1"/>
            <a:endParaRPr lang="en-US" altLang="en-US" sz="3000" smtClean="0"/>
          </a:p>
          <a:p>
            <a:pPr eaLnBrk="1" hangingPunct="1"/>
            <a:r>
              <a:rPr lang="en-US" altLang="en-US" sz="3000" smtClean="0"/>
              <a:t>Your actions are generally limited to:</a:t>
            </a:r>
          </a:p>
          <a:p>
            <a:pPr eaLnBrk="1" hangingPunct="1"/>
            <a:endParaRPr lang="en-US" altLang="en-US" sz="3000" smtClean="0"/>
          </a:p>
          <a:p>
            <a:pPr lvl="1" eaLnBrk="1" hangingPunct="1"/>
            <a:r>
              <a:rPr lang="en-US" altLang="en-US" sz="3000" smtClean="0"/>
              <a:t>use of reasonable force to stop the citizen,</a:t>
            </a:r>
          </a:p>
          <a:p>
            <a:pPr lvl="1" eaLnBrk="1" hangingPunct="1"/>
            <a:r>
              <a:rPr lang="en-US" altLang="en-US" sz="3000" smtClean="0"/>
              <a:t>asking questions so as to conduct a preliminary inquiry,</a:t>
            </a:r>
          </a:p>
          <a:p>
            <a:pPr lvl="1" eaLnBrk="1" hangingPunct="1"/>
            <a:r>
              <a:rPr lang="en-US" altLang="en-US" sz="3000" smtClean="0"/>
              <a:t>detaining the citizen for a reasonable period of time so as to conduct the contact.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024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024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smtClean="0">
                <a:solidFill>
                  <a:schemeClr val="accent1">
                    <a:satMod val="150000"/>
                  </a:schemeClr>
                </a:solidFill>
              </a:rPr>
              <a:t>Investigative “Terry” Contacts</a:t>
            </a:r>
          </a:p>
        </p:txBody>
      </p:sp>
      <p:sp>
        <p:nvSpPr>
          <p:cNvPr id="12291" name="Rectangle 3"/>
          <p:cNvSpPr>
            <a:spLocks noGrp="1" noChangeArrowheads="1"/>
          </p:cNvSpPr>
          <p:nvPr>
            <p:ph idx="1"/>
          </p:nvPr>
        </p:nvSpPr>
        <p:spPr>
          <a:xfrm>
            <a:off x="457200" y="1774825"/>
            <a:ext cx="8229600" cy="4702175"/>
          </a:xfrm>
        </p:spPr>
        <p:txBody>
          <a:bodyPr/>
          <a:lstStyle/>
          <a:p>
            <a:pPr eaLnBrk="1" hangingPunct="1"/>
            <a:r>
              <a:rPr lang="en-US" altLang="en-US" smtClean="0"/>
              <a:t>So what makes for good </a:t>
            </a:r>
            <a:r>
              <a:rPr lang="en-US" altLang="en-US" i="1" smtClean="0"/>
              <a:t>reasonable suspicion?</a:t>
            </a:r>
          </a:p>
          <a:p>
            <a:pPr eaLnBrk="1" hangingPunct="1"/>
            <a:endParaRPr lang="en-US" altLang="en-US" i="1" smtClean="0"/>
          </a:p>
          <a:p>
            <a:pPr lvl="1" eaLnBrk="1" hangingPunct="1"/>
            <a:r>
              <a:rPr lang="en-US" altLang="en-US" smtClean="0"/>
              <a:t>Juveniles wearing gang attire and flashing signs?</a:t>
            </a:r>
          </a:p>
          <a:p>
            <a:pPr lvl="1" eaLnBrk="1" hangingPunct="1"/>
            <a:r>
              <a:rPr lang="en-US" altLang="en-US" smtClean="0"/>
              <a:t>Presence in a high crime area?</a:t>
            </a:r>
          </a:p>
          <a:p>
            <a:pPr lvl="1" eaLnBrk="1" hangingPunct="1"/>
            <a:r>
              <a:rPr lang="en-US" altLang="en-US" smtClean="0"/>
              <a:t>Racial incongruity?</a:t>
            </a:r>
          </a:p>
          <a:p>
            <a:pPr lvl="1" eaLnBrk="1" hangingPunct="1"/>
            <a:r>
              <a:rPr lang="en-US" altLang="en-US" smtClean="0"/>
              <a:t>Appearance to a wanted person?</a:t>
            </a:r>
          </a:p>
          <a:p>
            <a:pPr lvl="1" eaLnBrk="1" hangingPunct="1"/>
            <a:r>
              <a:rPr lang="en-US" altLang="en-US" smtClean="0"/>
              <a:t>Time or area proximity to a recent crime?</a:t>
            </a:r>
          </a:p>
          <a:p>
            <a:pPr lvl="1" eaLnBrk="1" hangingPunct="1"/>
            <a:r>
              <a:rPr lang="en-US" altLang="en-US" smtClean="0"/>
              <a:t>Full flight away at sight of police?</a:t>
            </a:r>
            <a:endParaRPr lang="en-US" altLang="en-US" i="1" smtClean="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2291">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229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291">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2291">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2291">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n-US" sz="4400" smtClean="0">
                <a:solidFill>
                  <a:schemeClr val="accent1">
                    <a:satMod val="150000"/>
                  </a:schemeClr>
                </a:solidFill>
              </a:rPr>
              <a:t>More Factors to Consider:</a:t>
            </a:r>
          </a:p>
        </p:txBody>
      </p:sp>
      <p:sp>
        <p:nvSpPr>
          <p:cNvPr id="37891" name="Rectangle 3"/>
          <p:cNvSpPr>
            <a:spLocks noGrp="1" noChangeArrowheads="1"/>
          </p:cNvSpPr>
          <p:nvPr>
            <p:ph idx="1"/>
          </p:nvPr>
        </p:nvSpPr>
        <p:spPr/>
        <p:txBody>
          <a:bodyPr/>
          <a:lstStyle/>
          <a:p>
            <a:pPr eaLnBrk="1" hangingPunct="1"/>
            <a:r>
              <a:rPr lang="en-US" altLang="en-US" sz="3000" smtClean="0"/>
              <a:t>Personal observations</a:t>
            </a:r>
          </a:p>
          <a:p>
            <a:pPr eaLnBrk="1" hangingPunct="1"/>
            <a:r>
              <a:rPr lang="en-US" altLang="en-US" sz="3000" smtClean="0"/>
              <a:t>Time of day</a:t>
            </a:r>
          </a:p>
          <a:p>
            <a:pPr eaLnBrk="1" hangingPunct="1"/>
            <a:r>
              <a:rPr lang="en-US" altLang="en-US" sz="3000" smtClean="0"/>
              <a:t>Type of area ( Commercial vs. Residential)</a:t>
            </a:r>
          </a:p>
          <a:p>
            <a:pPr eaLnBrk="1" hangingPunct="1"/>
            <a:r>
              <a:rPr lang="en-US" altLang="en-US" sz="3000" smtClean="0"/>
              <a:t>Incidents of a particular crime in area</a:t>
            </a:r>
          </a:p>
          <a:p>
            <a:pPr eaLnBrk="1" hangingPunct="1"/>
            <a:r>
              <a:rPr lang="en-US" altLang="en-US" sz="3000" smtClean="0"/>
              <a:t>Furtive conduct of a subject</a:t>
            </a:r>
          </a:p>
          <a:p>
            <a:pPr eaLnBrk="1" hangingPunct="1"/>
            <a:r>
              <a:rPr lang="en-US" altLang="en-US" sz="3000" smtClean="0"/>
              <a:t>Knowledge of inhabitants of area</a:t>
            </a:r>
          </a:p>
          <a:p>
            <a:pPr eaLnBrk="1" hangingPunct="1"/>
            <a:r>
              <a:rPr lang="en-US" altLang="en-US" sz="3000" smtClean="0"/>
              <a:t>Officer’s expertise of a particular crime</a:t>
            </a:r>
          </a:p>
          <a:p>
            <a:pPr eaLnBrk="1" hangingPunct="1"/>
            <a:r>
              <a:rPr lang="en-US" altLang="en-US" sz="3000" smtClean="0"/>
              <a:t>Witness or informant information </a:t>
            </a:r>
          </a:p>
          <a:p>
            <a:pPr eaLnBrk="1" hangingPunct="1"/>
            <a:endParaRPr lang="en-US" altLang="en-US" sz="2400"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en-US" smtClean="0">
                <a:solidFill>
                  <a:schemeClr val="accent1">
                    <a:satMod val="150000"/>
                  </a:schemeClr>
                </a:solidFill>
              </a:rPr>
              <a:t>Investigative “Terry” Contacts</a:t>
            </a:r>
          </a:p>
        </p:txBody>
      </p:sp>
      <p:sp>
        <p:nvSpPr>
          <p:cNvPr id="13315" name="Rectangle 3"/>
          <p:cNvSpPr>
            <a:spLocks noGrp="1" noChangeArrowheads="1"/>
          </p:cNvSpPr>
          <p:nvPr>
            <p:ph idx="1"/>
          </p:nvPr>
        </p:nvSpPr>
        <p:spPr/>
        <p:txBody>
          <a:bodyPr/>
          <a:lstStyle/>
          <a:p>
            <a:pPr eaLnBrk="1" hangingPunct="1"/>
            <a:endParaRPr lang="en-US" altLang="en-US" smtClean="0"/>
          </a:p>
          <a:p>
            <a:pPr eaLnBrk="1" hangingPunct="1"/>
            <a:r>
              <a:rPr lang="en-US" altLang="en-US" smtClean="0"/>
              <a:t>Can a Terry contact turn into a defacto arrest?</a:t>
            </a:r>
          </a:p>
          <a:p>
            <a:pPr lvl="1" eaLnBrk="1" hangingPunct="1"/>
            <a:endParaRPr lang="en-US" altLang="en-US" i="1" smtClean="0"/>
          </a:p>
          <a:p>
            <a:pPr lvl="1" eaLnBrk="1" hangingPunct="1"/>
            <a:r>
              <a:rPr lang="en-US" altLang="en-US" i="1" smtClean="0"/>
              <a:t>The courts have said “yes” dependant upon the tactics employed by the officer(s).</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US" smtClean="0">
                <a:solidFill>
                  <a:schemeClr val="accent1">
                    <a:satMod val="150000"/>
                  </a:schemeClr>
                </a:solidFill>
              </a:rPr>
              <a:t>Investigative “Terry” Contacts</a:t>
            </a:r>
          </a:p>
        </p:txBody>
      </p:sp>
      <p:sp>
        <p:nvSpPr>
          <p:cNvPr id="41987" name="Rectangle 3"/>
          <p:cNvSpPr>
            <a:spLocks noGrp="1" noChangeArrowheads="1"/>
          </p:cNvSpPr>
          <p:nvPr>
            <p:ph idx="1"/>
          </p:nvPr>
        </p:nvSpPr>
        <p:spPr>
          <a:xfrm>
            <a:off x="381000" y="1752600"/>
            <a:ext cx="8229600" cy="4625975"/>
          </a:xfrm>
        </p:spPr>
        <p:txBody>
          <a:bodyPr/>
          <a:lstStyle/>
          <a:p>
            <a:pPr eaLnBrk="1" hangingPunct="1"/>
            <a:r>
              <a:rPr lang="en-US" altLang="en-US" sz="2800" smtClean="0"/>
              <a:t>Tactics that might imply “</a:t>
            </a:r>
            <a:r>
              <a:rPr lang="en-US" altLang="en-US" sz="2800" i="1" smtClean="0"/>
              <a:t>custody</a:t>
            </a:r>
            <a:r>
              <a:rPr lang="en-US" altLang="en-US" sz="2800" smtClean="0"/>
              <a:t>” on a “Terry” stop could include:</a:t>
            </a:r>
          </a:p>
          <a:p>
            <a:pPr lvl="1" eaLnBrk="1" hangingPunct="1"/>
            <a:endParaRPr lang="en-US" altLang="en-US" sz="2400" smtClean="0"/>
          </a:p>
          <a:p>
            <a:pPr lvl="1" eaLnBrk="1" hangingPunct="1"/>
            <a:r>
              <a:rPr lang="en-US" altLang="en-US" sz="2400" smtClean="0"/>
              <a:t>unreasonable use of force</a:t>
            </a:r>
          </a:p>
          <a:p>
            <a:pPr lvl="1" eaLnBrk="1" hangingPunct="1"/>
            <a:r>
              <a:rPr lang="en-US" altLang="en-US" sz="2400" smtClean="0"/>
              <a:t>handcuffing a non-threatening subject</a:t>
            </a:r>
          </a:p>
          <a:p>
            <a:pPr lvl="1" eaLnBrk="1" hangingPunct="1"/>
            <a:r>
              <a:rPr lang="en-US" altLang="en-US" sz="2400" smtClean="0"/>
              <a:t>Without articulable reasons..moving/transporting the subject to the station</a:t>
            </a:r>
          </a:p>
          <a:p>
            <a:pPr lvl="1" eaLnBrk="1" hangingPunct="1"/>
            <a:r>
              <a:rPr lang="en-US" altLang="en-US" sz="2400" smtClean="0"/>
              <a:t>excessive length of detention</a:t>
            </a:r>
          </a:p>
          <a:p>
            <a:pPr lvl="1" eaLnBrk="1" hangingPunct="1"/>
            <a:r>
              <a:rPr lang="en-US" altLang="en-US" sz="2400" smtClean="0"/>
              <a:t>Telling them they are under arrest</a:t>
            </a:r>
          </a:p>
          <a:p>
            <a:pPr lvl="1" eaLnBrk="1" hangingPunct="1">
              <a:buFontTx/>
              <a:buNone/>
            </a:pPr>
            <a:endParaRPr lang="en-US" altLang="en-US" sz="2400" smtClean="0"/>
          </a:p>
          <a:p>
            <a:pPr lvl="1" eaLnBrk="1" hangingPunct="1"/>
            <a:endParaRPr lang="en-US" altLang="en-US" smtClean="0"/>
          </a:p>
          <a:p>
            <a:pPr lvl="1" eaLnBrk="1" hangingPunct="1"/>
            <a:endParaRPr lang="en-US" altLang="en-US" sz="22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solidFill>
                  <a:schemeClr val="accent1">
                    <a:satMod val="150000"/>
                  </a:schemeClr>
                </a:solidFill>
              </a:rPr>
              <a:t>Let’s think and talk ethics</a:t>
            </a:r>
            <a:br>
              <a:rPr lang="en-US" smtClean="0">
                <a:solidFill>
                  <a:schemeClr val="accent1">
                    <a:satMod val="150000"/>
                  </a:schemeClr>
                </a:solidFill>
              </a:rPr>
            </a:br>
            <a:endParaRPr lang="en-US" smtClean="0">
              <a:solidFill>
                <a:schemeClr val="accent1">
                  <a:satMod val="150000"/>
                </a:schemeClr>
              </a:solidFill>
            </a:endParaRPr>
          </a:p>
        </p:txBody>
      </p:sp>
      <p:sp>
        <p:nvSpPr>
          <p:cNvPr id="44035" name="Rectangle 3"/>
          <p:cNvSpPr>
            <a:spLocks noGrp="1" noChangeArrowheads="1"/>
          </p:cNvSpPr>
          <p:nvPr>
            <p:ph idx="1"/>
          </p:nvPr>
        </p:nvSpPr>
        <p:spPr/>
        <p:txBody>
          <a:bodyPr/>
          <a:lstStyle/>
          <a:p>
            <a:pPr eaLnBrk="1" hangingPunct="1"/>
            <a:r>
              <a:rPr lang="en-US" altLang="en-US" smtClean="0"/>
              <a:t>What are some of the things we may want to consider ethically, when involved in a citizen social contact, and a “Terry Stop.”</a:t>
            </a:r>
          </a:p>
          <a:p>
            <a:pPr eaLnBrk="1" hangingPunct="1"/>
            <a:endParaRPr lang="en-US" altLang="en-US" smtClean="0"/>
          </a:p>
          <a:p>
            <a:pPr lvl="1" eaLnBrk="1" hangingPunct="1"/>
            <a:r>
              <a:rPr lang="en-US" altLang="en-US" smtClean="0"/>
              <a:t>Are we really doing a pre-text stop and not calling it that?</a:t>
            </a:r>
          </a:p>
          <a:p>
            <a:pPr lvl="1" eaLnBrk="1" hangingPunct="1"/>
            <a:r>
              <a:rPr lang="en-US" altLang="en-US" smtClean="0"/>
              <a:t>Are we demanding instead of asking?</a:t>
            </a:r>
          </a:p>
          <a:p>
            <a:pPr lvl="1" eaLnBrk="1" hangingPunct="1"/>
            <a:r>
              <a:rPr lang="en-US" altLang="en-US" smtClean="0"/>
              <a:t>Are we dramatizing an incident or using creative writing to justify our actions?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8080375" cy="914400"/>
          </a:xfrm>
        </p:spPr>
        <p:txBody>
          <a:bodyPr/>
          <a:lstStyle/>
          <a:p>
            <a:pPr algn="ctr" eaLnBrk="1" fontAlgn="auto" hangingPunct="1">
              <a:spcAft>
                <a:spcPts val="0"/>
              </a:spcAft>
              <a:defRPr/>
            </a:pPr>
            <a:r>
              <a:rPr lang="en-US" dirty="0" smtClean="0">
                <a:solidFill>
                  <a:schemeClr val="accent1">
                    <a:satMod val="150000"/>
                  </a:schemeClr>
                </a:solidFill>
              </a:rPr>
              <a:t>Officer Hicks- Fife PD</a:t>
            </a:r>
          </a:p>
        </p:txBody>
      </p:sp>
      <p:sp>
        <p:nvSpPr>
          <p:cNvPr id="12291" name="Rectangle 3"/>
          <p:cNvSpPr>
            <a:spLocks noGrp="1" noChangeArrowheads="1"/>
          </p:cNvSpPr>
          <p:nvPr>
            <p:ph type="body" sz="half" idx="3"/>
          </p:nvPr>
        </p:nvSpPr>
        <p:spPr>
          <a:xfrm>
            <a:off x="1447800" y="1219200"/>
            <a:ext cx="5943600" cy="5638800"/>
          </a:xfrm>
        </p:spPr>
        <p:txBody>
          <a:bodyPr/>
          <a:lstStyle/>
          <a:p>
            <a:pPr eaLnBrk="1" hangingPunct="1">
              <a:lnSpc>
                <a:spcPct val="80000"/>
              </a:lnSpc>
              <a:buFont typeface="Monotype Sorts" pitchFamily="2" charset="2"/>
              <a:buNone/>
            </a:pPr>
            <a:r>
              <a:rPr lang="en-US" altLang="en-US" sz="2200" smtClean="0"/>
              <a:t>	</a:t>
            </a:r>
          </a:p>
          <a:p>
            <a:pPr lvl="1" eaLnBrk="1" hangingPunct="1">
              <a:lnSpc>
                <a:spcPct val="90000"/>
              </a:lnSpc>
            </a:pPr>
            <a:r>
              <a:rPr lang="en-US" altLang="en-US" smtClean="0"/>
              <a:t>23 years experience</a:t>
            </a:r>
          </a:p>
          <a:p>
            <a:pPr lvl="1" eaLnBrk="1" hangingPunct="1">
              <a:lnSpc>
                <a:spcPct val="90000"/>
              </a:lnSpc>
            </a:pPr>
            <a:r>
              <a:rPr lang="en-US" altLang="en-US" smtClean="0"/>
              <a:t>5 years Honolulu PD, 9 years Tukwila PD, 9 years Fife PD.</a:t>
            </a:r>
          </a:p>
          <a:p>
            <a:pPr lvl="1" eaLnBrk="1" hangingPunct="1">
              <a:lnSpc>
                <a:spcPct val="90000"/>
              </a:lnSpc>
            </a:pPr>
            <a:r>
              <a:rPr lang="en-US" altLang="en-US" smtClean="0"/>
              <a:t>Patrol Officer</a:t>
            </a:r>
          </a:p>
          <a:p>
            <a:pPr lvl="1" eaLnBrk="1" hangingPunct="1">
              <a:lnSpc>
                <a:spcPct val="90000"/>
              </a:lnSpc>
            </a:pPr>
            <a:r>
              <a:rPr lang="en-US" altLang="en-US" smtClean="0"/>
              <a:t>Undercover Narcotics Officer</a:t>
            </a:r>
          </a:p>
          <a:p>
            <a:pPr lvl="1" eaLnBrk="1" hangingPunct="1">
              <a:lnSpc>
                <a:spcPct val="90000"/>
              </a:lnSpc>
            </a:pPr>
            <a:r>
              <a:rPr lang="en-US" altLang="en-US" smtClean="0"/>
              <a:t>Hostage Negotiator</a:t>
            </a:r>
          </a:p>
          <a:p>
            <a:pPr lvl="1" eaLnBrk="1" hangingPunct="1">
              <a:lnSpc>
                <a:spcPct val="90000"/>
              </a:lnSpc>
            </a:pPr>
            <a:r>
              <a:rPr lang="en-US" altLang="en-US" smtClean="0"/>
              <a:t>FTO/PTO</a:t>
            </a:r>
          </a:p>
          <a:p>
            <a:pPr lvl="1" eaLnBrk="1" hangingPunct="1">
              <a:lnSpc>
                <a:spcPct val="90000"/>
              </a:lnSpc>
            </a:pPr>
            <a:r>
              <a:rPr lang="en-US" altLang="en-US" smtClean="0"/>
              <a:t>Community Support Team</a:t>
            </a:r>
          </a:p>
          <a:p>
            <a:pPr lvl="1" eaLnBrk="1" hangingPunct="1">
              <a:lnSpc>
                <a:spcPct val="90000"/>
              </a:lnSpc>
            </a:pPr>
            <a:r>
              <a:rPr lang="en-US" altLang="en-US" smtClean="0"/>
              <a:t> CJTC Instructor</a:t>
            </a:r>
          </a:p>
          <a:p>
            <a:pPr lvl="1" eaLnBrk="1" hangingPunct="1">
              <a:lnSpc>
                <a:spcPct val="90000"/>
              </a:lnSpc>
            </a:pPr>
            <a:endParaRPr lang="en-US" altLang="en-US" smtClean="0"/>
          </a:p>
          <a:p>
            <a:pPr lvl="1" eaLnBrk="1" hangingPunct="1">
              <a:lnSpc>
                <a:spcPct val="90000"/>
              </a:lnSpc>
              <a:buFontTx/>
              <a:buNone/>
            </a:pPr>
            <a:endParaRPr lang="en-US" altLang="en-US" sz="22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What’s it all about?</a:t>
            </a:r>
            <a:r>
              <a:rPr lang="en-US" smtClean="0">
                <a:solidFill>
                  <a:schemeClr val="accent1">
                    <a:satMod val="150000"/>
                  </a:schemeClr>
                </a:solidFill>
              </a:rPr>
              <a:t>	</a:t>
            </a:r>
          </a:p>
        </p:txBody>
      </p:sp>
      <p:sp>
        <p:nvSpPr>
          <p:cNvPr id="7171" name="Rectangle 3"/>
          <p:cNvSpPr>
            <a:spLocks noGrp="1" noChangeArrowheads="1"/>
          </p:cNvSpPr>
          <p:nvPr>
            <p:ph idx="1"/>
          </p:nvPr>
        </p:nvSpPr>
        <p:spPr/>
        <p:txBody>
          <a:bodyPr/>
          <a:lstStyle/>
          <a:p>
            <a:pPr eaLnBrk="1" hangingPunct="1"/>
            <a:r>
              <a:rPr lang="en-US" altLang="en-US" smtClean="0"/>
              <a:t>Understanding field contacts comes with an acceptance of some basic principles…</a:t>
            </a:r>
          </a:p>
          <a:p>
            <a:pPr lvl="1" eaLnBrk="1" hangingPunct="1"/>
            <a:endParaRPr lang="en-US" altLang="en-US" smtClean="0"/>
          </a:p>
          <a:p>
            <a:pPr lvl="1" eaLnBrk="1" hangingPunct="1"/>
            <a:r>
              <a:rPr lang="en-US" altLang="en-US" smtClean="0"/>
              <a:t>Field contacts are </a:t>
            </a:r>
            <a:r>
              <a:rPr lang="en-US" altLang="en-US" i="1" u="sng" smtClean="0"/>
              <a:t>dynamic</a:t>
            </a:r>
          </a:p>
          <a:p>
            <a:pPr lvl="1" eaLnBrk="1" hangingPunct="1"/>
            <a:r>
              <a:rPr lang="en-US" altLang="en-US" smtClean="0"/>
              <a:t>An officer must </a:t>
            </a:r>
            <a:r>
              <a:rPr lang="en-US" altLang="en-US" i="1" u="sng" smtClean="0"/>
              <a:t>prepare</a:t>
            </a:r>
            <a:r>
              <a:rPr lang="en-US" altLang="en-US" smtClean="0"/>
              <a:t> for how to initiate a field contact (make a decision)</a:t>
            </a:r>
          </a:p>
          <a:p>
            <a:pPr lvl="1" eaLnBrk="1" hangingPunct="1"/>
            <a:r>
              <a:rPr lang="en-US" altLang="en-US" smtClean="0"/>
              <a:t>An officer must prepare to </a:t>
            </a:r>
            <a:r>
              <a:rPr lang="en-US" altLang="en-US" i="1" u="sng" smtClean="0"/>
              <a:t>re-evaluate</a:t>
            </a:r>
            <a:r>
              <a:rPr lang="en-US" altLang="en-US" smtClean="0"/>
              <a:t> the level of contact initiated and </a:t>
            </a:r>
            <a:r>
              <a:rPr lang="en-US" altLang="en-US" i="1" u="sng" smtClean="0"/>
              <a:t>modify</a:t>
            </a:r>
            <a:r>
              <a:rPr lang="en-US" altLang="en-US" smtClean="0"/>
              <a:t> as necessary.</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71">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17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Social Contacts</a:t>
            </a:r>
            <a:endParaRPr lang="en-US" smtClean="0">
              <a:solidFill>
                <a:schemeClr val="accent1">
                  <a:satMod val="150000"/>
                </a:schemeClr>
              </a:solidFill>
            </a:endParaRPr>
          </a:p>
        </p:txBody>
      </p:sp>
      <p:sp>
        <p:nvSpPr>
          <p:cNvPr id="8195" name="Rectangle 3"/>
          <p:cNvSpPr>
            <a:spLocks noGrp="1" noChangeArrowheads="1"/>
          </p:cNvSpPr>
          <p:nvPr>
            <p:ph idx="1"/>
          </p:nvPr>
        </p:nvSpPr>
        <p:spPr/>
        <p:txBody>
          <a:bodyPr/>
          <a:lstStyle/>
          <a:p>
            <a:pPr eaLnBrk="1" hangingPunct="1"/>
            <a:r>
              <a:rPr lang="en-US" altLang="en-US" sz="3000" smtClean="0"/>
              <a:t>A seizureless contact which requires no particular threshold of information to initiate.</a:t>
            </a:r>
          </a:p>
          <a:p>
            <a:pPr eaLnBrk="1" hangingPunct="1"/>
            <a:endParaRPr lang="en-US" altLang="en-US" sz="3000" smtClean="0"/>
          </a:p>
          <a:p>
            <a:pPr eaLnBrk="1" hangingPunct="1"/>
            <a:r>
              <a:rPr lang="en-US" altLang="en-US" sz="3000" i="1" smtClean="0"/>
              <a:t>“an officer may approach anybody in a public place, in a reasonable fashion, and </a:t>
            </a:r>
            <a:r>
              <a:rPr lang="en-US" altLang="en-US" sz="3000" i="1" u="sng" smtClean="0"/>
              <a:t>request</a:t>
            </a:r>
            <a:r>
              <a:rPr lang="en-US" altLang="en-US" sz="3000" i="1" smtClean="0"/>
              <a:t> to speak to him / her”</a:t>
            </a:r>
          </a:p>
          <a:p>
            <a:pPr eaLnBrk="1" hangingPunct="1"/>
            <a:endParaRPr lang="en-US" altLang="en-US" sz="3000" i="1" smtClean="0"/>
          </a:p>
          <a:p>
            <a:pPr eaLnBrk="1" hangingPunct="1"/>
            <a:r>
              <a:rPr lang="en-US" altLang="en-US" sz="3000" smtClean="0"/>
              <a:t>Because this is a non-custodial contact, the citizen is </a:t>
            </a:r>
            <a:r>
              <a:rPr lang="en-US" altLang="en-US" sz="3000" b="1" smtClean="0"/>
              <a:t>free to leave at any point</a:t>
            </a:r>
            <a:r>
              <a:rPr lang="en-US" altLang="en-US" sz="3000" smtClean="0"/>
              <a:t>, as well as not speak to you!</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sz="2800" dirty="0" smtClean="0">
                <a:solidFill>
                  <a:schemeClr val="accent1">
                    <a:satMod val="150000"/>
                  </a:schemeClr>
                </a:solidFill>
              </a:rPr>
              <a:t>Tactics that might imply detention during a social contact…</a:t>
            </a:r>
          </a:p>
        </p:txBody>
      </p:sp>
      <p:sp>
        <p:nvSpPr>
          <p:cNvPr id="18435" name="Rectangle 3"/>
          <p:cNvSpPr>
            <a:spLocks noGrp="1" noChangeArrowheads="1"/>
          </p:cNvSpPr>
          <p:nvPr>
            <p:ph idx="1"/>
          </p:nvPr>
        </p:nvSpPr>
        <p:spPr/>
        <p:txBody>
          <a:bodyPr/>
          <a:lstStyle/>
          <a:p>
            <a:pPr eaLnBrk="1" hangingPunct="1"/>
            <a:r>
              <a:rPr lang="en-US" altLang="en-US" sz="2800" smtClean="0"/>
              <a:t>Handcuffing</a:t>
            </a:r>
          </a:p>
          <a:p>
            <a:pPr eaLnBrk="1" hangingPunct="1"/>
            <a:r>
              <a:rPr lang="en-US" altLang="en-US" sz="2800" smtClean="0"/>
              <a:t>Giving commands or telling them to “stop” or “you are not free to go”</a:t>
            </a:r>
          </a:p>
          <a:p>
            <a:pPr eaLnBrk="1" hangingPunct="1"/>
            <a:r>
              <a:rPr lang="en-US" altLang="en-US" sz="2800" smtClean="0"/>
              <a:t>Walking away with ID to run their name</a:t>
            </a:r>
          </a:p>
          <a:p>
            <a:pPr eaLnBrk="1" hangingPunct="1"/>
            <a:r>
              <a:rPr lang="en-US" altLang="en-US" sz="2800" smtClean="0"/>
              <a:t>Transporting them anywhere without consent</a:t>
            </a:r>
          </a:p>
          <a:p>
            <a:pPr eaLnBrk="1" hangingPunct="1"/>
            <a:r>
              <a:rPr lang="en-US" altLang="en-US" sz="2800" smtClean="0"/>
              <a:t>Number of officers present when consent is given</a:t>
            </a:r>
          </a:p>
          <a:p>
            <a:pPr eaLnBrk="1" hangingPunct="1"/>
            <a:r>
              <a:rPr lang="en-US" altLang="en-US" sz="2800" smtClean="0"/>
              <a:t>Cutting off avenues of escape </a:t>
            </a:r>
          </a:p>
          <a:p>
            <a:pPr eaLnBrk="1" hangingPunct="1"/>
            <a:r>
              <a:rPr lang="en-US" altLang="en-US" sz="2800" smtClean="0"/>
              <a:t>Frisk</a:t>
            </a:r>
          </a:p>
          <a:p>
            <a:pPr eaLnBrk="1" hangingPunct="1"/>
            <a:r>
              <a:rPr lang="en-US" altLang="en-US" sz="2800" smtClean="0"/>
              <a:t>Request to search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Pre-text Contacts</a:t>
            </a:r>
            <a:r>
              <a:rPr lang="en-US" smtClean="0">
                <a:solidFill>
                  <a:schemeClr val="accent1">
                    <a:satMod val="150000"/>
                  </a:schemeClr>
                </a:solidFill>
              </a:rPr>
              <a:t>	</a:t>
            </a:r>
          </a:p>
        </p:txBody>
      </p:sp>
      <p:sp>
        <p:nvSpPr>
          <p:cNvPr id="19459" name="Rectangle 3"/>
          <p:cNvSpPr>
            <a:spLocks noGrp="1" noChangeArrowheads="1"/>
          </p:cNvSpPr>
          <p:nvPr>
            <p:ph idx="1"/>
          </p:nvPr>
        </p:nvSpPr>
        <p:spPr/>
        <p:txBody>
          <a:bodyPr/>
          <a:lstStyle/>
          <a:p>
            <a:pPr eaLnBrk="1" hangingPunct="1"/>
            <a:r>
              <a:rPr lang="en-US" altLang="en-US" smtClean="0"/>
              <a:t>A pre-text contact occurs when:		</a:t>
            </a:r>
          </a:p>
          <a:p>
            <a:pPr eaLnBrk="1" hangingPunct="1"/>
            <a:endParaRPr lang="en-US" altLang="en-US" i="1" smtClean="0"/>
          </a:p>
          <a:p>
            <a:pPr eaLnBrk="1" hangingPunct="1">
              <a:buFont typeface="Wingdings 2" panose="05020102010507070707" pitchFamily="18" charset="2"/>
              <a:buNone/>
            </a:pPr>
            <a:r>
              <a:rPr lang="en-US" altLang="en-US" i="1" smtClean="0"/>
              <a:t>	“the police use a legal justification (such as a traffic infraction) in order to stop and contact a citizen for a unrelated, more serious offense (a criminal act) for which the officer did not have the reasonable suspicion or probable cause by which to otherwise make the contact.”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Pre-text Contacts</a:t>
            </a:r>
          </a:p>
        </p:txBody>
      </p:sp>
      <p:sp>
        <p:nvSpPr>
          <p:cNvPr id="20483" name="Rectangle 3"/>
          <p:cNvSpPr>
            <a:spLocks noGrp="1" noChangeArrowheads="1"/>
          </p:cNvSpPr>
          <p:nvPr>
            <p:ph idx="1"/>
          </p:nvPr>
        </p:nvSpPr>
        <p:spPr/>
        <p:txBody>
          <a:bodyPr/>
          <a:lstStyle/>
          <a:p>
            <a:pPr eaLnBrk="1" hangingPunct="1">
              <a:lnSpc>
                <a:spcPct val="90000"/>
              </a:lnSpc>
            </a:pPr>
            <a:endParaRPr lang="en-US" altLang="en-US" sz="2800" smtClean="0"/>
          </a:p>
          <a:p>
            <a:pPr eaLnBrk="1" hangingPunct="1">
              <a:lnSpc>
                <a:spcPct val="90000"/>
              </a:lnSpc>
            </a:pPr>
            <a:r>
              <a:rPr lang="en-US" altLang="en-US" sz="2800" smtClean="0"/>
              <a:t>The U.S. Supreme Court has stated that “pre-text stops” do not exist. You either have PC or you don’t!</a:t>
            </a:r>
          </a:p>
          <a:p>
            <a:pPr eaLnBrk="1" hangingPunct="1">
              <a:lnSpc>
                <a:spcPct val="90000"/>
              </a:lnSpc>
            </a:pPr>
            <a:endParaRPr lang="en-US" altLang="en-US" sz="2800" smtClean="0"/>
          </a:p>
          <a:p>
            <a:pPr eaLnBrk="1" hangingPunct="1">
              <a:lnSpc>
                <a:spcPct val="90000"/>
              </a:lnSpc>
            </a:pPr>
            <a:r>
              <a:rPr lang="en-US" altLang="en-US" sz="2800" smtClean="0"/>
              <a:t>The Washington Supreme Court has applied Article 1 section 7 of the Washington State Constitution, stating that “pre-text stops” are a violation of a persons reasonable expectation of privacy.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Profiling and Citizen Contacts</a:t>
            </a:r>
            <a:r>
              <a:rPr lang="en-US" smtClean="0">
                <a:solidFill>
                  <a:schemeClr val="accent1">
                    <a:satMod val="150000"/>
                  </a:schemeClr>
                </a:solidFill>
              </a:rPr>
              <a:t>	</a:t>
            </a:r>
          </a:p>
        </p:txBody>
      </p:sp>
      <p:sp>
        <p:nvSpPr>
          <p:cNvPr id="21507" name="Rectangle 3"/>
          <p:cNvSpPr>
            <a:spLocks noGrp="1" noChangeArrowheads="1"/>
          </p:cNvSpPr>
          <p:nvPr>
            <p:ph idx="1"/>
          </p:nvPr>
        </p:nvSpPr>
        <p:spPr/>
        <p:txBody>
          <a:bodyPr/>
          <a:lstStyle/>
          <a:p>
            <a:pPr marL="117475" indent="0" eaLnBrk="1" hangingPunct="1">
              <a:buFont typeface="Wingdings 2" panose="05020102010507070707" pitchFamily="18" charset="2"/>
              <a:buNone/>
            </a:pPr>
            <a:endParaRPr lang="en-US" altLang="en-US" smtClean="0"/>
          </a:p>
          <a:p>
            <a:pPr marL="117475" indent="0" eaLnBrk="1" hangingPunct="1">
              <a:buFont typeface="Wingdings 2" panose="05020102010507070707" pitchFamily="18" charset="2"/>
              <a:buNone/>
            </a:pPr>
            <a:r>
              <a:rPr lang="en-US" altLang="en-US" smtClean="0"/>
              <a:t>A profile contact occurs when the police use generalized factors consistent with criminal behavior, but falling short of reasonable suspicion or probable cause, to initiate contact with the public.</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u="sng" smtClean="0">
                <a:solidFill>
                  <a:schemeClr val="accent1">
                    <a:satMod val="150000"/>
                  </a:schemeClr>
                </a:solidFill>
              </a:rPr>
              <a:t>Investigative Detention</a:t>
            </a:r>
            <a:endParaRPr lang="en-US" smtClean="0">
              <a:solidFill>
                <a:schemeClr val="accent1">
                  <a:satMod val="150000"/>
                </a:schemeClr>
              </a:solidFill>
            </a:endParaRPr>
          </a:p>
        </p:txBody>
      </p:sp>
      <p:sp>
        <p:nvSpPr>
          <p:cNvPr id="9219" name="Rectangle 3"/>
          <p:cNvSpPr>
            <a:spLocks noGrp="1" noChangeArrowheads="1"/>
          </p:cNvSpPr>
          <p:nvPr>
            <p:ph idx="1"/>
          </p:nvPr>
        </p:nvSpPr>
        <p:spPr/>
        <p:txBody>
          <a:bodyPr/>
          <a:lstStyle/>
          <a:p>
            <a:pPr eaLnBrk="1" hangingPunct="1">
              <a:lnSpc>
                <a:spcPct val="90000"/>
              </a:lnSpc>
            </a:pPr>
            <a:r>
              <a:rPr lang="en-US" altLang="en-US" sz="2800" b="1" smtClean="0"/>
              <a:t>The U.S. Supreme Court stated:</a:t>
            </a:r>
            <a:r>
              <a:rPr lang="en-US" altLang="en-US" sz="2800" smtClean="0"/>
              <a:t>		</a:t>
            </a:r>
          </a:p>
          <a:p>
            <a:pPr eaLnBrk="1" hangingPunct="1">
              <a:lnSpc>
                <a:spcPct val="90000"/>
              </a:lnSpc>
              <a:buFont typeface="Wingdings 2" panose="05020102010507070707" pitchFamily="18" charset="2"/>
              <a:buNone/>
            </a:pPr>
            <a:r>
              <a:rPr lang="en-US" altLang="en-US" sz="2800" i="1" smtClean="0"/>
              <a:t>	</a:t>
            </a:r>
          </a:p>
          <a:p>
            <a:pPr eaLnBrk="1" hangingPunct="1">
              <a:lnSpc>
                <a:spcPct val="90000"/>
              </a:lnSpc>
              <a:buFont typeface="Wingdings 2" panose="05020102010507070707" pitchFamily="18" charset="2"/>
              <a:buNone/>
            </a:pPr>
            <a:r>
              <a:rPr lang="en-US" altLang="en-US" sz="2800" i="1" smtClean="0"/>
              <a:t>	“…when the police have a well founded suspicion of criminal activity, not amounting to probable cause, they may stop a person, ask for identification and an explanation of their activities. The behavior of the citizen may provide the basis for expanding the officer’s inquiry”</a:t>
            </a:r>
          </a:p>
          <a:p>
            <a:pPr eaLnBrk="1" hangingPunct="1">
              <a:lnSpc>
                <a:spcPct val="90000"/>
              </a:lnSpc>
              <a:buFont typeface="Wingdings 2" panose="05020102010507070707" pitchFamily="18" charset="2"/>
              <a:buNone/>
            </a:pPr>
            <a:endParaRPr lang="en-US" altLang="en-US" sz="2800" i="1" smtClean="0"/>
          </a:p>
          <a:p>
            <a:pPr eaLnBrk="1" hangingPunct="1">
              <a:lnSpc>
                <a:spcPct val="90000"/>
              </a:lnSpc>
              <a:buFont typeface="Monotype Sorts" pitchFamily="2" charset="2"/>
              <a:buNone/>
            </a:pPr>
            <a:r>
              <a:rPr lang="en-US" altLang="en-US" sz="2800" smtClean="0"/>
              <a:t>Terry v Ohio 1968</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978</TotalTime>
  <Words>1928</Words>
  <Application>Microsoft Office PowerPoint</Application>
  <PresentationFormat>On-screen Show (4:3)</PresentationFormat>
  <Paragraphs>168</Paragraphs>
  <Slides>18</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Times New Roman</vt:lpstr>
      <vt:lpstr>Arial</vt:lpstr>
      <vt:lpstr>Corbel</vt:lpstr>
      <vt:lpstr>Wingdings 2</vt:lpstr>
      <vt:lpstr>Wingdings</vt:lpstr>
      <vt:lpstr>Wingdings 3</vt:lpstr>
      <vt:lpstr>Monotype Sorts</vt:lpstr>
      <vt:lpstr>Module</vt:lpstr>
      <vt:lpstr>Microsoft Clip Gallery</vt:lpstr>
      <vt:lpstr>Field Contacts </vt:lpstr>
      <vt:lpstr>Officer Hicks- Fife PD</vt:lpstr>
      <vt:lpstr>What’s it all about? </vt:lpstr>
      <vt:lpstr>Social Contacts</vt:lpstr>
      <vt:lpstr>Tactics that might imply detention during a social contact…</vt:lpstr>
      <vt:lpstr>Pre-text Contacts </vt:lpstr>
      <vt:lpstr>Pre-text Contacts</vt:lpstr>
      <vt:lpstr>Profiling and Citizen Contacts </vt:lpstr>
      <vt:lpstr>Investigative Detention</vt:lpstr>
      <vt:lpstr>Investigative Detention</vt:lpstr>
      <vt:lpstr>Investigative Detention</vt:lpstr>
      <vt:lpstr>Investigative Detention</vt:lpstr>
      <vt:lpstr>Investigative “Terry” Contacts</vt:lpstr>
      <vt:lpstr>Investigative “Terry” Contacts</vt:lpstr>
      <vt:lpstr>More Factors to Consider:</vt:lpstr>
      <vt:lpstr>Investigative “Terry” Contacts</vt:lpstr>
      <vt:lpstr>Investigative “Terry” Contacts</vt:lpstr>
      <vt:lpstr>Let’s think and talk ethics </vt:lpstr>
    </vt:vector>
  </TitlesOfParts>
  <Company>cjtc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Contacts</dc:title>
  <dc:creator>Pat Lowery</dc:creator>
  <cp:lastModifiedBy>Donna Rorvik</cp:lastModifiedBy>
  <cp:revision>64</cp:revision>
  <cp:lastPrinted>2000-04-04T20:20:14Z</cp:lastPrinted>
  <dcterms:created xsi:type="dcterms:W3CDTF">1999-04-09T18:42:29Z</dcterms:created>
  <dcterms:modified xsi:type="dcterms:W3CDTF">2014-10-02T19:41:27Z</dcterms:modified>
</cp:coreProperties>
</file>