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4"/>
  </p:notesMasterIdLst>
  <p:sldIdLst>
    <p:sldId id="256" r:id="rId2"/>
    <p:sldId id="326" r:id="rId3"/>
    <p:sldId id="330" r:id="rId4"/>
    <p:sldId id="305" r:id="rId5"/>
    <p:sldId id="314" r:id="rId6"/>
    <p:sldId id="318" r:id="rId7"/>
    <p:sldId id="319" r:id="rId8"/>
    <p:sldId id="316" r:id="rId9"/>
    <p:sldId id="298" r:id="rId10"/>
    <p:sldId id="297" r:id="rId11"/>
    <p:sldId id="322" r:id="rId12"/>
    <p:sldId id="320" r:id="rId13"/>
    <p:sldId id="300" r:id="rId14"/>
    <p:sldId id="301" r:id="rId15"/>
    <p:sldId id="259" r:id="rId16"/>
    <p:sldId id="321" r:id="rId17"/>
    <p:sldId id="306" r:id="rId18"/>
    <p:sldId id="323" r:id="rId19"/>
    <p:sldId id="324" r:id="rId20"/>
    <p:sldId id="325" r:id="rId21"/>
    <p:sldId id="295" r:id="rId22"/>
    <p:sldId id="284" r:id="rId23"/>
    <p:sldId id="302" r:id="rId24"/>
    <p:sldId id="304" r:id="rId25"/>
    <p:sldId id="285" r:id="rId26"/>
    <p:sldId id="286" r:id="rId27"/>
    <p:sldId id="287" r:id="rId28"/>
    <p:sldId id="329" r:id="rId29"/>
    <p:sldId id="327" r:id="rId30"/>
    <p:sldId id="328" r:id="rId31"/>
    <p:sldId id="313" r:id="rId32"/>
    <p:sldId id="29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E4615D-10F6-439F-87C0-F6D8A30B8705}" type="datetimeFigureOut">
              <a:rPr lang="en-US" smtClean="0"/>
              <a:t>7/7/2014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54FF74-B8AB-44B5-BAEF-6C3FEA54EE97}" type="slidenum">
              <a:rPr lang="en-US" smtClean="0"/>
              <a:t>‹#›</a:t>
            </a:fld>
            <a:endParaRPr lang="en-US"/>
          </a:p>
        </p:txBody>
      </p:sp>
    </p:spTree>
    <p:extLst>
      <p:ext uri="{BB962C8B-B14F-4D97-AF65-F5344CB8AC3E}">
        <p14:creationId xmlns:p14="http://schemas.microsoft.com/office/powerpoint/2010/main" val="1857864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1E3CC79-3243-4AF9-8630-CE71ABB04027}" type="datetimeFigureOut">
              <a:rPr lang="en-US" smtClean="0"/>
              <a:t>7/7/2014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3466BF2-48D6-49CC-90AA-79EE57B0819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3CC79-3243-4AF9-8630-CE71ABB04027}" type="datetimeFigureOut">
              <a:rPr lang="en-US" smtClean="0"/>
              <a:t>7/7/2014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3CC79-3243-4AF9-8630-CE71ABB04027}" type="datetimeFigureOut">
              <a:rPr lang="en-US" smtClean="0"/>
              <a:t>7/7/2014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3CC79-3243-4AF9-8630-CE71ABB04027}" type="datetimeFigureOut">
              <a:rPr lang="en-US" smtClean="0"/>
              <a:t>7/7/2014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E3CC79-3243-4AF9-8630-CE71ABB04027}" type="datetimeFigureOut">
              <a:rPr lang="en-US" smtClean="0"/>
              <a:t>7/7/2014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E3CC79-3243-4AF9-8630-CE71ABB04027}" type="datetimeFigureOut">
              <a:rPr lang="en-US" smtClean="0"/>
              <a:t>7/7/2014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61E3CC79-3243-4AF9-8630-CE71ABB04027}" type="datetimeFigureOut">
              <a:rPr lang="en-US" smtClean="0"/>
              <a:t>7/7/2014</a:t>
            </a:fld>
            <a:endParaRPr lang="en-US"/>
          </a:p>
        </p:txBody>
      </p:sp>
      <p:sp>
        <p:nvSpPr>
          <p:cNvPr id="27" name="Slide Number Placeholder 26"/>
          <p:cNvSpPr>
            <a:spLocks noGrp="1"/>
          </p:cNvSpPr>
          <p:nvPr>
            <p:ph type="sldNum" sz="quarter" idx="11"/>
          </p:nvPr>
        </p:nvSpPr>
        <p:spPr/>
        <p:txBody>
          <a:bodyPr rtlCol="0"/>
          <a:lstStyle/>
          <a:p>
            <a:fld id="{63466BF2-48D6-49CC-90AA-79EE57B08192}"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61E3CC79-3243-4AF9-8630-CE71ABB04027}" type="datetimeFigureOut">
              <a:rPr lang="en-US" smtClean="0"/>
              <a:t>7/7/2014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63466BF2-48D6-49CC-90AA-79EE57B0819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3CC79-3243-4AF9-8630-CE71ABB04027}" type="datetimeFigureOut">
              <a:rPr lang="en-US" smtClean="0"/>
              <a:t>7/7/2014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E3CC79-3243-4AF9-8630-CE71ABB04027}" type="datetimeFigureOut">
              <a:rPr lang="en-US" smtClean="0"/>
              <a:t>7/7/2014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E3CC79-3243-4AF9-8630-CE71ABB04027}" type="datetimeFigureOut">
              <a:rPr lang="en-US" smtClean="0"/>
              <a:t>7/7/2014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66BF2-48D6-49CC-90AA-79EE57B0819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1E3CC79-3243-4AF9-8630-CE71ABB04027}" type="datetimeFigureOut">
              <a:rPr lang="en-US" smtClean="0"/>
              <a:t>7/7/2014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3466BF2-48D6-49CC-90AA-79EE57B081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Use of Force I</a:t>
            </a:r>
            <a:endParaRPr lang="en-US" dirty="0"/>
          </a:p>
        </p:txBody>
      </p:sp>
      <p:sp>
        <p:nvSpPr>
          <p:cNvPr id="3" name="Subtitle 2"/>
          <p:cNvSpPr>
            <a:spLocks noGrp="1"/>
          </p:cNvSpPr>
          <p:nvPr>
            <p:ph type="subTitle" idx="1"/>
          </p:nvPr>
        </p:nvSpPr>
        <p:spPr/>
        <p:txBody>
          <a:bodyPr>
            <a:normAutofit/>
          </a:bodyPr>
          <a:lstStyle/>
          <a:p>
            <a:r>
              <a:rPr lang="en-US" dirty="0" smtClean="0"/>
              <a:t>Detective Jeff Paynter</a:t>
            </a:r>
          </a:p>
          <a:p>
            <a:r>
              <a:rPr lang="en-US" dirty="0" smtClean="0"/>
              <a:t>Officer Sean Hendrickson</a:t>
            </a:r>
          </a:p>
          <a:p>
            <a:endParaRPr lang="en-US" dirty="0"/>
          </a:p>
        </p:txBody>
      </p:sp>
    </p:spTree>
    <p:extLst>
      <p:ext uri="{BB962C8B-B14F-4D97-AF65-F5344CB8AC3E}">
        <p14:creationId xmlns:p14="http://schemas.microsoft.com/office/powerpoint/2010/main" val="2118657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Force? What kind?</a:t>
            </a:r>
            <a:endParaRPr lang="en-US" dirty="0"/>
          </a:p>
        </p:txBody>
      </p:sp>
      <p:sp>
        <p:nvSpPr>
          <p:cNvPr id="3" name="Content Placeholder 2"/>
          <p:cNvSpPr>
            <a:spLocks noGrp="1"/>
          </p:cNvSpPr>
          <p:nvPr>
            <p:ph idx="1"/>
          </p:nvPr>
        </p:nvSpPr>
        <p:spPr/>
        <p:txBody>
          <a:bodyPr/>
          <a:lstStyle/>
          <a:p>
            <a:endParaRPr lang="en-US" dirty="0" smtClean="0"/>
          </a:p>
          <a:p>
            <a:r>
              <a:rPr lang="en-US" dirty="0" smtClean="0"/>
              <a:t>So, we have the authority to use force</a:t>
            </a:r>
          </a:p>
          <a:p>
            <a:endParaRPr lang="en-US" dirty="0"/>
          </a:p>
          <a:p>
            <a:r>
              <a:rPr lang="en-US" dirty="0" smtClean="0"/>
              <a:t>How much can we use?</a:t>
            </a:r>
          </a:p>
        </p:txBody>
      </p:sp>
    </p:spTree>
    <p:extLst>
      <p:ext uri="{BB962C8B-B14F-4D97-AF65-F5344CB8AC3E}">
        <p14:creationId xmlns:p14="http://schemas.microsoft.com/office/powerpoint/2010/main" val="3743094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lstStyle/>
          <a:p>
            <a:pPr marL="0" indent="0">
              <a:buNone/>
            </a:pPr>
            <a:r>
              <a:rPr lang="en-US" dirty="0" smtClean="0"/>
              <a:t>You see a man rush into a corner store. A few minutes later he rushes out, gets in a car and the car drives away quickly. </a:t>
            </a:r>
          </a:p>
          <a:p>
            <a:pPr marL="0" indent="0">
              <a:buNone/>
            </a:pPr>
            <a:endParaRPr lang="en-US" dirty="0" smtClean="0"/>
          </a:p>
          <a:p>
            <a:pPr marL="0" indent="0">
              <a:buNone/>
            </a:pPr>
            <a:endParaRPr lang="en-US" dirty="0"/>
          </a:p>
          <a:p>
            <a:pPr marL="0" indent="0">
              <a:buNone/>
            </a:pPr>
            <a:r>
              <a:rPr lang="en-US" dirty="0" smtClean="0"/>
              <a:t>What do you do?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3733800"/>
            <a:ext cx="3581400" cy="2686050"/>
          </a:xfrm>
          <a:prstGeom prst="rect">
            <a:avLst/>
          </a:prstGeom>
        </p:spPr>
      </p:pic>
    </p:spTree>
    <p:extLst>
      <p:ext uri="{BB962C8B-B14F-4D97-AF65-F5344CB8AC3E}">
        <p14:creationId xmlns:p14="http://schemas.microsoft.com/office/powerpoint/2010/main" val="4147318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lstStyle/>
          <a:p>
            <a:r>
              <a:rPr lang="en-US" dirty="0" smtClean="0"/>
              <a:t>The 4</a:t>
            </a:r>
            <a:r>
              <a:rPr lang="en-US" baseline="30000" dirty="0" smtClean="0"/>
              <a:t>th</a:t>
            </a:r>
            <a:r>
              <a:rPr lang="en-US" dirty="0" smtClean="0"/>
              <a:t> Amendment states that citizens have…</a:t>
            </a:r>
          </a:p>
          <a:p>
            <a:pPr marL="0" indent="0" algn="ctr">
              <a:buNone/>
            </a:pPr>
            <a:r>
              <a:rPr lang="en-US" b="1" i="1" dirty="0" smtClean="0"/>
              <a:t>“…the right to be secure… against unreasonable searches and seizures…”</a:t>
            </a:r>
          </a:p>
          <a:p>
            <a:pPr marL="0" indent="0">
              <a:buNone/>
            </a:pPr>
            <a:endParaRPr lang="en-US" dirty="0" smtClean="0"/>
          </a:p>
          <a:p>
            <a:endParaRPr lang="en-US" dirty="0" smtClean="0"/>
          </a:p>
          <a:p>
            <a:r>
              <a:rPr lang="en-US" dirty="0" smtClean="0"/>
              <a:t>Use of force by police is considered a seizure</a:t>
            </a:r>
          </a:p>
          <a:p>
            <a:endParaRPr lang="en-US" dirty="0"/>
          </a:p>
          <a:p>
            <a:r>
              <a:rPr lang="en-US" dirty="0" smtClean="0"/>
              <a:t>Why are peace officers able to use force on ordinary citizens?</a:t>
            </a:r>
          </a:p>
          <a:p>
            <a:pPr marL="0" indent="0">
              <a:buNone/>
            </a:pPr>
            <a:endParaRPr lang="en-US" dirty="0" smtClean="0"/>
          </a:p>
          <a:p>
            <a:endParaRPr lang="en-US" dirty="0"/>
          </a:p>
        </p:txBody>
      </p:sp>
    </p:spTree>
    <p:extLst>
      <p:ext uri="{BB962C8B-B14F-4D97-AF65-F5344CB8AC3E}">
        <p14:creationId xmlns:p14="http://schemas.microsoft.com/office/powerpoint/2010/main" val="3090943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Graham </a:t>
            </a:r>
            <a:r>
              <a:rPr lang="en-US" dirty="0" err="1" smtClean="0"/>
              <a:t>vs</a:t>
            </a:r>
            <a:r>
              <a:rPr lang="en-US" dirty="0" smtClean="0"/>
              <a:t> Connor (1989)</a:t>
            </a:r>
            <a:endParaRPr lang="en-US" dirty="0"/>
          </a:p>
        </p:txBody>
      </p:sp>
      <p:sp>
        <p:nvSpPr>
          <p:cNvPr id="3" name="Content Placeholder 2"/>
          <p:cNvSpPr>
            <a:spLocks noGrp="1"/>
          </p:cNvSpPr>
          <p:nvPr>
            <p:ph idx="1"/>
          </p:nvPr>
        </p:nvSpPr>
        <p:spPr/>
        <p:txBody>
          <a:bodyPr/>
          <a:lstStyle/>
          <a:p>
            <a:endParaRPr lang="en-US" dirty="0" smtClean="0"/>
          </a:p>
          <a:p>
            <a:pPr marL="109728" indent="0">
              <a:buNone/>
            </a:pPr>
            <a:r>
              <a:rPr lang="en-US" dirty="0" smtClean="0"/>
              <a:t>Let’s review the case…</a:t>
            </a:r>
          </a:p>
          <a:p>
            <a:pPr marL="109728" indent="0">
              <a:buNone/>
            </a:pPr>
            <a:endParaRPr lang="en-US" dirty="0" smtClean="0"/>
          </a:p>
          <a:p>
            <a:pPr marL="624078" indent="-514350">
              <a:buFont typeface="+mj-lt"/>
              <a:buAutoNum type="arabicPeriod"/>
            </a:pPr>
            <a:r>
              <a:rPr lang="en-US" dirty="0" smtClean="0"/>
              <a:t>What were the facts – what happened?</a:t>
            </a:r>
          </a:p>
          <a:p>
            <a:pPr marL="624078" indent="-514350">
              <a:buFont typeface="+mj-lt"/>
              <a:buAutoNum type="arabicPeriod"/>
            </a:pPr>
            <a:endParaRPr lang="en-US" dirty="0"/>
          </a:p>
          <a:p>
            <a:pPr marL="624078" indent="-514350">
              <a:buFont typeface="+mj-lt"/>
              <a:buAutoNum type="arabicPeriod"/>
            </a:pPr>
            <a:r>
              <a:rPr lang="en-US" dirty="0" smtClean="0"/>
              <a:t>What did the court decide? </a:t>
            </a:r>
          </a:p>
          <a:p>
            <a:endParaRPr lang="en-US" dirty="0"/>
          </a:p>
        </p:txBody>
      </p:sp>
    </p:spTree>
    <p:extLst>
      <p:ext uri="{BB962C8B-B14F-4D97-AF65-F5344CB8AC3E}">
        <p14:creationId xmlns:p14="http://schemas.microsoft.com/office/powerpoint/2010/main" val="1068282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pPr marL="109728" indent="0">
              <a:buNone/>
            </a:pPr>
            <a:endParaRPr lang="en-US" dirty="0" smtClean="0"/>
          </a:p>
          <a:p>
            <a:pPr marL="109728" indent="0">
              <a:buNone/>
            </a:pPr>
            <a:endParaRPr lang="en-US" dirty="0"/>
          </a:p>
          <a:p>
            <a:pPr marL="109728" indent="0">
              <a:buNone/>
            </a:pPr>
            <a:r>
              <a:rPr lang="en-US" dirty="0" smtClean="0"/>
              <a:t>US Supreme Court</a:t>
            </a:r>
          </a:p>
          <a:p>
            <a:pPr marL="109728" indent="0">
              <a:buNone/>
            </a:pPr>
            <a:endParaRPr lang="en-US" dirty="0" smtClean="0"/>
          </a:p>
          <a:p>
            <a:pPr marL="109728" indent="0">
              <a:buNone/>
            </a:pPr>
            <a:r>
              <a:rPr lang="en-US" dirty="0" smtClean="0"/>
              <a:t>Applied an objective standard to a force situation and further established how reasonable force must be judged objectively (Graham v Connor, 490 U.S. 386, 109 </a:t>
            </a:r>
            <a:r>
              <a:rPr lang="en-US" dirty="0" err="1" smtClean="0"/>
              <a:t>S.Ct</a:t>
            </a:r>
            <a:r>
              <a:rPr lang="en-US" dirty="0" smtClean="0"/>
              <a:t>. 1865) (1989)). </a:t>
            </a:r>
            <a:endParaRPr lang="en-US" dirty="0"/>
          </a:p>
        </p:txBody>
      </p:sp>
    </p:spTree>
    <p:extLst>
      <p:ext uri="{BB962C8B-B14F-4D97-AF65-F5344CB8AC3E}">
        <p14:creationId xmlns:p14="http://schemas.microsoft.com/office/powerpoint/2010/main" val="14620015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Reasonableness” </a:t>
            </a:r>
          </a:p>
        </p:txBody>
      </p:sp>
      <p:sp>
        <p:nvSpPr>
          <p:cNvPr id="3" name="Content Placeholder 2"/>
          <p:cNvSpPr>
            <a:spLocks noGrp="1"/>
          </p:cNvSpPr>
          <p:nvPr>
            <p:ph idx="1"/>
          </p:nvPr>
        </p:nvSpPr>
        <p:spPr/>
        <p:txBody>
          <a:bodyPr/>
          <a:lstStyle/>
          <a:p>
            <a:endParaRPr lang="en-US" dirty="0"/>
          </a:p>
          <a:p>
            <a:r>
              <a:rPr lang="en-US" dirty="0" smtClean="0"/>
              <a:t>Subject’s Fourth Amendment right to remain free from any unreasonable seizure </a:t>
            </a:r>
          </a:p>
          <a:p>
            <a:endParaRPr lang="en-US" dirty="0"/>
          </a:p>
          <a:p>
            <a:pPr marL="109728" indent="0">
              <a:buNone/>
            </a:pPr>
            <a:endParaRPr lang="en-US" dirty="0" smtClean="0"/>
          </a:p>
          <a:p>
            <a:endParaRPr lang="en-US" dirty="0" smtClean="0"/>
          </a:p>
          <a:p>
            <a:r>
              <a:rPr lang="en-US" dirty="0" smtClean="0"/>
              <a:t>The government’s interest in maintaining order through effective law enforcement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3733800"/>
            <a:ext cx="5334000" cy="1066800"/>
          </a:xfrm>
          <a:prstGeom prst="rect">
            <a:avLst/>
          </a:prstGeom>
        </p:spPr>
      </p:pic>
    </p:spTree>
    <p:extLst>
      <p:ext uri="{BB962C8B-B14F-4D97-AF65-F5344CB8AC3E}">
        <p14:creationId xmlns:p14="http://schemas.microsoft.com/office/powerpoint/2010/main" val="4222786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How to gauge reasonableness</a:t>
            </a:r>
            <a:endParaRPr lang="en-US" dirty="0"/>
          </a:p>
        </p:txBody>
      </p:sp>
      <p:sp>
        <p:nvSpPr>
          <p:cNvPr id="3" name="Content Placeholder 2"/>
          <p:cNvSpPr>
            <a:spLocks noGrp="1"/>
          </p:cNvSpPr>
          <p:nvPr>
            <p:ph idx="1"/>
          </p:nvPr>
        </p:nvSpPr>
        <p:spPr/>
        <p:txBody>
          <a:bodyPr/>
          <a:lstStyle/>
          <a:p>
            <a:pPr marL="109728" indent="0">
              <a:buNone/>
            </a:pPr>
            <a:endParaRPr lang="en-US" dirty="0"/>
          </a:p>
          <a:p>
            <a:pPr marL="624078" indent="-514350">
              <a:buFont typeface="+mj-lt"/>
              <a:buAutoNum type="arabicPeriod"/>
            </a:pPr>
            <a:r>
              <a:rPr lang="en-US" dirty="0" smtClean="0"/>
              <a:t>The severity of the alleged crime</a:t>
            </a:r>
          </a:p>
          <a:p>
            <a:pPr marL="624078" indent="-514350">
              <a:buFont typeface="+mj-lt"/>
              <a:buAutoNum type="arabicPeriod"/>
            </a:pPr>
            <a:r>
              <a:rPr lang="en-US" dirty="0"/>
              <a:t>Whether the </a:t>
            </a:r>
            <a:r>
              <a:rPr lang="en-US" dirty="0" smtClean="0"/>
              <a:t>subject </a:t>
            </a:r>
            <a:r>
              <a:rPr lang="en-US" dirty="0"/>
              <a:t>poses an immediate threat to the officer(s) or other(s)</a:t>
            </a:r>
          </a:p>
          <a:p>
            <a:pPr marL="624078" indent="-514350">
              <a:buFont typeface="+mj-lt"/>
              <a:buAutoNum type="arabicPeriod"/>
            </a:pPr>
            <a:r>
              <a:rPr lang="en-US" dirty="0" smtClean="0"/>
              <a:t>Whether the subject is actively resisting arrest</a:t>
            </a:r>
          </a:p>
          <a:p>
            <a:pPr marL="624078" indent="-514350">
              <a:buFont typeface="+mj-lt"/>
              <a:buAutoNum type="arabicPeriod"/>
            </a:pPr>
            <a:r>
              <a:rPr lang="en-US" dirty="0" smtClean="0"/>
              <a:t>Any attempts by the subject to evade arrest by flight</a:t>
            </a:r>
            <a:endParaRPr lang="en-US" dirty="0"/>
          </a:p>
        </p:txBody>
      </p:sp>
    </p:spTree>
    <p:extLst>
      <p:ext uri="{BB962C8B-B14F-4D97-AF65-F5344CB8AC3E}">
        <p14:creationId xmlns:p14="http://schemas.microsoft.com/office/powerpoint/2010/main" val="31308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00" y="1295400"/>
            <a:ext cx="3886200" cy="4495800"/>
          </a:xfrm>
        </p:spPr>
      </p:pic>
    </p:spTree>
    <p:extLst>
      <p:ext uri="{BB962C8B-B14F-4D97-AF65-F5344CB8AC3E}">
        <p14:creationId xmlns:p14="http://schemas.microsoft.com/office/powerpoint/2010/main" val="29477693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But wait, there’s more….</a:t>
            </a:r>
            <a:endParaRPr lang="en-US" dirty="0"/>
          </a:p>
        </p:txBody>
      </p:sp>
      <p:sp>
        <p:nvSpPr>
          <p:cNvPr id="3" name="Content Placeholder 2"/>
          <p:cNvSpPr>
            <a:spLocks noGrp="1"/>
          </p:cNvSpPr>
          <p:nvPr>
            <p:ph idx="1"/>
          </p:nvPr>
        </p:nvSpPr>
        <p:spPr/>
        <p:txBody>
          <a:bodyPr>
            <a:normAutofit fontScale="92500" lnSpcReduction="10000"/>
          </a:bodyPr>
          <a:lstStyle/>
          <a:p>
            <a:r>
              <a:rPr lang="en-US" dirty="0"/>
              <a:t>Chew v. Gates, 27 F.3d 1434 (9th Cir. 1994</a:t>
            </a:r>
            <a:r>
              <a:rPr lang="en-US" dirty="0" smtClean="0"/>
              <a:t>)</a:t>
            </a:r>
          </a:p>
          <a:p>
            <a:r>
              <a:rPr lang="en-US" dirty="0" smtClean="0"/>
              <a:t>Chew  </a:t>
            </a:r>
            <a:r>
              <a:rPr lang="en-US" dirty="0"/>
              <a:t>was stopped for a </a:t>
            </a:r>
            <a:r>
              <a:rPr lang="en-US" dirty="0" smtClean="0"/>
              <a:t>traffic violation.</a:t>
            </a:r>
          </a:p>
          <a:p>
            <a:r>
              <a:rPr lang="en-US" dirty="0" smtClean="0"/>
              <a:t>Chew </a:t>
            </a:r>
            <a:r>
              <a:rPr lang="en-US" dirty="0"/>
              <a:t>subsequently fled on foot, and hid in a scrap yard. The police units and </a:t>
            </a:r>
            <a:r>
              <a:rPr lang="en-US" dirty="0" smtClean="0"/>
              <a:t>a helicopter </a:t>
            </a:r>
            <a:r>
              <a:rPr lang="en-US" dirty="0"/>
              <a:t>were called out. </a:t>
            </a:r>
            <a:endParaRPr lang="en-US" dirty="0" smtClean="0"/>
          </a:p>
          <a:p>
            <a:r>
              <a:rPr lang="en-US" dirty="0" smtClean="0"/>
              <a:t>A K9 located Chew and contacted him several times.  Chew sustained lacerations to his arm.</a:t>
            </a:r>
          </a:p>
          <a:p>
            <a:r>
              <a:rPr lang="en-US" dirty="0" smtClean="0"/>
              <a:t>Chew </a:t>
            </a:r>
            <a:r>
              <a:rPr lang="en-US" dirty="0"/>
              <a:t>stated he did not resist at any time, and </a:t>
            </a:r>
            <a:r>
              <a:rPr lang="en-US" dirty="0" smtClean="0"/>
              <a:t>he repeatedly </a:t>
            </a:r>
            <a:r>
              <a:rPr lang="en-US" dirty="0"/>
              <a:t>begged the officers to restrain the dog. </a:t>
            </a:r>
            <a:endParaRPr lang="en-US" dirty="0" smtClean="0"/>
          </a:p>
          <a:p>
            <a:r>
              <a:rPr lang="en-US" dirty="0" smtClean="0"/>
              <a:t>The </a:t>
            </a:r>
            <a:r>
              <a:rPr lang="en-US" dirty="0"/>
              <a:t>controlling officer instead ordered </a:t>
            </a:r>
            <a:r>
              <a:rPr lang="en-US" dirty="0" smtClean="0"/>
              <a:t>the attack </a:t>
            </a:r>
            <a:r>
              <a:rPr lang="en-US" dirty="0"/>
              <a:t>according to Chew. </a:t>
            </a:r>
          </a:p>
        </p:txBody>
      </p:sp>
    </p:spTree>
    <p:extLst>
      <p:ext uri="{BB962C8B-B14F-4D97-AF65-F5344CB8AC3E}">
        <p14:creationId xmlns:p14="http://schemas.microsoft.com/office/powerpoint/2010/main" val="3906742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Chew v. Gates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On the other hand, the officer denied ordering the attack, and maintained that when he first saw Chew, he was hitting the dog with a pipe. The officer then began kicking at Chew in an attempt to disarm him. The canine officer acknowledged that he might have kicked Chew in the head, face or body. Chew brought </a:t>
            </a:r>
            <a:r>
              <a:rPr lang="en-US" dirty="0" err="1"/>
              <a:t>anaction</a:t>
            </a:r>
            <a:r>
              <a:rPr lang="en-US" dirty="0"/>
              <a:t> in federal court, alleging violations of his Fourth and Fourteenth Amendment rights.</a:t>
            </a:r>
          </a:p>
          <a:p>
            <a:endParaRPr lang="en-US" dirty="0"/>
          </a:p>
          <a:p>
            <a:r>
              <a:rPr lang="en-US" dirty="0"/>
              <a:t>The 9th Circuit ruled that a 5th  factor should be </a:t>
            </a:r>
            <a:r>
              <a:rPr lang="en-US" dirty="0" smtClean="0"/>
              <a:t>considered when evaluating police use of force: </a:t>
            </a:r>
            <a:r>
              <a:rPr lang="en-US" i="1" dirty="0"/>
              <a:t>the availability of other means to apprehend the suspect. </a:t>
            </a:r>
          </a:p>
          <a:p>
            <a:endParaRPr lang="en-US" dirty="0"/>
          </a:p>
        </p:txBody>
      </p:sp>
    </p:spTree>
    <p:extLst>
      <p:ext uri="{BB962C8B-B14F-4D97-AF65-F5344CB8AC3E}">
        <p14:creationId xmlns:p14="http://schemas.microsoft.com/office/powerpoint/2010/main" val="3226100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Concepts</a:t>
            </a:r>
            <a:endParaRPr lang="en-US" dirty="0"/>
          </a:p>
        </p:txBody>
      </p:sp>
      <p:sp>
        <p:nvSpPr>
          <p:cNvPr id="3" name="Content Placeholder 2"/>
          <p:cNvSpPr>
            <a:spLocks noGrp="1"/>
          </p:cNvSpPr>
          <p:nvPr>
            <p:ph idx="1"/>
          </p:nvPr>
        </p:nvSpPr>
        <p:spPr/>
        <p:txBody>
          <a:bodyPr/>
          <a:lstStyle/>
          <a:p>
            <a:r>
              <a:rPr lang="en-US" dirty="0" smtClean="0"/>
              <a:t>What is force? </a:t>
            </a:r>
          </a:p>
          <a:p>
            <a:pPr lvl="1"/>
            <a:r>
              <a:rPr lang="en-US" i="1" dirty="0" smtClean="0"/>
              <a:t>Any action that influences the actions of another, via verbal direction, compulsion, constraining power, strength directed toward an end, and/or causes motion.</a:t>
            </a:r>
            <a:endParaRPr lang="en-US" i="1" dirty="0"/>
          </a:p>
        </p:txBody>
      </p:sp>
    </p:spTree>
    <p:extLst>
      <p:ext uri="{BB962C8B-B14F-4D97-AF65-F5344CB8AC3E}">
        <p14:creationId xmlns:p14="http://schemas.microsoft.com/office/powerpoint/2010/main" val="420704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how do the courts evaluate LE Use of Force? </a:t>
            </a:r>
            <a:endParaRPr lang="en-US" dirty="0"/>
          </a:p>
        </p:txBody>
      </p:sp>
      <p:sp>
        <p:nvSpPr>
          <p:cNvPr id="3" name="Content Placeholder 2"/>
          <p:cNvSpPr>
            <a:spLocks noGrp="1"/>
          </p:cNvSpPr>
          <p:nvPr>
            <p:ph idx="1"/>
          </p:nvPr>
        </p:nvSpPr>
        <p:spPr/>
        <p:txBody>
          <a:bodyPr/>
          <a:lstStyle/>
          <a:p>
            <a:r>
              <a:rPr lang="en-US" dirty="0"/>
              <a:t>The severity of the alleged crime</a:t>
            </a:r>
          </a:p>
          <a:p>
            <a:r>
              <a:rPr lang="en-US" dirty="0"/>
              <a:t>Whether the subject poses an immediate threat to the officer(s) or other(s)</a:t>
            </a:r>
          </a:p>
          <a:p>
            <a:r>
              <a:rPr lang="en-US" dirty="0"/>
              <a:t>Whether the subject is actively resisting arrest</a:t>
            </a:r>
          </a:p>
          <a:p>
            <a:r>
              <a:rPr lang="en-US" dirty="0"/>
              <a:t>Any attempts by the subject to evade arrest by </a:t>
            </a:r>
            <a:r>
              <a:rPr lang="en-US" dirty="0" smtClean="0"/>
              <a:t>flight</a:t>
            </a:r>
          </a:p>
          <a:p>
            <a:r>
              <a:rPr lang="en-US" dirty="0"/>
              <a:t>the availability of other means to apprehend the </a:t>
            </a:r>
            <a:r>
              <a:rPr lang="en-US" dirty="0" smtClean="0"/>
              <a:t>suspect</a:t>
            </a:r>
            <a:r>
              <a:rPr lang="en-US" dirty="0"/>
              <a:t> </a:t>
            </a:r>
            <a:r>
              <a:rPr lang="en-US" dirty="0" smtClean="0"/>
              <a:t>(may be a factor considered by the courts)</a:t>
            </a:r>
            <a:endParaRPr lang="en-US" dirty="0"/>
          </a:p>
          <a:p>
            <a:endParaRPr lang="en-US" dirty="0"/>
          </a:p>
          <a:p>
            <a:endParaRPr lang="en-US" dirty="0"/>
          </a:p>
        </p:txBody>
      </p:sp>
    </p:spTree>
    <p:extLst>
      <p:ext uri="{BB962C8B-B14F-4D97-AF65-F5344CB8AC3E}">
        <p14:creationId xmlns:p14="http://schemas.microsoft.com/office/powerpoint/2010/main" val="698894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reasonableness of a particular use of force must be: </a:t>
            </a:r>
            <a:endParaRPr lang="en-US" dirty="0"/>
          </a:p>
        </p:txBody>
      </p:sp>
      <p:sp>
        <p:nvSpPr>
          <p:cNvPr id="3" name="Content Placeholder 2"/>
          <p:cNvSpPr>
            <a:spLocks noGrp="1"/>
          </p:cNvSpPr>
          <p:nvPr>
            <p:ph idx="1"/>
          </p:nvPr>
        </p:nvSpPr>
        <p:spPr/>
        <p:txBody>
          <a:bodyPr>
            <a:normAutofit/>
          </a:bodyPr>
          <a:lstStyle/>
          <a:p>
            <a:pPr marL="624078" indent="-514350">
              <a:buFont typeface="+mj-lt"/>
              <a:buAutoNum type="arabicPeriod"/>
            </a:pPr>
            <a:r>
              <a:rPr lang="en-US" dirty="0" smtClean="0"/>
              <a:t>Judged from the perspective of a reasonable officer </a:t>
            </a:r>
          </a:p>
          <a:p>
            <a:pPr marL="624078" indent="-514350">
              <a:buFont typeface="+mj-lt"/>
              <a:buAutoNum type="arabicPeriod"/>
            </a:pPr>
            <a:r>
              <a:rPr lang="en-US" dirty="0" smtClean="0"/>
              <a:t>Examined through the eyes of an officer on scene at the time the force was applied (not by 20/20 hindsight)</a:t>
            </a:r>
          </a:p>
          <a:p>
            <a:pPr marL="624078" indent="-514350">
              <a:buFont typeface="+mj-lt"/>
              <a:buAutoNum type="arabicPeriod"/>
            </a:pPr>
            <a:r>
              <a:rPr lang="en-US" dirty="0" smtClean="0"/>
              <a:t>Based on the facts and circumstances confronting the officer</a:t>
            </a:r>
          </a:p>
          <a:p>
            <a:pPr marL="624078" indent="-514350">
              <a:buFont typeface="+mj-lt"/>
              <a:buAutoNum type="arabicPeriod"/>
            </a:pPr>
            <a:r>
              <a:rPr lang="en-US" dirty="0" smtClean="0"/>
              <a:t>Based on the knowledge that the officer acted properly under the law</a:t>
            </a:r>
            <a:endParaRPr lang="en-US" dirty="0"/>
          </a:p>
        </p:txBody>
      </p:sp>
    </p:spTree>
    <p:extLst>
      <p:ext uri="{BB962C8B-B14F-4D97-AF65-F5344CB8AC3E}">
        <p14:creationId xmlns:p14="http://schemas.microsoft.com/office/powerpoint/2010/main" val="424613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Officer’s Perspective</a:t>
            </a:r>
            <a:endParaRPr lang="en-US" dirty="0"/>
          </a:p>
        </p:txBody>
      </p:sp>
      <p:sp>
        <p:nvSpPr>
          <p:cNvPr id="3" name="Content Placeholder 2"/>
          <p:cNvSpPr>
            <a:spLocks noGrp="1"/>
          </p:cNvSpPr>
          <p:nvPr>
            <p:ph idx="1"/>
          </p:nvPr>
        </p:nvSpPr>
        <p:spPr/>
        <p:txBody>
          <a:bodyPr/>
          <a:lstStyle/>
          <a:p>
            <a:pPr marL="109728" indent="0">
              <a:buNone/>
            </a:pPr>
            <a:r>
              <a:rPr lang="en-US" dirty="0" smtClean="0"/>
              <a:t>The “reasonableness” of a particular use of force must be judged from the perspective of a reasonable officer on the scene, rather than with the 20/20 vision of hindsight. </a:t>
            </a:r>
          </a:p>
          <a:p>
            <a:pPr marL="109728" indent="0">
              <a:buNone/>
            </a:pPr>
            <a:endParaRPr lang="en-US" dirty="0"/>
          </a:p>
          <a:p>
            <a:pPr marL="109728" indent="0">
              <a:buNone/>
            </a:pPr>
            <a:r>
              <a:rPr lang="en-US" dirty="0" smtClean="0"/>
              <a:t>“the amount of force necessary for the situation is determined by the objective reasonableness as judged by a reasonable officer given the officer’s training and experience.” ~US Supreme Court</a:t>
            </a:r>
            <a:endParaRPr lang="en-US" dirty="0"/>
          </a:p>
        </p:txBody>
      </p:sp>
    </p:spTree>
    <p:extLst>
      <p:ext uri="{BB962C8B-B14F-4D97-AF65-F5344CB8AC3E}">
        <p14:creationId xmlns:p14="http://schemas.microsoft.com/office/powerpoint/2010/main" val="9634452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Officer Defined:</a:t>
            </a:r>
            <a:endParaRPr lang="en-US" dirty="0"/>
          </a:p>
        </p:txBody>
      </p:sp>
      <p:sp>
        <p:nvSpPr>
          <p:cNvPr id="3" name="Content Placeholder 2"/>
          <p:cNvSpPr>
            <a:spLocks noGrp="1"/>
          </p:cNvSpPr>
          <p:nvPr>
            <p:ph idx="1"/>
          </p:nvPr>
        </p:nvSpPr>
        <p:spPr/>
        <p:txBody>
          <a:bodyPr/>
          <a:lstStyle/>
          <a:p>
            <a:pPr marL="109728" indent="0">
              <a:buNone/>
            </a:pPr>
            <a:endParaRPr lang="en-US" dirty="0" smtClean="0"/>
          </a:p>
          <a:p>
            <a:pPr marL="109728" indent="0">
              <a:buNone/>
            </a:pPr>
            <a:r>
              <a:rPr lang="en-US" dirty="0" smtClean="0"/>
              <a:t>An officer with similar training, experience, and background in a similar set of circumstances, who will react in a similar manner. </a:t>
            </a:r>
            <a:endParaRPr lang="en-US" dirty="0"/>
          </a:p>
        </p:txBody>
      </p:sp>
    </p:spTree>
    <p:extLst>
      <p:ext uri="{BB962C8B-B14F-4D97-AF65-F5344CB8AC3E}">
        <p14:creationId xmlns:p14="http://schemas.microsoft.com/office/powerpoint/2010/main" val="27517188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Considerations for the </a:t>
            </a:r>
            <a:br>
              <a:rPr lang="en-US" dirty="0" smtClean="0"/>
            </a:br>
            <a:r>
              <a:rPr lang="en-US" dirty="0" smtClean="0"/>
              <a:t>Reasonable Officer Standard</a:t>
            </a:r>
            <a:endParaRPr lang="en-US" dirty="0"/>
          </a:p>
        </p:txBody>
      </p:sp>
      <p:sp>
        <p:nvSpPr>
          <p:cNvPr id="3" name="Content Placeholder 2"/>
          <p:cNvSpPr>
            <a:spLocks noGrp="1"/>
          </p:cNvSpPr>
          <p:nvPr>
            <p:ph idx="1"/>
          </p:nvPr>
        </p:nvSpPr>
        <p:spPr/>
        <p:txBody>
          <a:bodyPr/>
          <a:lstStyle/>
          <a:p>
            <a:endParaRPr lang="en-US" dirty="0" smtClean="0"/>
          </a:p>
          <a:p>
            <a:r>
              <a:rPr lang="en-US" dirty="0" smtClean="0"/>
              <a:t>Officer’s Training</a:t>
            </a:r>
          </a:p>
          <a:p>
            <a:endParaRPr lang="en-US" dirty="0" smtClean="0"/>
          </a:p>
          <a:p>
            <a:r>
              <a:rPr lang="en-US" dirty="0" smtClean="0"/>
              <a:t>Experience</a:t>
            </a:r>
          </a:p>
          <a:p>
            <a:endParaRPr lang="en-US" dirty="0" smtClean="0"/>
          </a:p>
          <a:p>
            <a:r>
              <a:rPr lang="en-US" dirty="0" smtClean="0"/>
              <a:t>Perception of the resistance at the time</a:t>
            </a:r>
            <a:endParaRPr lang="en-US" dirty="0"/>
          </a:p>
        </p:txBody>
      </p:sp>
    </p:spTree>
    <p:extLst>
      <p:ext uri="{BB962C8B-B14F-4D97-AF65-F5344CB8AC3E}">
        <p14:creationId xmlns:p14="http://schemas.microsoft.com/office/powerpoint/2010/main" val="33698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Expectations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Peace officers have the skills to subdue violent and dangerous individuals</a:t>
            </a:r>
          </a:p>
          <a:p>
            <a:r>
              <a:rPr lang="en-US" dirty="0" smtClean="0"/>
              <a:t>We are expected to use the amount  force that is reasonable to affect the lawful purpose intended</a:t>
            </a:r>
          </a:p>
          <a:p>
            <a:r>
              <a:rPr lang="en-US" dirty="0" smtClean="0"/>
              <a:t>Force should never be used as punishment</a:t>
            </a:r>
          </a:p>
          <a:p>
            <a:r>
              <a:rPr lang="en-US" dirty="0" smtClean="0"/>
              <a:t>In our legal system the Courts punish, we do not</a:t>
            </a:r>
            <a:endParaRPr lang="en-US" dirty="0"/>
          </a:p>
        </p:txBody>
      </p:sp>
    </p:spTree>
    <p:extLst>
      <p:ext uri="{BB962C8B-B14F-4D97-AF65-F5344CB8AC3E}">
        <p14:creationId xmlns:p14="http://schemas.microsoft.com/office/powerpoint/2010/main" val="408011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Officer’s Intent</a:t>
            </a:r>
            <a:endParaRPr lang="en-US" dirty="0"/>
          </a:p>
        </p:txBody>
      </p:sp>
      <p:sp>
        <p:nvSpPr>
          <p:cNvPr id="3" name="Content Placeholder 2"/>
          <p:cNvSpPr>
            <a:spLocks noGrp="1"/>
          </p:cNvSpPr>
          <p:nvPr>
            <p:ph idx="1"/>
          </p:nvPr>
        </p:nvSpPr>
        <p:spPr/>
        <p:txBody>
          <a:bodyPr>
            <a:normAutofit/>
          </a:bodyPr>
          <a:lstStyle/>
          <a:p>
            <a:pPr marL="109728" indent="0">
              <a:buNone/>
            </a:pPr>
            <a:r>
              <a:rPr lang="en-US" dirty="0" smtClean="0"/>
              <a:t>The objective for the use of force is…</a:t>
            </a:r>
          </a:p>
          <a:p>
            <a:pPr marL="109728" indent="0">
              <a:buNone/>
            </a:pPr>
            <a:endParaRPr lang="en-US" dirty="0" smtClean="0"/>
          </a:p>
          <a:p>
            <a:pPr marL="109728" indent="0">
              <a:buNone/>
            </a:pPr>
            <a:r>
              <a:rPr lang="en-US" b="1" dirty="0" smtClean="0"/>
              <a:t>Control</a:t>
            </a:r>
          </a:p>
          <a:p>
            <a:pPr marL="109728" indent="0">
              <a:buNone/>
            </a:pPr>
            <a:endParaRPr lang="en-US" dirty="0"/>
          </a:p>
          <a:p>
            <a:pPr marL="624078" indent="-514350">
              <a:buFont typeface="+mj-lt"/>
              <a:buAutoNum type="arabicPeriod"/>
            </a:pPr>
            <a:r>
              <a:rPr lang="en-US" dirty="0" smtClean="0"/>
              <a:t>Of an individual(s) or</a:t>
            </a:r>
          </a:p>
          <a:p>
            <a:pPr marL="624078" indent="-514350">
              <a:buFont typeface="+mj-lt"/>
              <a:buAutoNum type="arabicPeriod"/>
            </a:pPr>
            <a:endParaRPr lang="en-US" dirty="0" smtClean="0"/>
          </a:p>
          <a:p>
            <a:pPr marL="624078" indent="-514350">
              <a:buFont typeface="+mj-lt"/>
              <a:buAutoNum type="arabicPeriod"/>
            </a:pPr>
            <a:r>
              <a:rPr lang="en-US" dirty="0" smtClean="0"/>
              <a:t>A situation</a:t>
            </a:r>
            <a:endParaRPr lang="en-US" dirty="0"/>
          </a:p>
          <a:p>
            <a:pPr marL="109728" indent="0">
              <a:buNone/>
            </a:pPr>
            <a:endParaRPr lang="en-US" dirty="0" smtClean="0"/>
          </a:p>
        </p:txBody>
      </p:sp>
    </p:spTree>
    <p:extLst>
      <p:ext uri="{BB962C8B-B14F-4D97-AF65-F5344CB8AC3E}">
        <p14:creationId xmlns:p14="http://schemas.microsoft.com/office/powerpoint/2010/main" val="162471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Officer Standard</a:t>
            </a:r>
            <a:endParaRPr lang="en-US" dirty="0"/>
          </a:p>
        </p:txBody>
      </p:sp>
      <p:sp>
        <p:nvSpPr>
          <p:cNvPr id="3" name="Content Placeholder 2"/>
          <p:cNvSpPr>
            <a:spLocks noGrp="1"/>
          </p:cNvSpPr>
          <p:nvPr>
            <p:ph idx="1"/>
          </p:nvPr>
        </p:nvSpPr>
        <p:spPr/>
        <p:txBody>
          <a:bodyPr/>
          <a:lstStyle/>
          <a:p>
            <a:r>
              <a:rPr lang="en-US" dirty="0" smtClean="0"/>
              <a:t>Would another officer </a:t>
            </a:r>
          </a:p>
          <a:p>
            <a:endParaRPr lang="en-US" dirty="0" smtClean="0"/>
          </a:p>
          <a:p>
            <a:r>
              <a:rPr lang="en-US" dirty="0"/>
              <a:t>w</a:t>
            </a:r>
            <a:r>
              <a:rPr lang="en-US" dirty="0" smtClean="0"/>
              <a:t>ith like or similar training and experience,</a:t>
            </a:r>
          </a:p>
          <a:p>
            <a:endParaRPr lang="en-US" dirty="0" smtClean="0"/>
          </a:p>
          <a:p>
            <a:r>
              <a:rPr lang="en-US" dirty="0"/>
              <a:t> </a:t>
            </a:r>
            <a:r>
              <a:rPr lang="en-US" dirty="0" smtClean="0"/>
              <a:t>facing like or similar circumstances, </a:t>
            </a:r>
          </a:p>
          <a:p>
            <a:endParaRPr lang="en-US" dirty="0" smtClean="0"/>
          </a:p>
          <a:p>
            <a:r>
              <a:rPr lang="en-US" dirty="0"/>
              <a:t>a</a:t>
            </a:r>
            <a:r>
              <a:rPr lang="en-US" dirty="0" smtClean="0"/>
              <a:t>ct in the same way or use similar judgment? </a:t>
            </a:r>
            <a:endParaRPr lang="en-US" dirty="0"/>
          </a:p>
        </p:txBody>
      </p:sp>
    </p:spTree>
    <p:extLst>
      <p:ext uri="{BB962C8B-B14F-4D97-AF65-F5344CB8AC3E}">
        <p14:creationId xmlns:p14="http://schemas.microsoft.com/office/powerpoint/2010/main" val="350001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Use of Force Conceptual Models/Continuums</a:t>
            </a:r>
            <a:endParaRPr lang="en-US" dirty="0"/>
          </a:p>
        </p:txBody>
      </p:sp>
      <p:sp>
        <p:nvSpPr>
          <p:cNvPr id="3" name="Content Placeholder 2"/>
          <p:cNvSpPr>
            <a:spLocks noGrp="1"/>
          </p:cNvSpPr>
          <p:nvPr>
            <p:ph idx="1"/>
          </p:nvPr>
        </p:nvSpPr>
        <p:spPr/>
        <p:txBody>
          <a:bodyPr/>
          <a:lstStyle/>
          <a:p>
            <a:r>
              <a:rPr lang="en-US" dirty="0" smtClean="0"/>
              <a:t>Force models or continuums provide a way for LE to think about use of force.  </a:t>
            </a:r>
          </a:p>
          <a:p>
            <a:r>
              <a:rPr lang="en-US" dirty="0" smtClean="0"/>
              <a:t>There are many models; circles, ladders, steps, wheels, etc.  </a:t>
            </a:r>
          </a:p>
          <a:p>
            <a:r>
              <a:rPr lang="en-US" dirty="0" smtClean="0"/>
              <a:t>USE OF FORCE MODELS ARE NOT THE LAW, THEY ARE USED TO HELP US CONCEPTUALIZE USE OF FORCE DECISION MAKING.</a:t>
            </a:r>
          </a:p>
        </p:txBody>
      </p:sp>
    </p:spTree>
    <p:extLst>
      <p:ext uri="{BB962C8B-B14F-4D97-AF65-F5344CB8AC3E}">
        <p14:creationId xmlns:p14="http://schemas.microsoft.com/office/powerpoint/2010/main" val="8832181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WSCJTC Use of Force Model</a:t>
            </a:r>
            <a:endParaRPr lang="en-US" dirty="0"/>
          </a:p>
        </p:txBody>
      </p:sp>
      <p:sp>
        <p:nvSpPr>
          <p:cNvPr id="3" name="Content Placeholder 2"/>
          <p:cNvSpPr>
            <a:spLocks noGrp="1"/>
          </p:cNvSpPr>
          <p:nvPr>
            <p:ph idx="1"/>
          </p:nvPr>
        </p:nvSpPr>
        <p:spPr/>
        <p:txBody>
          <a:bodyPr>
            <a:normAutofit fontScale="92500" lnSpcReduction="10000"/>
          </a:bodyPr>
          <a:lstStyle/>
          <a:p>
            <a:r>
              <a:rPr lang="en-US" u="sng" dirty="0" smtClean="0"/>
              <a:t>Level 1 Control</a:t>
            </a:r>
            <a:r>
              <a:rPr lang="en-US" dirty="0" smtClean="0"/>
              <a:t>: control tactics intended to control a suspect providing passive, active-static or active-</a:t>
            </a:r>
            <a:r>
              <a:rPr lang="en-US" dirty="0" err="1" smtClean="0"/>
              <a:t>egressive</a:t>
            </a:r>
            <a:r>
              <a:rPr lang="en-US" dirty="0" smtClean="0"/>
              <a:t> resistance.  </a:t>
            </a:r>
          </a:p>
          <a:p>
            <a:r>
              <a:rPr lang="en-US" u="sng" dirty="0" smtClean="0"/>
              <a:t>Level 2 Impede</a:t>
            </a:r>
            <a:r>
              <a:rPr lang="en-US" dirty="0" smtClean="0"/>
              <a:t>: Uses body impact tools (kicks, punches, strikes) impact weapons, ECDs, OC, and similar force to overcome aggressive resistance from a suspect.</a:t>
            </a:r>
          </a:p>
          <a:p>
            <a:r>
              <a:rPr lang="en-US" u="sng" dirty="0" smtClean="0"/>
              <a:t>Level 3 Stop</a:t>
            </a:r>
            <a:r>
              <a:rPr lang="en-US" dirty="0" smtClean="0"/>
              <a:t>: Termination tactics designed to immediately end aggravated aggression by suspects. These tactics have the highest probability of causing death or serious physical injury.</a:t>
            </a:r>
            <a:endParaRPr lang="en-US" dirty="0"/>
          </a:p>
        </p:txBody>
      </p:sp>
    </p:spTree>
    <p:extLst>
      <p:ext uri="{BB962C8B-B14F-4D97-AF65-F5344CB8AC3E}">
        <p14:creationId xmlns:p14="http://schemas.microsoft.com/office/powerpoint/2010/main" val="2495256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Coercive Force</a:t>
            </a:r>
            <a:endParaRPr lang="en-US" dirty="0"/>
          </a:p>
        </p:txBody>
      </p:sp>
      <p:sp>
        <p:nvSpPr>
          <p:cNvPr id="3" name="Content Placeholder 2"/>
          <p:cNvSpPr>
            <a:spLocks noGrp="1"/>
          </p:cNvSpPr>
          <p:nvPr>
            <p:ph idx="1"/>
          </p:nvPr>
        </p:nvSpPr>
        <p:spPr/>
        <p:txBody>
          <a:bodyPr/>
          <a:lstStyle/>
          <a:p>
            <a:r>
              <a:rPr lang="en-US" dirty="0" smtClean="0"/>
              <a:t>Any action that produces FEAR to compel compliance, to deter action or to suspend violator resistance.</a:t>
            </a:r>
          </a:p>
          <a:p>
            <a:r>
              <a:rPr lang="en-US" dirty="0" smtClean="0"/>
              <a:t>Threats to employ physical force while not physical, can often be effective.</a:t>
            </a:r>
          </a:p>
          <a:p>
            <a:r>
              <a:rPr lang="en-US" dirty="0" smtClean="0"/>
              <a:t>All proper use of physical force is intentionally coercive regardless of its effectiveness. </a:t>
            </a:r>
          </a:p>
        </p:txBody>
      </p:sp>
    </p:spTree>
    <p:extLst>
      <p:ext uri="{BB962C8B-B14F-4D97-AF65-F5344CB8AC3E}">
        <p14:creationId xmlns:p14="http://schemas.microsoft.com/office/powerpoint/2010/main" val="7507331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WSCJTC Continuum of Resistance</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smtClean="0"/>
              <a:t>Passive Resistance: </a:t>
            </a:r>
            <a:r>
              <a:rPr lang="en-US" dirty="0" smtClean="0"/>
              <a:t>suspect is a “non-helper”, dead weight, using no energy.</a:t>
            </a:r>
          </a:p>
          <a:p>
            <a:r>
              <a:rPr lang="en-US" u="sng" dirty="0" smtClean="0"/>
              <a:t>Active Resistance: </a:t>
            </a:r>
            <a:r>
              <a:rPr lang="en-US" dirty="0" smtClean="0"/>
              <a:t>suspect is using energy to defeat apprehension.</a:t>
            </a:r>
          </a:p>
          <a:p>
            <a:pPr lvl="1"/>
            <a:r>
              <a:rPr lang="en-US" u="sng" dirty="0" smtClean="0"/>
              <a:t>Static Resistance: </a:t>
            </a:r>
            <a:r>
              <a:rPr lang="en-US" dirty="0" smtClean="0"/>
              <a:t>suspect is generating isometric muscular tension to defeat apprehension efforts.</a:t>
            </a:r>
          </a:p>
          <a:p>
            <a:pPr lvl="1"/>
            <a:r>
              <a:rPr lang="en-US" u="sng" dirty="0" err="1" smtClean="0"/>
              <a:t>Egressive</a:t>
            </a:r>
            <a:r>
              <a:rPr lang="en-US" u="sng" dirty="0" smtClean="0"/>
              <a:t> Resistance: </a:t>
            </a:r>
            <a:r>
              <a:rPr lang="en-US" dirty="0" smtClean="0"/>
              <a:t>suspect is attempting to escape control using reactive, non-aggressive movement.</a:t>
            </a:r>
          </a:p>
          <a:p>
            <a:pPr lvl="1"/>
            <a:r>
              <a:rPr lang="en-US" u="sng" dirty="0" smtClean="0"/>
              <a:t>Aggressive Resistance: </a:t>
            </a:r>
            <a:r>
              <a:rPr lang="en-US" dirty="0" smtClean="0"/>
              <a:t>suspect is attacking and attempting to assault or injure.  </a:t>
            </a:r>
          </a:p>
          <a:p>
            <a:pPr lvl="1"/>
            <a:r>
              <a:rPr lang="en-US" u="sng" dirty="0" smtClean="0"/>
              <a:t>Aggravated Aggressive Resistance: </a:t>
            </a:r>
            <a:r>
              <a:rPr lang="en-US" dirty="0" smtClean="0"/>
              <a:t>suspect is attacking using weapons, multiple suspects, pre-planned ambush, etc.</a:t>
            </a:r>
            <a:endParaRPr lang="en-US" u="sng" dirty="0"/>
          </a:p>
        </p:txBody>
      </p:sp>
    </p:spTree>
    <p:extLst>
      <p:ext uri="{BB962C8B-B14F-4D97-AF65-F5344CB8AC3E}">
        <p14:creationId xmlns:p14="http://schemas.microsoft.com/office/powerpoint/2010/main" val="3931733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8229600" cy="1066800"/>
          </a:xfrm>
        </p:spPr>
        <p:txBody>
          <a:bodyPr/>
          <a:lstStyle/>
          <a:p>
            <a:r>
              <a:rPr lang="en-US" dirty="0" smtClean="0"/>
              <a:t>Questions? </a:t>
            </a:r>
            <a:endParaRPr lang="en-US" dirty="0"/>
          </a:p>
        </p:txBody>
      </p:sp>
    </p:spTree>
    <p:extLst>
      <p:ext uri="{BB962C8B-B14F-4D97-AF65-F5344CB8AC3E}">
        <p14:creationId xmlns:p14="http://schemas.microsoft.com/office/powerpoint/2010/main" val="35320725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89100" y="2249488"/>
            <a:ext cx="5765800" cy="4324350"/>
          </a:xfrm>
        </p:spPr>
      </p:pic>
    </p:spTree>
    <p:extLst>
      <p:ext uri="{BB962C8B-B14F-4D97-AF65-F5344CB8AC3E}">
        <p14:creationId xmlns:p14="http://schemas.microsoft.com/office/powerpoint/2010/main" val="1590306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Basis for use of force</a:t>
            </a:r>
            <a:endParaRPr lang="en-US" dirty="0"/>
          </a:p>
        </p:txBody>
      </p:sp>
      <p:sp>
        <p:nvSpPr>
          <p:cNvPr id="3" name="Content Placeholder 2"/>
          <p:cNvSpPr>
            <a:spLocks noGrp="1"/>
          </p:cNvSpPr>
          <p:nvPr>
            <p:ph idx="1"/>
          </p:nvPr>
        </p:nvSpPr>
        <p:spPr/>
        <p:txBody>
          <a:bodyPr/>
          <a:lstStyle/>
          <a:p>
            <a:r>
              <a:rPr lang="en-US" dirty="0" smtClean="0"/>
              <a:t>Federal Law - 490 </a:t>
            </a:r>
            <a:r>
              <a:rPr lang="en-US" dirty="0"/>
              <a:t>U.S. </a:t>
            </a:r>
            <a:r>
              <a:rPr lang="en-US" dirty="0" smtClean="0"/>
              <a:t>386</a:t>
            </a:r>
          </a:p>
          <a:p>
            <a:endParaRPr lang="en-US" dirty="0" smtClean="0"/>
          </a:p>
          <a:p>
            <a:r>
              <a:rPr lang="en-US" dirty="0" smtClean="0"/>
              <a:t>State Law - RCW 9A.16.020</a:t>
            </a:r>
          </a:p>
          <a:p>
            <a:endParaRPr lang="en-US" dirty="0"/>
          </a:p>
          <a:p>
            <a:r>
              <a:rPr lang="en-US" dirty="0" smtClean="0"/>
              <a:t>Department policy</a:t>
            </a:r>
            <a:endParaRPr lang="en-US" dirty="0"/>
          </a:p>
        </p:txBody>
      </p:sp>
    </p:spTree>
    <p:extLst>
      <p:ext uri="{BB962C8B-B14F-4D97-AF65-F5344CB8AC3E}">
        <p14:creationId xmlns:p14="http://schemas.microsoft.com/office/powerpoint/2010/main" val="1256019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RCW 9A.16.010</a:t>
            </a:r>
            <a:endParaRPr lang="en-US" dirty="0"/>
          </a:p>
        </p:txBody>
      </p:sp>
      <p:sp>
        <p:nvSpPr>
          <p:cNvPr id="3" name="Content Placeholder 2"/>
          <p:cNvSpPr>
            <a:spLocks noGrp="1"/>
          </p:cNvSpPr>
          <p:nvPr>
            <p:ph idx="1"/>
          </p:nvPr>
        </p:nvSpPr>
        <p:spPr/>
        <p:txBody>
          <a:bodyPr/>
          <a:lstStyle/>
          <a:p>
            <a:pPr marL="109728" indent="0">
              <a:buNone/>
            </a:pPr>
            <a:endParaRPr lang="en-US" dirty="0">
              <a:cs typeface="Arial" pitchFamily="34" charset="0"/>
            </a:endParaRPr>
          </a:p>
          <a:p>
            <a:pPr marL="109728" indent="0">
              <a:buNone/>
            </a:pPr>
            <a:r>
              <a:rPr lang="en-US" dirty="0">
                <a:cs typeface="Arial" pitchFamily="34" charset="0"/>
              </a:rPr>
              <a:t>“Necessary means that no reasonably effective alternative to the use of force appeared to exist and that the amount of force used was reasonable to effect the lawful purpose intended.”</a:t>
            </a:r>
            <a:endParaRPr lang="en-US" dirty="0"/>
          </a:p>
          <a:p>
            <a:endParaRPr lang="en-US" dirty="0"/>
          </a:p>
        </p:txBody>
      </p:sp>
    </p:spTree>
    <p:extLst>
      <p:ext uri="{BB962C8B-B14F-4D97-AF65-F5344CB8AC3E}">
        <p14:creationId xmlns:p14="http://schemas.microsoft.com/office/powerpoint/2010/main" val="4049559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cs typeface="Arial" pitchFamily="34" charset="0"/>
              </a:rPr>
              <a:t>Substantial Bodily </a:t>
            </a:r>
            <a:r>
              <a:rPr lang="en-US" dirty="0" smtClean="0">
                <a:cs typeface="Arial" pitchFamily="34" charset="0"/>
              </a:rPr>
              <a:t>Harm </a:t>
            </a:r>
            <a:r>
              <a:rPr lang="en-US" sz="2700" dirty="0">
                <a:cs typeface="Arial" pitchFamily="34" charset="0"/>
              </a:rPr>
              <a:t>(RCW  9A.04.110)</a:t>
            </a:r>
            <a:r>
              <a:rPr lang="en-US" dirty="0"/>
              <a:t/>
            </a:r>
            <a:br>
              <a:rPr lang="en-US" dirty="0"/>
            </a:br>
            <a:endParaRPr lang="en-US" dirty="0"/>
          </a:p>
        </p:txBody>
      </p:sp>
      <p:sp>
        <p:nvSpPr>
          <p:cNvPr id="3" name="Content Placeholder 2"/>
          <p:cNvSpPr>
            <a:spLocks noGrp="1"/>
          </p:cNvSpPr>
          <p:nvPr>
            <p:ph idx="1"/>
          </p:nvPr>
        </p:nvSpPr>
        <p:spPr/>
        <p:txBody>
          <a:bodyPr/>
          <a:lstStyle/>
          <a:p>
            <a:pPr marL="109728" indent="0">
              <a:buNone/>
            </a:pPr>
            <a:endParaRPr lang="en-US" dirty="0" smtClean="0">
              <a:latin typeface="+mj-lt"/>
              <a:cs typeface="Arial" pitchFamily="34" charset="0"/>
            </a:endParaRPr>
          </a:p>
          <a:p>
            <a:pPr marL="109728" indent="0">
              <a:buNone/>
            </a:pPr>
            <a:r>
              <a:rPr lang="en-US" dirty="0" smtClean="0">
                <a:latin typeface="+mj-lt"/>
                <a:cs typeface="Arial" pitchFamily="34" charset="0"/>
              </a:rPr>
              <a:t>Bodily </a:t>
            </a:r>
            <a:r>
              <a:rPr lang="en-US" dirty="0">
                <a:latin typeface="+mj-lt"/>
                <a:cs typeface="Arial" pitchFamily="34" charset="0"/>
              </a:rPr>
              <a:t>injury which involves a temporary but substantial disfigurement, or which causes a temporary but substantial loss or impairment of the function of any bodily part or organ, or which causes a fracture of any bodily </a:t>
            </a:r>
            <a:r>
              <a:rPr lang="en-US" dirty="0" smtClean="0">
                <a:latin typeface="+mj-lt"/>
                <a:cs typeface="Arial" pitchFamily="34" charset="0"/>
              </a:rPr>
              <a:t>part.</a:t>
            </a:r>
            <a:r>
              <a:rPr lang="en-US" dirty="0">
                <a:latin typeface="+mj-lt"/>
                <a:cs typeface="Arial" pitchFamily="34" charset="0"/>
              </a:rPr>
              <a:t/>
            </a:r>
            <a:br>
              <a:rPr lang="en-US" dirty="0">
                <a:latin typeface="+mj-lt"/>
                <a:cs typeface="Arial" pitchFamily="34" charset="0"/>
              </a:rPr>
            </a:br>
            <a:endParaRPr lang="en-US" dirty="0">
              <a:latin typeface="+mj-lt"/>
            </a:endParaRPr>
          </a:p>
        </p:txBody>
      </p:sp>
    </p:spTree>
    <p:extLst>
      <p:ext uri="{BB962C8B-B14F-4D97-AF65-F5344CB8AC3E}">
        <p14:creationId xmlns:p14="http://schemas.microsoft.com/office/powerpoint/2010/main" val="286469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cs typeface="Arial" pitchFamily="34" charset="0"/>
              </a:rPr>
              <a:t>Great Bodily </a:t>
            </a:r>
            <a:r>
              <a:rPr lang="en-US" dirty="0" smtClean="0">
                <a:cs typeface="Arial" pitchFamily="34" charset="0"/>
              </a:rPr>
              <a:t>Harm </a:t>
            </a:r>
            <a:r>
              <a:rPr lang="en-US" sz="2700" dirty="0">
                <a:cs typeface="Arial" pitchFamily="34" charset="0"/>
              </a:rPr>
              <a:t>(RCW  9A.040.100</a:t>
            </a:r>
            <a:r>
              <a:rPr lang="en-US" sz="2700" dirty="0" smtClean="0">
                <a:cs typeface="Arial" pitchFamily="34" charset="0"/>
              </a:rPr>
              <a:t>)</a:t>
            </a:r>
            <a:endParaRPr lang="en-US" sz="2700" dirty="0"/>
          </a:p>
        </p:txBody>
      </p:sp>
      <p:sp>
        <p:nvSpPr>
          <p:cNvPr id="3" name="Content Placeholder 2"/>
          <p:cNvSpPr>
            <a:spLocks noGrp="1"/>
          </p:cNvSpPr>
          <p:nvPr>
            <p:ph idx="1"/>
          </p:nvPr>
        </p:nvSpPr>
        <p:spPr/>
        <p:txBody>
          <a:bodyPr/>
          <a:lstStyle/>
          <a:p>
            <a:pPr marL="109728" indent="0">
              <a:buNone/>
            </a:pPr>
            <a:endParaRPr lang="en-US" dirty="0" smtClean="0">
              <a:latin typeface="+mj-lt"/>
              <a:cs typeface="Arial" pitchFamily="34" charset="0"/>
            </a:endParaRPr>
          </a:p>
          <a:p>
            <a:pPr marL="109728" indent="0">
              <a:buNone/>
            </a:pPr>
            <a:r>
              <a:rPr lang="en-US" dirty="0" smtClean="0">
                <a:latin typeface="+mj-lt"/>
                <a:cs typeface="Arial" pitchFamily="34" charset="0"/>
              </a:rPr>
              <a:t>Injury </a:t>
            </a:r>
            <a:r>
              <a:rPr lang="en-US" dirty="0">
                <a:latin typeface="+mj-lt"/>
                <a:cs typeface="Arial" pitchFamily="34" charset="0"/>
              </a:rPr>
              <a:t>which creates a probability of death or which causes significant serious permanent disfigurement, or which causes a significant permanent loss or impairment of the function of any body part or </a:t>
            </a:r>
            <a:r>
              <a:rPr lang="en-US" dirty="0" smtClean="0">
                <a:latin typeface="+mj-lt"/>
                <a:cs typeface="Arial" pitchFamily="34" charset="0"/>
              </a:rPr>
              <a:t>organ. </a:t>
            </a:r>
            <a:endParaRPr lang="en-US" dirty="0">
              <a:latin typeface="+mj-lt"/>
            </a:endParaRPr>
          </a:p>
        </p:txBody>
      </p:sp>
    </p:spTree>
    <p:extLst>
      <p:ext uri="{BB962C8B-B14F-4D97-AF65-F5344CB8AC3E}">
        <p14:creationId xmlns:p14="http://schemas.microsoft.com/office/powerpoint/2010/main" val="579611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belief: </a:t>
            </a:r>
            <a:endParaRPr lang="en-US" dirty="0"/>
          </a:p>
        </p:txBody>
      </p:sp>
      <p:sp>
        <p:nvSpPr>
          <p:cNvPr id="3" name="Content Placeholder 2"/>
          <p:cNvSpPr>
            <a:spLocks noGrp="1"/>
          </p:cNvSpPr>
          <p:nvPr>
            <p:ph idx="1"/>
          </p:nvPr>
        </p:nvSpPr>
        <p:spPr/>
        <p:txBody>
          <a:bodyPr/>
          <a:lstStyle/>
          <a:p>
            <a:pPr marL="109728" indent="0">
              <a:buNone/>
            </a:pPr>
            <a:endParaRPr lang="en-US" dirty="0" smtClean="0">
              <a:effectLst>
                <a:outerShdw blurRad="38100" dist="38100" dir="2700000" algn="tl">
                  <a:srgbClr val="000000">
                    <a:alpha val="43137"/>
                  </a:srgbClr>
                </a:outerShdw>
              </a:effectLst>
              <a:latin typeface="Arial" pitchFamily="34" charset="0"/>
              <a:cs typeface="Arial" pitchFamily="34" charset="0"/>
            </a:endParaRPr>
          </a:p>
          <a:p>
            <a:pPr marL="109728" indent="0">
              <a:buNone/>
            </a:pPr>
            <a:r>
              <a:rPr lang="en-US" dirty="0" smtClean="0">
                <a:latin typeface="+mj-lt"/>
                <a:cs typeface="Arial" pitchFamily="34" charset="0"/>
              </a:rPr>
              <a:t>Facts</a:t>
            </a:r>
            <a:r>
              <a:rPr lang="en-US" dirty="0">
                <a:latin typeface="+mj-lt"/>
                <a:cs typeface="Arial" pitchFamily="34" charset="0"/>
              </a:rPr>
              <a:t>, circumstances, or knowledge</a:t>
            </a:r>
            <a:br>
              <a:rPr lang="en-US" dirty="0">
                <a:latin typeface="+mj-lt"/>
                <a:cs typeface="Arial" pitchFamily="34" charset="0"/>
              </a:rPr>
            </a:br>
            <a:r>
              <a:rPr lang="en-US" dirty="0">
                <a:latin typeface="+mj-lt"/>
                <a:cs typeface="Arial" pitchFamily="34" charset="0"/>
              </a:rPr>
              <a:t>present to the office sufficient to justify a feeling or thought</a:t>
            </a:r>
            <a:endParaRPr lang="en-US" u="sng" dirty="0">
              <a:latin typeface="+mj-lt"/>
              <a:cs typeface="Arial" pitchFamily="34" charset="0"/>
            </a:endParaRPr>
          </a:p>
          <a:p>
            <a:endParaRPr lang="en-US" dirty="0"/>
          </a:p>
        </p:txBody>
      </p:sp>
    </p:spTree>
    <p:extLst>
      <p:ext uri="{BB962C8B-B14F-4D97-AF65-F5344CB8AC3E}">
        <p14:creationId xmlns:p14="http://schemas.microsoft.com/office/powerpoint/2010/main" val="3981282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09728" indent="0"/>
            <a:r>
              <a:rPr lang="en-US" dirty="0"/>
              <a:t>Peace officers have authority to use reasonable force per </a:t>
            </a:r>
            <a:r>
              <a:rPr lang="en-US" b="1" dirty="0"/>
              <a:t>RCW 9A.16.020</a:t>
            </a:r>
          </a:p>
        </p:txBody>
      </p:sp>
      <p:sp>
        <p:nvSpPr>
          <p:cNvPr id="3" name="Content Placeholder 2"/>
          <p:cNvSpPr>
            <a:spLocks noGrp="1"/>
          </p:cNvSpPr>
          <p:nvPr>
            <p:ph idx="1"/>
          </p:nvPr>
        </p:nvSpPr>
        <p:spPr/>
        <p:txBody>
          <a:bodyPr/>
          <a:lstStyle/>
          <a:p>
            <a:pPr marL="514350" indent="-514350" algn="just">
              <a:buClr>
                <a:schemeClr val="folHlink"/>
              </a:buClr>
              <a:buFont typeface="+mj-lt"/>
              <a:buAutoNum type="arabicPeriod"/>
              <a:defRPr/>
            </a:pPr>
            <a:endParaRPr lang="en-US" b="1" dirty="0" smtClean="0"/>
          </a:p>
          <a:p>
            <a:pPr marL="514350" indent="-514350" algn="just">
              <a:buClr>
                <a:schemeClr val="folHlink"/>
              </a:buClr>
              <a:buFont typeface="+mj-lt"/>
              <a:buAutoNum type="arabicPeriod"/>
              <a:defRPr/>
            </a:pPr>
            <a:r>
              <a:rPr lang="en-US" dirty="0" smtClean="0"/>
              <a:t>Lawful arrest</a:t>
            </a:r>
          </a:p>
          <a:p>
            <a:pPr marL="514350" indent="-514350" algn="just">
              <a:buClr>
                <a:schemeClr val="folHlink"/>
              </a:buClr>
              <a:buFont typeface="+mj-lt"/>
              <a:buAutoNum type="arabicPeriod"/>
              <a:defRPr/>
            </a:pPr>
            <a:r>
              <a:rPr lang="en-US" dirty="0" smtClean="0"/>
              <a:t>Prevent Escape</a:t>
            </a:r>
            <a:endParaRPr lang="en-US" dirty="0"/>
          </a:p>
          <a:p>
            <a:pPr marL="514350" indent="-514350" algn="just">
              <a:buClr>
                <a:schemeClr val="folHlink"/>
              </a:buClr>
              <a:buFont typeface="+mj-lt"/>
              <a:buAutoNum type="arabicPeriod"/>
              <a:defRPr/>
            </a:pPr>
            <a:r>
              <a:rPr lang="en-US" dirty="0" smtClean="0"/>
              <a:t>Self </a:t>
            </a:r>
            <a:r>
              <a:rPr lang="en-US" dirty="0"/>
              <a:t>Defense</a:t>
            </a:r>
          </a:p>
          <a:p>
            <a:pPr marL="514350" indent="-514350" algn="just">
              <a:buClr>
                <a:schemeClr val="folHlink"/>
              </a:buClr>
              <a:buFont typeface="+mj-lt"/>
              <a:buAutoNum type="arabicPeriod"/>
              <a:defRPr/>
            </a:pPr>
            <a:r>
              <a:rPr lang="en-US" dirty="0" smtClean="0"/>
              <a:t>Trespass</a:t>
            </a:r>
            <a:endParaRPr lang="en-US" dirty="0"/>
          </a:p>
          <a:p>
            <a:pPr marL="514350" indent="-514350" algn="just">
              <a:buClr>
                <a:schemeClr val="folHlink"/>
              </a:buClr>
              <a:buFont typeface="+mj-lt"/>
              <a:buAutoNum type="arabicPeriod"/>
              <a:defRPr/>
            </a:pPr>
            <a:r>
              <a:rPr lang="en-US" dirty="0"/>
              <a:t>Damage to property</a:t>
            </a:r>
          </a:p>
          <a:p>
            <a:pPr marL="514350" indent="-514350" algn="just">
              <a:buClr>
                <a:schemeClr val="folHlink"/>
              </a:buClr>
              <a:buFont typeface="+mj-lt"/>
              <a:buAutoNum type="arabicPeriod"/>
              <a:defRPr/>
            </a:pPr>
            <a:r>
              <a:rPr lang="en-US" dirty="0"/>
              <a:t>Suicide, injury to self or </a:t>
            </a:r>
            <a:r>
              <a:rPr lang="en-US" dirty="0" smtClean="0"/>
              <a:t>others</a:t>
            </a:r>
          </a:p>
          <a:p>
            <a:pPr marL="514350" indent="-514350" algn="just">
              <a:buClr>
                <a:schemeClr val="folHlink"/>
              </a:buClr>
              <a:buFont typeface="+mj-lt"/>
              <a:buAutoNum type="arabicPeriod"/>
              <a:defRPr/>
            </a:pPr>
            <a:r>
              <a:rPr lang="en-US" dirty="0" smtClean="0"/>
              <a:t>When necessary in performance of a legal duty</a:t>
            </a:r>
            <a:endParaRPr lang="en-US" dirty="0"/>
          </a:p>
        </p:txBody>
      </p:sp>
    </p:spTree>
    <p:extLst>
      <p:ext uri="{BB962C8B-B14F-4D97-AF65-F5344CB8AC3E}">
        <p14:creationId xmlns:p14="http://schemas.microsoft.com/office/powerpoint/2010/main" val="90278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2212</TotalTime>
  <Words>1295</Words>
  <Application>Microsoft Office PowerPoint</Application>
  <PresentationFormat>On-screen Show (4:3)</PresentationFormat>
  <Paragraphs>155</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Georgia</vt:lpstr>
      <vt:lpstr>Trebuchet MS</vt:lpstr>
      <vt:lpstr>Wingdings 2</vt:lpstr>
      <vt:lpstr>Urban</vt:lpstr>
      <vt:lpstr>Use of Force I</vt:lpstr>
      <vt:lpstr>Basic Concepts</vt:lpstr>
      <vt:lpstr>Coercive Force</vt:lpstr>
      <vt:lpstr>Basis for use of force</vt:lpstr>
      <vt:lpstr>RCW 9A.16.010</vt:lpstr>
      <vt:lpstr>Substantial Bodily Harm (RCW  9A.04.110) </vt:lpstr>
      <vt:lpstr>Great Bodily Harm (RCW  9A.040.100)</vt:lpstr>
      <vt:lpstr>Reasonable belief: </vt:lpstr>
      <vt:lpstr>Peace officers have authority to use reasonable force per RCW 9A.16.020</vt:lpstr>
      <vt:lpstr>How Much Force? What kind?</vt:lpstr>
      <vt:lpstr>Scenario</vt:lpstr>
      <vt:lpstr>PowerPoint Presentation</vt:lpstr>
      <vt:lpstr>Graham vs Connor (1989)</vt:lpstr>
      <vt:lpstr>PowerPoint Presentation</vt:lpstr>
      <vt:lpstr>“Objective Reasonableness” </vt:lpstr>
      <vt:lpstr>How to gauge reasonableness</vt:lpstr>
      <vt:lpstr>Break…</vt:lpstr>
      <vt:lpstr>But wait, there’s more….</vt:lpstr>
      <vt:lpstr>Chew v. Gates</vt:lpstr>
      <vt:lpstr>So how do the courts evaluate LE Use of Force? </vt:lpstr>
      <vt:lpstr>The reasonableness of a particular use of force must be: </vt:lpstr>
      <vt:lpstr>Officer’s Perspective</vt:lpstr>
      <vt:lpstr>Reasonable Officer Defined:</vt:lpstr>
      <vt:lpstr>Considerations for the  Reasonable Officer Standard</vt:lpstr>
      <vt:lpstr>Public Expectations</vt:lpstr>
      <vt:lpstr>Officer’s Intent</vt:lpstr>
      <vt:lpstr>Reasonable Officer Standard</vt:lpstr>
      <vt:lpstr>Use of Force Conceptual Models/Continuums</vt:lpstr>
      <vt:lpstr>WSCJTC Use of Force Model</vt:lpstr>
      <vt:lpstr>WSCJTC Continuum of Resistance</vt:lpstr>
      <vt:lpstr>Questions? </vt:lpstr>
      <vt:lpstr>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Deadly Force</dc:title>
  <dc:creator>localadmin</dc:creator>
  <cp:lastModifiedBy>Donna Rorvik</cp:lastModifiedBy>
  <cp:revision>70</cp:revision>
  <dcterms:created xsi:type="dcterms:W3CDTF">2011-06-14T15:37:25Z</dcterms:created>
  <dcterms:modified xsi:type="dcterms:W3CDTF">2014-07-07T20:31:44Z</dcterms:modified>
</cp:coreProperties>
</file>