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8"/>
  </p:notesMasterIdLst>
  <p:sldIdLst>
    <p:sldId id="256" r:id="rId3"/>
    <p:sldId id="275" r:id="rId4"/>
    <p:sldId id="289" r:id="rId5"/>
    <p:sldId id="292" r:id="rId6"/>
    <p:sldId id="296" r:id="rId7"/>
    <p:sldId id="273" r:id="rId8"/>
    <p:sldId id="294" r:id="rId9"/>
    <p:sldId id="301" r:id="rId10"/>
    <p:sldId id="302" r:id="rId11"/>
    <p:sldId id="303" r:id="rId12"/>
    <p:sldId id="285" r:id="rId13"/>
    <p:sldId id="300" r:id="rId14"/>
    <p:sldId id="267" r:id="rId15"/>
    <p:sldId id="304" r:id="rId16"/>
    <p:sldId id="28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16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03222D-44D5-734C-90C6-6EFF4316B557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52836-86BD-0C4C-9BAA-00BE9ECD89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025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FEBFA-578F-4E54-BB23-2DE1820DD867}" type="datetimeFigureOut">
              <a:rPr lang="en-US" smtClean="0"/>
              <a:pPr/>
              <a:t>10/13/2014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B7FB-4256-45D8-BD1D-05C9C606A1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FEBFA-578F-4E54-BB23-2DE1820DD867}" type="datetimeFigureOut">
              <a:rPr lang="en-US" smtClean="0"/>
              <a:pPr/>
              <a:t>10/13/2014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B7FB-4256-45D8-BD1D-05C9C606A1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FEBFA-578F-4E54-BB23-2DE1820DD867}" type="datetimeFigureOut">
              <a:rPr lang="en-US" smtClean="0"/>
              <a:pPr/>
              <a:t>10/13/2014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B7FB-4256-45D8-BD1D-05C9C606A1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FA61-57EF-45D4-8DB6-4F270C835B60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mbria"/>
              </a:rPr>
              <a:pPr/>
              <a:t>10/13/2014</a:t>
            </a:fld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0CCF-303F-452F-B003-E5F1E60F3FDB}" type="slidenum">
              <a:rPr lang="en-US" smtClean="0">
                <a:solidFill>
                  <a:prstClr val="white">
                    <a:tint val="75000"/>
                  </a:prstClr>
                </a:solidFill>
                <a:latin typeface="Cambria"/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875806006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FA61-57EF-45D4-8DB6-4F270C835B60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mbria"/>
              </a:rPr>
              <a:pPr/>
              <a:t>10/13/2014</a:t>
            </a:fld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0CCF-303F-452F-B003-E5F1E60F3FDB}" type="slidenum">
              <a:rPr lang="en-US" smtClean="0">
                <a:solidFill>
                  <a:prstClr val="white">
                    <a:tint val="75000"/>
                  </a:prstClr>
                </a:solidFill>
                <a:latin typeface="Cambria"/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210628173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FA61-57EF-45D4-8DB6-4F270C835B60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mbria"/>
              </a:rPr>
              <a:pPr/>
              <a:t>10/13/2014</a:t>
            </a:fld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0CCF-303F-452F-B003-E5F1E60F3FDB}" type="slidenum">
              <a:rPr lang="en-US" smtClean="0">
                <a:solidFill>
                  <a:prstClr val="white">
                    <a:tint val="75000"/>
                  </a:prstClr>
                </a:solidFill>
                <a:latin typeface="Cambria"/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069515364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FA61-57EF-45D4-8DB6-4F270C835B60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mbria"/>
              </a:rPr>
              <a:pPr/>
              <a:t>10/13/2014</a:t>
            </a:fld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0CCF-303F-452F-B003-E5F1E60F3FDB}" type="slidenum">
              <a:rPr lang="en-US" smtClean="0">
                <a:solidFill>
                  <a:prstClr val="white">
                    <a:tint val="75000"/>
                  </a:prstClr>
                </a:solidFill>
                <a:latin typeface="Cambria"/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037932795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FA61-57EF-45D4-8DB6-4F270C835B60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mbria"/>
              </a:rPr>
              <a:pPr/>
              <a:t>10/13/2014</a:t>
            </a:fld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0CCF-303F-452F-B003-E5F1E60F3FDB}" type="slidenum">
              <a:rPr lang="en-US" smtClean="0">
                <a:solidFill>
                  <a:prstClr val="white">
                    <a:tint val="75000"/>
                  </a:prstClr>
                </a:solidFill>
                <a:latin typeface="Cambria"/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11546433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FA61-57EF-45D4-8DB6-4F270C835B60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mbria"/>
              </a:rPr>
              <a:pPr/>
              <a:t>10/13/2014</a:t>
            </a:fld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0CCF-303F-452F-B003-E5F1E60F3FDB}" type="slidenum">
              <a:rPr lang="en-US" smtClean="0">
                <a:solidFill>
                  <a:prstClr val="white">
                    <a:tint val="75000"/>
                  </a:prstClr>
                </a:solidFill>
                <a:latin typeface="Cambria"/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973890179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FA61-57EF-45D4-8DB6-4F270C835B60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mbria"/>
              </a:rPr>
              <a:pPr/>
              <a:t>10/13/2014</a:t>
            </a:fld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0CCF-303F-452F-B003-E5F1E60F3FDB}" type="slidenum">
              <a:rPr lang="en-US" smtClean="0">
                <a:solidFill>
                  <a:prstClr val="white">
                    <a:tint val="75000"/>
                  </a:prstClr>
                </a:solidFill>
                <a:latin typeface="Cambria"/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532886137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FA61-57EF-45D4-8DB6-4F270C835B60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mbria"/>
              </a:rPr>
              <a:pPr/>
              <a:t>10/13/2014</a:t>
            </a:fld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0CCF-303F-452F-B003-E5F1E60F3FDB}" type="slidenum">
              <a:rPr lang="en-US" smtClean="0">
                <a:solidFill>
                  <a:prstClr val="white">
                    <a:tint val="75000"/>
                  </a:prstClr>
                </a:solidFill>
                <a:latin typeface="Cambria"/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672015555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FEBFA-578F-4E54-BB23-2DE1820DD867}" type="datetimeFigureOut">
              <a:rPr lang="en-US" smtClean="0"/>
              <a:pPr/>
              <a:t>10/13/2014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B7FB-4256-45D8-BD1D-05C9C606A1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FA61-57EF-45D4-8DB6-4F270C835B60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mbria"/>
              </a:rPr>
              <a:pPr/>
              <a:t>10/13/2014</a:t>
            </a:fld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0CCF-303F-452F-B003-E5F1E60F3FDB}" type="slidenum">
              <a:rPr lang="en-US" smtClean="0">
                <a:solidFill>
                  <a:prstClr val="white">
                    <a:tint val="75000"/>
                  </a:prstClr>
                </a:solidFill>
                <a:latin typeface="Cambria"/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244457073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FA61-57EF-45D4-8DB6-4F270C835B60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mbria"/>
              </a:rPr>
              <a:pPr/>
              <a:t>10/13/2014</a:t>
            </a:fld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0CCF-303F-452F-B003-E5F1E60F3FDB}" type="slidenum">
              <a:rPr lang="en-US" smtClean="0">
                <a:solidFill>
                  <a:prstClr val="white">
                    <a:tint val="75000"/>
                  </a:prstClr>
                </a:solidFill>
                <a:latin typeface="Cambria"/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250083622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FA61-57EF-45D4-8DB6-4F270C835B60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mbria"/>
              </a:rPr>
              <a:pPr/>
              <a:t>10/13/2014</a:t>
            </a:fld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0CCF-303F-452F-B003-E5F1E60F3FDB}" type="slidenum">
              <a:rPr lang="en-US" smtClean="0">
                <a:solidFill>
                  <a:prstClr val="white">
                    <a:tint val="75000"/>
                  </a:prstClr>
                </a:solidFill>
                <a:latin typeface="Cambria"/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872637128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FEBFA-578F-4E54-BB23-2DE1820DD867}" type="datetimeFigureOut">
              <a:rPr lang="en-US" smtClean="0"/>
              <a:pPr/>
              <a:t>10/13/2014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B7FB-4256-45D8-BD1D-05C9C606A1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FEBFA-578F-4E54-BB23-2DE1820DD867}" type="datetimeFigureOut">
              <a:rPr lang="en-US" smtClean="0"/>
              <a:pPr/>
              <a:t>10/13/2014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B7FB-4256-45D8-BD1D-05C9C606A1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FEBFA-578F-4E54-BB23-2DE1820DD867}" type="datetimeFigureOut">
              <a:rPr lang="en-US" smtClean="0"/>
              <a:pPr/>
              <a:t>10/13/2014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B7FB-4256-45D8-BD1D-05C9C606A1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FEBFA-578F-4E54-BB23-2DE1820DD867}" type="datetimeFigureOut">
              <a:rPr lang="en-US" smtClean="0"/>
              <a:pPr/>
              <a:t>10/13/2014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B7FB-4256-45D8-BD1D-05C9C606A1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FEBFA-578F-4E54-BB23-2DE1820DD867}" type="datetimeFigureOut">
              <a:rPr lang="en-US" smtClean="0"/>
              <a:pPr/>
              <a:t>10/13/2014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B7FB-4256-45D8-BD1D-05C9C606A1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FEBFA-578F-4E54-BB23-2DE1820DD867}" type="datetimeFigureOut">
              <a:rPr lang="en-US" smtClean="0"/>
              <a:pPr/>
              <a:t>10/13/2014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B7FB-4256-45D8-BD1D-05C9C606A1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FEBFA-578F-4E54-BB23-2DE1820DD867}" type="datetimeFigureOut">
              <a:rPr lang="en-US" smtClean="0"/>
              <a:pPr/>
              <a:t>10/13/2014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B7FB-4256-45D8-BD1D-05C9C606A1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FEBFA-578F-4E54-BB23-2DE1820DD867}" type="datetimeFigureOut">
              <a:rPr lang="en-US" smtClean="0"/>
              <a:pPr/>
              <a:t>10/13/2014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5B7FB-4256-45D8-BD1D-05C9C606A1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wedg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5FA61-57EF-45D4-8DB6-4F270C835B60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mbria"/>
              </a:rPr>
              <a:pPr/>
              <a:t>10/13/2014</a:t>
            </a:fld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60CCF-303F-452F-B003-E5F1E60F3FDB}" type="slidenum">
              <a:rPr lang="en-US" smtClean="0">
                <a:solidFill>
                  <a:prstClr val="white">
                    <a:tint val="75000"/>
                  </a:prstClr>
                </a:solidFill>
                <a:latin typeface="Cambria"/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7730575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random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de4nw.org/" TargetMode="Externa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de4nw.org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de4nw.org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5000"/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914400"/>
            <a:ext cx="5257800" cy="24384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latin typeface="Decker" pitchFamily="34" charset="0"/>
              </a:rPr>
              <a:t> </a:t>
            </a:r>
            <a:r>
              <a:rPr lang="en-US" sz="5400" b="1" dirty="0" smtClean="0">
                <a:solidFill>
                  <a:srgbClr val="FF0000"/>
                </a:solidFill>
                <a:latin typeface="Decker" pitchFamily="34" charset="0"/>
              </a:rPr>
              <a:t>IT BEGINS</a:t>
            </a:r>
            <a:br>
              <a:rPr lang="en-US" sz="5400" b="1" dirty="0" smtClean="0">
                <a:solidFill>
                  <a:srgbClr val="FF0000"/>
                </a:solidFill>
                <a:latin typeface="Decker" pitchFamily="34" charset="0"/>
              </a:rPr>
            </a:br>
            <a:r>
              <a:rPr lang="en-US" sz="5400" b="1" dirty="0" smtClean="0">
                <a:solidFill>
                  <a:srgbClr val="FF0000"/>
                </a:solidFill>
                <a:latin typeface="Decker" pitchFamily="34" charset="0"/>
              </a:rPr>
              <a:t> WITH </a:t>
            </a:r>
            <a:r>
              <a:rPr lang="en-US" sz="6000" b="1" dirty="0" smtClean="0">
                <a:solidFill>
                  <a:srgbClr val="FF0000"/>
                </a:solidFill>
                <a:latin typeface="Decker" pitchFamily="34" charset="0"/>
              </a:rPr>
              <a:t/>
            </a:r>
            <a:br>
              <a:rPr lang="en-US" sz="6000" b="1" dirty="0" smtClean="0">
                <a:solidFill>
                  <a:srgbClr val="FF0000"/>
                </a:solidFill>
                <a:latin typeface="Decker" pitchFamily="34" charset="0"/>
              </a:rPr>
            </a:br>
            <a:r>
              <a:rPr lang="en-US" sz="6000" b="1" dirty="0" smtClean="0">
                <a:solidFill>
                  <a:srgbClr val="FF0000"/>
                </a:solidFill>
                <a:latin typeface="Decker" pitchFamily="34" charset="0"/>
              </a:rPr>
              <a:t> </a:t>
            </a:r>
            <a:r>
              <a:rPr lang="en-US" sz="8000" b="1" dirty="0" smtClean="0">
                <a:solidFill>
                  <a:srgbClr val="FF0000"/>
                </a:solidFill>
                <a:latin typeface="Decker" pitchFamily="34" charset="0"/>
              </a:rPr>
              <a:t>YOU!</a:t>
            </a:r>
            <a:endParaRPr lang="en-US" sz="8000" b="1" dirty="0">
              <a:solidFill>
                <a:schemeClr val="tx1"/>
              </a:solidFill>
              <a:latin typeface="Decker" pitchFamily="34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04800" y="4495800"/>
            <a:ext cx="457200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Decker" pitchFamily="34" charset="0"/>
              </a:rPr>
              <a:t>Officer Steve Redmond</a:t>
            </a:r>
          </a:p>
          <a:p>
            <a:r>
              <a:rPr lang="en-US" sz="2800" dirty="0" smtClean="0">
                <a:solidFill>
                  <a:srgbClr val="002060"/>
                </a:solidFill>
                <a:latin typeface="Decker" pitchFamily="34" charset="0"/>
              </a:rPr>
              <a:t>Seattle Police Department</a:t>
            </a:r>
          </a:p>
          <a:p>
            <a:r>
              <a:rPr lang="en-US" sz="2800" dirty="0" smtClean="0">
                <a:solidFill>
                  <a:srgbClr val="002060"/>
                </a:solidFill>
                <a:latin typeface="Decker" pitchFamily="34" charset="0"/>
              </a:rPr>
              <a:t>Code4NW, Outreach Coordinator</a:t>
            </a:r>
            <a:endParaRPr lang="en-US" sz="2800" dirty="0">
              <a:solidFill>
                <a:srgbClr val="002060"/>
              </a:solidFill>
              <a:latin typeface="Decker" pitchFamily="34" charset="0"/>
            </a:endParaRPr>
          </a:p>
        </p:txBody>
      </p:sp>
      <p:pic>
        <p:nvPicPr>
          <p:cNvPr id="7" name="Picture 6" descr="Code-4-Northwest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0" y="3986212"/>
            <a:ext cx="3585617" cy="2871788"/>
          </a:xfrm>
          <a:prstGeom prst="rect">
            <a:avLst/>
          </a:prstGeom>
        </p:spPr>
      </p:pic>
      <p:pic>
        <p:nvPicPr>
          <p:cNvPr id="3" name="Picture 2" descr="finger pointing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533400"/>
            <a:ext cx="3581400" cy="3352800"/>
          </a:xfrm>
          <a:prstGeom prst="rect">
            <a:avLst/>
          </a:prstGeom>
          <a:scene3d>
            <a:camera prst="isometricOffAxis2Left"/>
            <a:lightRig rig="threePt" dir="t"/>
          </a:scene3d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ngrymonke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685800"/>
            <a:ext cx="76200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346178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28600"/>
            <a:ext cx="7772400" cy="1362075"/>
          </a:xfrm>
          <a:prstGeom prst="homePlat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65000"/>
                  <a:lumOff val="35000"/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txBody>
          <a:bodyPr anchor="ctr">
            <a:normAutofit/>
          </a:bodyPr>
          <a:lstStyle/>
          <a:p>
            <a:pPr marL="341313"/>
            <a:r>
              <a:rPr lang="en-US" sz="5400" dirty="0" smtClean="0">
                <a:solidFill>
                  <a:schemeClr val="bg1"/>
                </a:solidFill>
                <a:latin typeface="Century Gothic" pitchFamily="34" charset="0"/>
              </a:rPr>
              <a:t>DR PHIL</a:t>
            </a:r>
            <a:endParaRPr lang="en-US" sz="54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2438400"/>
            <a:ext cx="7620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A crisis can change your life, but it doesn’t have to ruin it.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172180029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f-you-see-something-say-someth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447800"/>
            <a:ext cx="83820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611149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7772400" cy="1362075"/>
          </a:xfrm>
          <a:prstGeom prst="homePlat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65000"/>
                  <a:lumOff val="3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463550"/>
            <a:r>
              <a:rPr lang="en-US" sz="6600" dirty="0" smtClean="0">
                <a:solidFill>
                  <a:schemeClr val="bg1"/>
                </a:solidFill>
                <a:latin typeface="Century Gothic" pitchFamily="34" charset="0"/>
              </a:rPr>
              <a:t>RESOURCES</a:t>
            </a:r>
            <a:endParaRPr lang="en-US" sz="6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4" name="Picture 3" descr="Stressed%20Young%20Man-145815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752600"/>
            <a:ext cx="9144000" cy="4887310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962399" y="1752600"/>
            <a:ext cx="5181601" cy="4800600"/>
          </a:xfrm>
        </p:spPr>
        <p:txBody>
          <a:bodyPr anchor="t">
            <a:normAutofit lnSpcReduction="10000"/>
          </a:bodyPr>
          <a:lstStyle/>
          <a:p>
            <a:pPr algn="r"/>
            <a:r>
              <a:rPr lang="en-US" sz="3500" b="1" dirty="0" smtClean="0">
                <a:solidFill>
                  <a:srgbClr val="FFFF00"/>
                </a:solidFill>
                <a:latin typeface="Century Gothic" pitchFamily="34" charset="0"/>
              </a:rPr>
              <a:t>Code 4 Northwest – </a:t>
            </a:r>
            <a:r>
              <a:rPr lang="en-US" sz="3500" b="1" dirty="0" smtClean="0">
                <a:solidFill>
                  <a:srgbClr val="FFFF00"/>
                </a:solidFill>
                <a:latin typeface="Century Gothic" pitchFamily="34" charset="0"/>
                <a:hlinkClick r:id="rId3"/>
              </a:rPr>
              <a:t>www.code4nw.org</a:t>
            </a:r>
            <a:endParaRPr lang="en-US" sz="3500" b="1" dirty="0" smtClean="0">
              <a:solidFill>
                <a:srgbClr val="FFFF00"/>
              </a:solidFill>
              <a:latin typeface="Century Gothic" pitchFamily="34" charset="0"/>
            </a:endParaRPr>
          </a:p>
          <a:p>
            <a:pPr algn="r"/>
            <a:r>
              <a:rPr lang="en-US" sz="3500" b="1" dirty="0" smtClean="0">
                <a:solidFill>
                  <a:srgbClr val="FFFF00"/>
                </a:solidFill>
                <a:latin typeface="Century Gothic" pitchFamily="34" charset="0"/>
              </a:rPr>
              <a:t>EAP (Employee Assistance Programs)</a:t>
            </a:r>
          </a:p>
          <a:p>
            <a:pPr algn="r"/>
            <a:r>
              <a:rPr lang="en-US" sz="3500" b="1" dirty="0" smtClean="0">
                <a:solidFill>
                  <a:srgbClr val="FFFF00"/>
                </a:solidFill>
                <a:latin typeface="Century Gothic" pitchFamily="34" charset="0"/>
              </a:rPr>
              <a:t>PEER SUPPORT</a:t>
            </a:r>
          </a:p>
          <a:p>
            <a:pPr algn="r"/>
            <a:r>
              <a:rPr lang="en-US" sz="3500" b="1" dirty="0" smtClean="0">
                <a:solidFill>
                  <a:srgbClr val="FFFF00"/>
                </a:solidFill>
                <a:latin typeface="Century Gothic" pitchFamily="34" charset="0"/>
              </a:rPr>
              <a:t>PSYCHOLOGIST</a:t>
            </a:r>
          </a:p>
          <a:p>
            <a:pPr algn="r"/>
            <a:r>
              <a:rPr lang="en-US" sz="3500" b="1" dirty="0" smtClean="0">
                <a:solidFill>
                  <a:srgbClr val="FFFF00"/>
                </a:solidFill>
                <a:latin typeface="Century Gothic" pitchFamily="34" charset="0"/>
              </a:rPr>
              <a:t>CHAPLAIN</a:t>
            </a:r>
          </a:p>
          <a:p>
            <a:pPr algn="r"/>
            <a:r>
              <a:rPr lang="en-US" sz="3500" b="1" dirty="0" smtClean="0">
                <a:solidFill>
                  <a:srgbClr val="FFFF00"/>
                </a:solidFill>
                <a:latin typeface="Century Gothic" pitchFamily="34" charset="0"/>
              </a:rPr>
              <a:t>****McDonald’s****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2000" t="2000" r="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457200"/>
            <a:ext cx="5486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prstClr val="black"/>
                </a:solidFill>
                <a:latin typeface="Century Gothic" pitchFamily="34" charset="0"/>
                <a:hlinkClick r:id="rId3"/>
              </a:rPr>
              <a:t>www.code4nw.org</a:t>
            </a:r>
            <a:endParaRPr lang="en-US" sz="3600" dirty="0" smtClean="0">
              <a:solidFill>
                <a:prstClr val="black"/>
              </a:solidFill>
              <a:latin typeface="Century Gothic" pitchFamily="34" charset="0"/>
            </a:endParaRPr>
          </a:p>
          <a:p>
            <a:r>
              <a:rPr lang="en-US" sz="3600" b="1" dirty="0" smtClean="0">
                <a:solidFill>
                  <a:prstClr val="black"/>
                </a:solidFill>
                <a:latin typeface="Century Gothic" pitchFamily="34" charset="0"/>
              </a:rPr>
              <a:t>425.243.5092</a:t>
            </a:r>
          </a:p>
          <a:p>
            <a:r>
              <a:rPr lang="en-US" sz="2800" dirty="0" smtClean="0">
                <a:solidFill>
                  <a:prstClr val="black"/>
                </a:solidFill>
                <a:latin typeface="Century Gothic" pitchFamily="34" charset="0"/>
              </a:rPr>
              <a:t>24-hour Crisis Referral Hotline</a:t>
            </a:r>
            <a:endParaRPr lang="en-US" sz="2800" dirty="0">
              <a:solidFill>
                <a:prstClr val="black"/>
              </a:solidFill>
              <a:latin typeface="Century Gothic" pitchFamily="34" charset="0"/>
            </a:endParaRPr>
          </a:p>
        </p:txBody>
      </p:sp>
      <p:pic>
        <p:nvPicPr>
          <p:cNvPr id="2" name="Picture 1" descr="FACEBOOK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0"/>
            <a:ext cx="571500" cy="692263"/>
          </a:xfrm>
          <a:prstGeom prst="rect">
            <a:avLst/>
          </a:prstGeom>
        </p:spPr>
      </p:pic>
      <p:pic>
        <p:nvPicPr>
          <p:cNvPr id="3" name="Picture 2" descr="twitter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52400"/>
            <a:ext cx="4572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87163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0"/>
            <a:ext cx="6705600" cy="566738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You have to walk the path</a:t>
            </a:r>
            <a:endParaRPr lang="en-US" sz="4000" dirty="0"/>
          </a:p>
        </p:txBody>
      </p:sp>
      <p:pic>
        <p:nvPicPr>
          <p:cNvPr id="5" name="Picture Placeholder 4" descr="forest,path,photography,road-42616f826d371c6578cacba0bd3e5cdb_h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0" r="5600"/>
          <a:stretch>
            <a:fillRect/>
          </a:stretch>
        </p:blipFill>
        <p:spPr>
          <a:xfrm>
            <a:off x="533400" y="152400"/>
            <a:ext cx="8077200" cy="457517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715000"/>
            <a:ext cx="5486400" cy="80486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Just </a:t>
            </a:r>
            <a:r>
              <a:rPr lang="en-US" sz="3600" b="1" u="sng" dirty="0" smtClean="0">
                <a:latin typeface="+mj-lt"/>
              </a:rPr>
              <a:t>not</a:t>
            </a:r>
            <a:r>
              <a:rPr lang="en-US" sz="3600" b="1" dirty="0" smtClean="0">
                <a:latin typeface="+mj-lt"/>
              </a:rPr>
              <a:t> alone!</a:t>
            </a:r>
            <a:endParaRPr lang="en-US" sz="3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83221597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2000" t="2000" r="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457200"/>
            <a:ext cx="5486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prstClr val="black"/>
                </a:solidFill>
                <a:latin typeface="Century Gothic" pitchFamily="34" charset="0"/>
                <a:hlinkClick r:id="rId3"/>
              </a:rPr>
              <a:t>www.code4nw.org</a:t>
            </a:r>
            <a:endParaRPr lang="en-US" sz="3600" dirty="0" smtClean="0">
              <a:solidFill>
                <a:prstClr val="black"/>
              </a:solidFill>
              <a:latin typeface="Century Gothic" pitchFamily="34" charset="0"/>
            </a:endParaRPr>
          </a:p>
          <a:p>
            <a:r>
              <a:rPr lang="en-US" sz="3600" b="1" dirty="0" smtClean="0">
                <a:solidFill>
                  <a:prstClr val="black"/>
                </a:solidFill>
                <a:latin typeface="Century Gothic" pitchFamily="34" charset="0"/>
              </a:rPr>
              <a:t>425.243.5092</a:t>
            </a:r>
          </a:p>
          <a:p>
            <a:r>
              <a:rPr lang="en-US" sz="2800" dirty="0" smtClean="0">
                <a:solidFill>
                  <a:prstClr val="black"/>
                </a:solidFill>
                <a:latin typeface="Century Gothic" pitchFamily="34" charset="0"/>
              </a:rPr>
              <a:t>24-hour Crisis Referral Hotline</a:t>
            </a:r>
            <a:endParaRPr lang="en-US" sz="2800" dirty="0">
              <a:solidFill>
                <a:prstClr val="black"/>
              </a:solidFill>
              <a:latin typeface="Century Gothic" pitchFamily="34" charset="0"/>
            </a:endParaRPr>
          </a:p>
        </p:txBody>
      </p:sp>
      <p:pic>
        <p:nvPicPr>
          <p:cNvPr id="2" name="Picture 1" descr="FACEBOOK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0"/>
            <a:ext cx="571500" cy="692263"/>
          </a:xfrm>
          <a:prstGeom prst="rect">
            <a:avLst/>
          </a:prstGeom>
        </p:spPr>
      </p:pic>
      <p:pic>
        <p:nvPicPr>
          <p:cNvPr id="3" name="Picture 2" descr="twitter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52400"/>
            <a:ext cx="4572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941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28600"/>
            <a:ext cx="7772400" cy="1362075"/>
          </a:xfrm>
          <a:prstGeom prst="homePlat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65000"/>
                  <a:lumOff val="35000"/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txBody>
          <a:bodyPr anchor="ctr">
            <a:normAutofit/>
          </a:bodyPr>
          <a:lstStyle/>
          <a:p>
            <a:pPr marL="341313"/>
            <a:r>
              <a:rPr lang="en-US" sz="5400" dirty="0" smtClean="0">
                <a:solidFill>
                  <a:schemeClr val="bg1"/>
                </a:solidFill>
                <a:latin typeface="Century Gothic" pitchFamily="34" charset="0"/>
              </a:rPr>
              <a:t>WHY TALK ABOUT IT?</a:t>
            </a:r>
            <a:endParaRPr lang="en-US" sz="54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5" name="Picture 4" descr="mental healt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905000"/>
            <a:ext cx="64008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16370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28600"/>
            <a:ext cx="7772400" cy="1362075"/>
          </a:xfrm>
          <a:prstGeom prst="homePlat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65000"/>
                  <a:lumOff val="35000"/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txBody>
          <a:bodyPr anchor="ctr">
            <a:normAutofit/>
          </a:bodyPr>
          <a:lstStyle/>
          <a:p>
            <a:pPr marL="341313"/>
            <a:r>
              <a:rPr lang="en-US" sz="5400" dirty="0" smtClean="0">
                <a:solidFill>
                  <a:schemeClr val="bg1"/>
                </a:solidFill>
                <a:latin typeface="Century Gothic" pitchFamily="34" charset="0"/>
              </a:rPr>
              <a:t>IT BEGINS WITH YOU!</a:t>
            </a:r>
            <a:endParaRPr lang="en-US" sz="54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2" name="Picture 1" descr="unclesa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905000"/>
            <a:ext cx="49530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6496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28600"/>
            <a:ext cx="7772400" cy="1362075"/>
          </a:xfrm>
          <a:prstGeom prst="homePlat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65000"/>
                  <a:lumOff val="35000"/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txBody>
          <a:bodyPr anchor="ctr">
            <a:normAutofit/>
          </a:bodyPr>
          <a:lstStyle/>
          <a:p>
            <a:pPr marL="341313"/>
            <a:r>
              <a:rPr lang="en-US" sz="5400" dirty="0" smtClean="0">
                <a:solidFill>
                  <a:schemeClr val="bg1"/>
                </a:solidFill>
                <a:latin typeface="Century Gothic" pitchFamily="34" charset="0"/>
              </a:rPr>
              <a:t>What is crisis?</a:t>
            </a:r>
            <a:endParaRPr lang="en-US" sz="54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2438400"/>
            <a:ext cx="762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In mental health terms, a crisis refers not necessarily to a traumatic situation or event, but to a person’s reaction to an event.</a:t>
            </a:r>
          </a:p>
        </p:txBody>
      </p:sp>
    </p:spTree>
    <p:extLst>
      <p:ext uri="{BB962C8B-B14F-4D97-AF65-F5344CB8AC3E}">
        <p14:creationId xmlns:p14="http://schemas.microsoft.com/office/powerpoint/2010/main" val="279253979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28600"/>
            <a:ext cx="7772400" cy="1362075"/>
          </a:xfrm>
          <a:prstGeom prst="homePlat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65000"/>
                  <a:lumOff val="35000"/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txBody>
          <a:bodyPr anchor="ctr">
            <a:normAutofit/>
          </a:bodyPr>
          <a:lstStyle/>
          <a:p>
            <a:pPr marL="341313"/>
            <a:r>
              <a:rPr lang="en-US" sz="5400" dirty="0" smtClean="0">
                <a:solidFill>
                  <a:schemeClr val="bg1"/>
                </a:solidFill>
                <a:latin typeface="Century Gothic" pitchFamily="34" charset="0"/>
              </a:rPr>
              <a:t>IS CRISIS OK?</a:t>
            </a:r>
            <a:endParaRPr lang="en-US" sz="54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5" name="Content Placeholder 5" descr="spacemt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8" r="16538"/>
          <a:stretch>
            <a:fillRect/>
          </a:stretch>
        </p:blipFill>
        <p:spPr>
          <a:xfrm>
            <a:off x="4800600" y="2057400"/>
            <a:ext cx="4038600" cy="4525963"/>
          </a:xfrm>
          <a:prstGeom prst="rect">
            <a:avLst/>
          </a:prstGeom>
        </p:spPr>
      </p:pic>
      <p:pic>
        <p:nvPicPr>
          <p:cNvPr id="2" name="Picture 1" descr="disney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057400"/>
            <a:ext cx="3810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916237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lasshalfempt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066800"/>
            <a:ext cx="68580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121877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onke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900" y="406400"/>
            <a:ext cx="7429500" cy="604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363630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lass_overflow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838200"/>
            <a:ext cx="70104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391797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red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Brooklet">
      <a:majorFont>
        <a:latin typeface="Constantia"/>
        <a:ea typeface=""/>
        <a:cs typeface=""/>
        <a:font script="Jpan" typeface="HG明朝E"/>
        <a:font script="Hang" typeface="궁서"/>
        <a:font script="Hans" typeface="华文中宋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mbria"/>
        <a:ea typeface=""/>
        <a:cs typeface=""/>
        <a:font script="Jpan" typeface="ＭＳ 明朝"/>
        <a:font script="Hang" typeface="맑은 고딕"/>
        <a:font script="Hans" typeface="华文楷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796</TotalTime>
  <Words>115</Words>
  <Application>Microsoft Office PowerPoint</Application>
  <PresentationFormat>On-screen Show (4:3)</PresentationFormat>
  <Paragraphs>26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Cambria</vt:lpstr>
      <vt:lpstr>Century Gothic</vt:lpstr>
      <vt:lpstr>Constantia</vt:lpstr>
      <vt:lpstr>Decker</vt:lpstr>
      <vt:lpstr>Office Theme</vt:lpstr>
      <vt:lpstr>1_red</vt:lpstr>
      <vt:lpstr> IT BEGINS  WITH   YOU!</vt:lpstr>
      <vt:lpstr>PowerPoint Presentation</vt:lpstr>
      <vt:lpstr>WHY TALK ABOUT IT?</vt:lpstr>
      <vt:lpstr>IT BEGINS WITH YOU!</vt:lpstr>
      <vt:lpstr>What is crisis?</vt:lpstr>
      <vt:lpstr>IS CRISIS OK?</vt:lpstr>
      <vt:lpstr>PowerPoint Presentation</vt:lpstr>
      <vt:lpstr>PowerPoint Presentation</vt:lpstr>
      <vt:lpstr>PowerPoint Presentation</vt:lpstr>
      <vt:lpstr>PowerPoint Presentation</vt:lpstr>
      <vt:lpstr>DR PHIL</vt:lpstr>
      <vt:lpstr>PowerPoint Presentation</vt:lpstr>
      <vt:lpstr>RESOURCES</vt:lpstr>
      <vt:lpstr>PowerPoint Presentation</vt:lpstr>
      <vt:lpstr>You have to walk the path</vt:lpstr>
    </vt:vector>
  </TitlesOfParts>
  <Company>Organization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Surviving the job</dc:title>
  <dc:creator>Company Name</dc:creator>
  <cp:lastModifiedBy>Donna Rorvik</cp:lastModifiedBy>
  <cp:revision>86</cp:revision>
  <dcterms:created xsi:type="dcterms:W3CDTF">2012-08-12T18:42:24Z</dcterms:created>
  <dcterms:modified xsi:type="dcterms:W3CDTF">2014-10-13T07:18:33Z</dcterms:modified>
</cp:coreProperties>
</file>