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79" r:id="rId5"/>
    <p:sldId id="261" r:id="rId6"/>
    <p:sldId id="262" r:id="rId7"/>
    <p:sldId id="263" r:id="rId8"/>
    <p:sldId id="264" r:id="rId9"/>
    <p:sldId id="265" r:id="rId10"/>
    <p:sldId id="260" r:id="rId11"/>
    <p:sldId id="258" r:id="rId12"/>
    <p:sldId id="268" r:id="rId13"/>
    <p:sldId id="267" r:id="rId14"/>
    <p:sldId id="269" r:id="rId15"/>
    <p:sldId id="271" r:id="rId16"/>
    <p:sldId id="272" r:id="rId17"/>
    <p:sldId id="273" r:id="rId18"/>
    <p:sldId id="274" r:id="rId19"/>
    <p:sldId id="275" r:id="rId20"/>
    <p:sldId id="276" r:id="rId21"/>
    <p:sldId id="277" r:id="rId22"/>
    <p:sldId id="278" r:id="rId23"/>
    <p:sldId id="27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0C351-AD2A-4176-AC52-C0A3AACE20EF}"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3494A955-0B9C-4492-AB34-AFE118E161D2}">
      <dgm:prSet phldrT="[Text]"/>
      <dgm:spPr/>
      <dgm:t>
        <a:bodyPr/>
        <a:lstStyle/>
        <a:p>
          <a:pPr algn="ctr"/>
          <a:r>
            <a:rPr lang="en-US" b="1" dirty="0" smtClean="0"/>
            <a:t>What’s the </a:t>
          </a:r>
          <a:r>
            <a:rPr lang="en-US" b="1" dirty="0"/>
            <a:t>Problem</a:t>
          </a:r>
        </a:p>
      </dgm:t>
    </dgm:pt>
    <dgm:pt modelId="{D14CCF7A-9C64-46BA-95B1-C143F12A706E}" type="parTrans" cxnId="{45AA5B8A-7616-46E3-9513-E3A6B125A092}">
      <dgm:prSet/>
      <dgm:spPr/>
      <dgm:t>
        <a:bodyPr/>
        <a:lstStyle/>
        <a:p>
          <a:pPr algn="ctr"/>
          <a:endParaRPr lang="en-US"/>
        </a:p>
      </dgm:t>
    </dgm:pt>
    <dgm:pt modelId="{472F0C1E-F381-4606-AFAD-8B5ED93D992D}" type="sibTrans" cxnId="{45AA5B8A-7616-46E3-9513-E3A6B125A092}">
      <dgm:prSet>
        <dgm:style>
          <a:lnRef idx="1">
            <a:schemeClr val="dk1"/>
          </a:lnRef>
          <a:fillRef idx="0">
            <a:schemeClr val="dk1"/>
          </a:fillRef>
          <a:effectRef idx="0">
            <a:schemeClr val="dk1"/>
          </a:effectRef>
          <a:fontRef idx="minor">
            <a:schemeClr val="tx1"/>
          </a:fontRef>
        </dgm:style>
      </dgm:prSet>
      <dgm:spPr>
        <a:ln w="22225"/>
      </dgm:spPr>
      <dgm:t>
        <a:bodyPr/>
        <a:lstStyle/>
        <a:p>
          <a:pPr algn="ctr"/>
          <a:endParaRPr lang="en-US"/>
        </a:p>
      </dgm:t>
    </dgm:pt>
    <dgm:pt modelId="{00AE09C0-6160-4C4D-A950-BFFF2D0AF068}">
      <dgm:prSet phldrT="[Text]"/>
      <dgm:spPr/>
      <dgm:t>
        <a:bodyPr/>
        <a:lstStyle/>
        <a:p>
          <a:pPr algn="ctr"/>
          <a:r>
            <a:rPr lang="en-US" b="1" dirty="0"/>
            <a:t>What Do You Know?</a:t>
          </a:r>
        </a:p>
      </dgm:t>
    </dgm:pt>
    <dgm:pt modelId="{38D8053F-66F3-446C-A12F-0D32114BDF66}" type="parTrans" cxnId="{F0A7B0DF-FC65-4831-B475-CCD50B845632}">
      <dgm:prSet/>
      <dgm:spPr/>
      <dgm:t>
        <a:bodyPr/>
        <a:lstStyle/>
        <a:p>
          <a:pPr algn="ctr"/>
          <a:endParaRPr lang="en-US"/>
        </a:p>
      </dgm:t>
    </dgm:pt>
    <dgm:pt modelId="{EF24F171-EF06-4251-BAE8-1B8750CA4F16}" type="sibTrans" cxnId="{F0A7B0DF-FC65-4831-B475-CCD50B845632}">
      <dgm:prSet>
        <dgm:style>
          <a:lnRef idx="1">
            <a:schemeClr val="dk1"/>
          </a:lnRef>
          <a:fillRef idx="0">
            <a:schemeClr val="dk1"/>
          </a:fillRef>
          <a:effectRef idx="0">
            <a:schemeClr val="dk1"/>
          </a:effectRef>
          <a:fontRef idx="minor">
            <a:schemeClr val="tx1"/>
          </a:fontRef>
        </dgm:style>
      </dgm:prSet>
      <dgm:spPr>
        <a:ln w="22225"/>
      </dgm:spPr>
      <dgm:t>
        <a:bodyPr/>
        <a:lstStyle/>
        <a:p>
          <a:pPr algn="ctr"/>
          <a:endParaRPr lang="en-US"/>
        </a:p>
      </dgm:t>
    </dgm:pt>
    <dgm:pt modelId="{3029A4F0-4979-4F6A-A253-C2AB201CB3A5}">
      <dgm:prSet phldrT="[Text]"/>
      <dgm:spPr/>
      <dgm:t>
        <a:bodyPr/>
        <a:lstStyle/>
        <a:p>
          <a:pPr algn="ctr"/>
          <a:r>
            <a:rPr lang="en-US" b="1" dirty="0"/>
            <a:t>What Do You Need To Know?</a:t>
          </a:r>
        </a:p>
      </dgm:t>
    </dgm:pt>
    <dgm:pt modelId="{782FFD2E-3EF2-453D-9305-36B97DECF80A}" type="parTrans" cxnId="{A10AB890-DE91-4132-832D-F400F0EC5618}">
      <dgm:prSet/>
      <dgm:spPr/>
      <dgm:t>
        <a:bodyPr/>
        <a:lstStyle/>
        <a:p>
          <a:pPr algn="ctr"/>
          <a:endParaRPr lang="en-US"/>
        </a:p>
      </dgm:t>
    </dgm:pt>
    <dgm:pt modelId="{7DC46AF8-5177-47B6-95E8-0F6E4B170A1F}" type="sibTrans" cxnId="{A10AB890-DE91-4132-832D-F400F0EC5618}">
      <dgm:prSet>
        <dgm:style>
          <a:lnRef idx="1">
            <a:schemeClr val="dk1"/>
          </a:lnRef>
          <a:fillRef idx="0">
            <a:schemeClr val="dk1"/>
          </a:fillRef>
          <a:effectRef idx="0">
            <a:schemeClr val="dk1"/>
          </a:effectRef>
          <a:fontRef idx="minor">
            <a:schemeClr val="tx1"/>
          </a:fontRef>
        </dgm:style>
      </dgm:prSet>
      <dgm:spPr>
        <a:ln w="22225"/>
      </dgm:spPr>
      <dgm:t>
        <a:bodyPr/>
        <a:lstStyle/>
        <a:p>
          <a:pPr algn="ctr"/>
          <a:endParaRPr lang="en-US"/>
        </a:p>
      </dgm:t>
    </dgm:pt>
    <dgm:pt modelId="{48FF4173-5E95-4FDD-B626-65E8D4BF5431}">
      <dgm:prSet phldrT="[Text]"/>
      <dgm:spPr/>
      <dgm:t>
        <a:bodyPr/>
        <a:lstStyle/>
        <a:p>
          <a:pPr algn="ctr"/>
          <a:r>
            <a:rPr lang="en-US" b="1" dirty="0"/>
            <a:t>Use Resources &amp; Identify Possible Solutions</a:t>
          </a:r>
        </a:p>
      </dgm:t>
    </dgm:pt>
    <dgm:pt modelId="{C3622ED2-3413-45ED-9EA1-8E9062E87FB5}" type="parTrans" cxnId="{CC7D88B7-3E39-432F-9316-6D178B4BFAB2}">
      <dgm:prSet/>
      <dgm:spPr/>
      <dgm:t>
        <a:bodyPr/>
        <a:lstStyle/>
        <a:p>
          <a:pPr algn="ctr"/>
          <a:endParaRPr lang="en-US"/>
        </a:p>
      </dgm:t>
    </dgm:pt>
    <dgm:pt modelId="{45E0331B-1679-4B44-AA83-A1E855BA0229}" type="sibTrans" cxnId="{CC7D88B7-3E39-432F-9316-6D178B4BFAB2}">
      <dgm:prSet>
        <dgm:style>
          <a:lnRef idx="1">
            <a:schemeClr val="dk1"/>
          </a:lnRef>
          <a:fillRef idx="0">
            <a:schemeClr val="dk1"/>
          </a:fillRef>
          <a:effectRef idx="0">
            <a:schemeClr val="dk1"/>
          </a:effectRef>
          <a:fontRef idx="minor">
            <a:schemeClr val="tx1"/>
          </a:fontRef>
        </dgm:style>
      </dgm:prSet>
      <dgm:spPr>
        <a:ln w="22225"/>
      </dgm:spPr>
      <dgm:t>
        <a:bodyPr/>
        <a:lstStyle/>
        <a:p>
          <a:pPr algn="ctr"/>
          <a:endParaRPr lang="en-US"/>
        </a:p>
      </dgm:t>
    </dgm:pt>
    <dgm:pt modelId="{4C2F368C-7384-47D1-92EC-62B910D9D3F3}">
      <dgm:prSet phldrT="[Text]"/>
      <dgm:spPr/>
      <dgm:t>
        <a:bodyPr/>
        <a:lstStyle/>
        <a:p>
          <a:pPr algn="ctr"/>
          <a:r>
            <a:rPr lang="en-US" b="1" dirty="0"/>
            <a:t>Act / Try the Solution</a:t>
          </a:r>
        </a:p>
      </dgm:t>
    </dgm:pt>
    <dgm:pt modelId="{101F8940-2F10-4F9F-AABF-3DD06F461732}" type="parTrans" cxnId="{6D3797CC-92DF-4587-A374-DA1E7EEF76F5}">
      <dgm:prSet/>
      <dgm:spPr/>
      <dgm:t>
        <a:bodyPr/>
        <a:lstStyle/>
        <a:p>
          <a:pPr algn="ctr"/>
          <a:endParaRPr lang="en-US"/>
        </a:p>
      </dgm:t>
    </dgm:pt>
    <dgm:pt modelId="{642ED128-69F5-44E5-BEC5-8583E57ED7DD}" type="sibTrans" cxnId="{6D3797CC-92DF-4587-A374-DA1E7EEF76F5}">
      <dgm:prSet>
        <dgm:style>
          <a:lnRef idx="1">
            <a:schemeClr val="dk1"/>
          </a:lnRef>
          <a:fillRef idx="0">
            <a:schemeClr val="dk1"/>
          </a:fillRef>
          <a:effectRef idx="0">
            <a:schemeClr val="dk1"/>
          </a:effectRef>
          <a:fontRef idx="minor">
            <a:schemeClr val="tx1"/>
          </a:fontRef>
        </dgm:style>
      </dgm:prSet>
      <dgm:spPr>
        <a:ln w="22225"/>
      </dgm:spPr>
      <dgm:t>
        <a:bodyPr/>
        <a:lstStyle/>
        <a:p>
          <a:pPr algn="ctr"/>
          <a:endParaRPr lang="en-US"/>
        </a:p>
      </dgm:t>
    </dgm:pt>
    <dgm:pt modelId="{AD0F61F8-E77D-452F-B7C3-563F0876E33E}">
      <dgm:prSet phldrT="[Text]"/>
      <dgm:spPr/>
      <dgm:t>
        <a:bodyPr/>
        <a:lstStyle/>
        <a:p>
          <a:pPr algn="ctr"/>
          <a:r>
            <a:rPr lang="en-US" b="1" dirty="0"/>
            <a:t>Evaluate the Solution</a:t>
          </a:r>
        </a:p>
      </dgm:t>
    </dgm:pt>
    <dgm:pt modelId="{70C84F67-C3E7-4EC5-A1FF-E9647B0A9679}" type="parTrans" cxnId="{A1A3018A-BD1D-491E-8332-225E7848D438}">
      <dgm:prSet/>
      <dgm:spPr/>
      <dgm:t>
        <a:bodyPr/>
        <a:lstStyle/>
        <a:p>
          <a:pPr algn="ctr"/>
          <a:endParaRPr lang="en-US"/>
        </a:p>
      </dgm:t>
    </dgm:pt>
    <dgm:pt modelId="{DEE27023-00C5-4464-BFD4-375857C0FD37}" type="sibTrans" cxnId="{A1A3018A-BD1D-491E-8332-225E7848D438}">
      <dgm:prSet>
        <dgm:style>
          <a:lnRef idx="1">
            <a:schemeClr val="dk1"/>
          </a:lnRef>
          <a:fillRef idx="0">
            <a:schemeClr val="dk1"/>
          </a:fillRef>
          <a:effectRef idx="0">
            <a:schemeClr val="dk1"/>
          </a:effectRef>
          <a:fontRef idx="minor">
            <a:schemeClr val="tx1"/>
          </a:fontRef>
        </dgm:style>
      </dgm:prSet>
      <dgm:spPr>
        <a:ln w="22225"/>
      </dgm:spPr>
      <dgm:t>
        <a:bodyPr/>
        <a:lstStyle/>
        <a:p>
          <a:pPr algn="ctr"/>
          <a:endParaRPr lang="en-US"/>
        </a:p>
      </dgm:t>
    </dgm:pt>
    <dgm:pt modelId="{A68DC67A-E85D-4B0D-BCF2-868FA959D552}" type="pres">
      <dgm:prSet presAssocID="{4C00C351-AD2A-4176-AC52-C0A3AACE20EF}" presName="cycle" presStyleCnt="0">
        <dgm:presLayoutVars>
          <dgm:dir/>
          <dgm:resizeHandles val="exact"/>
        </dgm:presLayoutVars>
      </dgm:prSet>
      <dgm:spPr/>
      <dgm:t>
        <a:bodyPr/>
        <a:lstStyle/>
        <a:p>
          <a:endParaRPr lang="en-US"/>
        </a:p>
      </dgm:t>
    </dgm:pt>
    <dgm:pt modelId="{91B759A1-919D-4369-B5F3-49DB896B5EEA}" type="pres">
      <dgm:prSet presAssocID="{3494A955-0B9C-4492-AB34-AFE118E161D2}" presName="node" presStyleLbl="node1" presStyleIdx="0" presStyleCnt="6">
        <dgm:presLayoutVars>
          <dgm:bulletEnabled val="1"/>
        </dgm:presLayoutVars>
      </dgm:prSet>
      <dgm:spPr/>
      <dgm:t>
        <a:bodyPr/>
        <a:lstStyle/>
        <a:p>
          <a:endParaRPr lang="en-US"/>
        </a:p>
      </dgm:t>
    </dgm:pt>
    <dgm:pt modelId="{5C25140A-6F79-4299-A6F6-E1327AB59282}" type="pres">
      <dgm:prSet presAssocID="{3494A955-0B9C-4492-AB34-AFE118E161D2}" presName="spNode" presStyleCnt="0"/>
      <dgm:spPr/>
      <dgm:t>
        <a:bodyPr/>
        <a:lstStyle/>
        <a:p>
          <a:endParaRPr lang="en-US"/>
        </a:p>
      </dgm:t>
    </dgm:pt>
    <dgm:pt modelId="{8FC6496C-2FDA-4A80-A7B6-E05E7C6B83BD}" type="pres">
      <dgm:prSet presAssocID="{472F0C1E-F381-4606-AFAD-8B5ED93D992D}" presName="sibTrans" presStyleLbl="sibTrans1D1" presStyleIdx="0" presStyleCnt="6"/>
      <dgm:spPr/>
      <dgm:t>
        <a:bodyPr/>
        <a:lstStyle/>
        <a:p>
          <a:endParaRPr lang="en-US"/>
        </a:p>
      </dgm:t>
    </dgm:pt>
    <dgm:pt modelId="{CFAC7163-9430-4E82-B5A5-BAAB9BA00554}" type="pres">
      <dgm:prSet presAssocID="{00AE09C0-6160-4C4D-A950-BFFF2D0AF068}" presName="node" presStyleLbl="node1" presStyleIdx="1" presStyleCnt="6">
        <dgm:presLayoutVars>
          <dgm:bulletEnabled val="1"/>
        </dgm:presLayoutVars>
      </dgm:prSet>
      <dgm:spPr/>
      <dgm:t>
        <a:bodyPr/>
        <a:lstStyle/>
        <a:p>
          <a:endParaRPr lang="en-US"/>
        </a:p>
      </dgm:t>
    </dgm:pt>
    <dgm:pt modelId="{9E53227F-E567-49A7-BD35-E268304B81E3}" type="pres">
      <dgm:prSet presAssocID="{00AE09C0-6160-4C4D-A950-BFFF2D0AF068}" presName="spNode" presStyleCnt="0"/>
      <dgm:spPr/>
      <dgm:t>
        <a:bodyPr/>
        <a:lstStyle/>
        <a:p>
          <a:endParaRPr lang="en-US"/>
        </a:p>
      </dgm:t>
    </dgm:pt>
    <dgm:pt modelId="{6C414F2D-FE5B-4AC9-A268-0E2846735DAD}" type="pres">
      <dgm:prSet presAssocID="{EF24F171-EF06-4251-BAE8-1B8750CA4F16}" presName="sibTrans" presStyleLbl="sibTrans1D1" presStyleIdx="1" presStyleCnt="6"/>
      <dgm:spPr/>
      <dgm:t>
        <a:bodyPr/>
        <a:lstStyle/>
        <a:p>
          <a:endParaRPr lang="en-US"/>
        </a:p>
      </dgm:t>
    </dgm:pt>
    <dgm:pt modelId="{E81802B2-8055-454F-A80F-1E6D256E1C92}" type="pres">
      <dgm:prSet presAssocID="{3029A4F0-4979-4F6A-A253-C2AB201CB3A5}" presName="node" presStyleLbl="node1" presStyleIdx="2" presStyleCnt="6">
        <dgm:presLayoutVars>
          <dgm:bulletEnabled val="1"/>
        </dgm:presLayoutVars>
      </dgm:prSet>
      <dgm:spPr/>
      <dgm:t>
        <a:bodyPr/>
        <a:lstStyle/>
        <a:p>
          <a:endParaRPr lang="en-US"/>
        </a:p>
      </dgm:t>
    </dgm:pt>
    <dgm:pt modelId="{D5F26B9F-0215-4E5A-8A21-769EF011CE0E}" type="pres">
      <dgm:prSet presAssocID="{3029A4F0-4979-4F6A-A253-C2AB201CB3A5}" presName="spNode" presStyleCnt="0"/>
      <dgm:spPr/>
      <dgm:t>
        <a:bodyPr/>
        <a:lstStyle/>
        <a:p>
          <a:endParaRPr lang="en-US"/>
        </a:p>
      </dgm:t>
    </dgm:pt>
    <dgm:pt modelId="{F93AD753-18BD-4F78-96E6-94D3AEFAB3CA}" type="pres">
      <dgm:prSet presAssocID="{7DC46AF8-5177-47B6-95E8-0F6E4B170A1F}" presName="sibTrans" presStyleLbl="sibTrans1D1" presStyleIdx="2" presStyleCnt="6"/>
      <dgm:spPr/>
      <dgm:t>
        <a:bodyPr/>
        <a:lstStyle/>
        <a:p>
          <a:endParaRPr lang="en-US"/>
        </a:p>
      </dgm:t>
    </dgm:pt>
    <dgm:pt modelId="{38B2735F-A2A2-43C6-9521-7074F8265CC1}" type="pres">
      <dgm:prSet presAssocID="{48FF4173-5E95-4FDD-B626-65E8D4BF5431}" presName="node" presStyleLbl="node1" presStyleIdx="3" presStyleCnt="6">
        <dgm:presLayoutVars>
          <dgm:bulletEnabled val="1"/>
        </dgm:presLayoutVars>
      </dgm:prSet>
      <dgm:spPr/>
      <dgm:t>
        <a:bodyPr/>
        <a:lstStyle/>
        <a:p>
          <a:endParaRPr lang="en-US"/>
        </a:p>
      </dgm:t>
    </dgm:pt>
    <dgm:pt modelId="{129B718C-F732-420A-A879-DBD51CBD4500}" type="pres">
      <dgm:prSet presAssocID="{48FF4173-5E95-4FDD-B626-65E8D4BF5431}" presName="spNode" presStyleCnt="0"/>
      <dgm:spPr/>
      <dgm:t>
        <a:bodyPr/>
        <a:lstStyle/>
        <a:p>
          <a:endParaRPr lang="en-US"/>
        </a:p>
      </dgm:t>
    </dgm:pt>
    <dgm:pt modelId="{F269F1DA-EF8C-4612-A051-AD55745BF7EC}" type="pres">
      <dgm:prSet presAssocID="{45E0331B-1679-4B44-AA83-A1E855BA0229}" presName="sibTrans" presStyleLbl="sibTrans1D1" presStyleIdx="3" presStyleCnt="6"/>
      <dgm:spPr/>
      <dgm:t>
        <a:bodyPr/>
        <a:lstStyle/>
        <a:p>
          <a:endParaRPr lang="en-US"/>
        </a:p>
      </dgm:t>
    </dgm:pt>
    <dgm:pt modelId="{51F0C261-6717-461E-896E-A47CEA29D560}" type="pres">
      <dgm:prSet presAssocID="{4C2F368C-7384-47D1-92EC-62B910D9D3F3}" presName="node" presStyleLbl="node1" presStyleIdx="4" presStyleCnt="6">
        <dgm:presLayoutVars>
          <dgm:bulletEnabled val="1"/>
        </dgm:presLayoutVars>
      </dgm:prSet>
      <dgm:spPr/>
      <dgm:t>
        <a:bodyPr/>
        <a:lstStyle/>
        <a:p>
          <a:endParaRPr lang="en-US"/>
        </a:p>
      </dgm:t>
    </dgm:pt>
    <dgm:pt modelId="{6447976B-7F80-4329-A918-41FCF9510037}" type="pres">
      <dgm:prSet presAssocID="{4C2F368C-7384-47D1-92EC-62B910D9D3F3}" presName="spNode" presStyleCnt="0"/>
      <dgm:spPr/>
      <dgm:t>
        <a:bodyPr/>
        <a:lstStyle/>
        <a:p>
          <a:endParaRPr lang="en-US"/>
        </a:p>
      </dgm:t>
    </dgm:pt>
    <dgm:pt modelId="{C6FB61E6-BB83-460C-B38A-5E500168DED8}" type="pres">
      <dgm:prSet presAssocID="{642ED128-69F5-44E5-BEC5-8583E57ED7DD}" presName="sibTrans" presStyleLbl="sibTrans1D1" presStyleIdx="4" presStyleCnt="6"/>
      <dgm:spPr/>
      <dgm:t>
        <a:bodyPr/>
        <a:lstStyle/>
        <a:p>
          <a:endParaRPr lang="en-US"/>
        </a:p>
      </dgm:t>
    </dgm:pt>
    <dgm:pt modelId="{864E0B4D-A51B-4CBC-91F6-ADB0A9EEBF38}" type="pres">
      <dgm:prSet presAssocID="{AD0F61F8-E77D-452F-B7C3-563F0876E33E}" presName="node" presStyleLbl="node1" presStyleIdx="5" presStyleCnt="6">
        <dgm:presLayoutVars>
          <dgm:bulletEnabled val="1"/>
        </dgm:presLayoutVars>
      </dgm:prSet>
      <dgm:spPr/>
      <dgm:t>
        <a:bodyPr/>
        <a:lstStyle/>
        <a:p>
          <a:endParaRPr lang="en-US"/>
        </a:p>
      </dgm:t>
    </dgm:pt>
    <dgm:pt modelId="{429B5438-4FF9-45EA-9C2F-B785A0115557}" type="pres">
      <dgm:prSet presAssocID="{AD0F61F8-E77D-452F-B7C3-563F0876E33E}" presName="spNode" presStyleCnt="0"/>
      <dgm:spPr/>
      <dgm:t>
        <a:bodyPr/>
        <a:lstStyle/>
        <a:p>
          <a:endParaRPr lang="en-US"/>
        </a:p>
      </dgm:t>
    </dgm:pt>
    <dgm:pt modelId="{E1EEAEE4-1C21-4BA1-B3F4-5113F5F19EA9}" type="pres">
      <dgm:prSet presAssocID="{DEE27023-00C5-4464-BFD4-375857C0FD37}" presName="sibTrans" presStyleLbl="sibTrans1D1" presStyleIdx="5" presStyleCnt="6"/>
      <dgm:spPr/>
      <dgm:t>
        <a:bodyPr/>
        <a:lstStyle/>
        <a:p>
          <a:endParaRPr lang="en-US"/>
        </a:p>
      </dgm:t>
    </dgm:pt>
  </dgm:ptLst>
  <dgm:cxnLst>
    <dgm:cxn modelId="{3027D739-32A9-4DAA-AAD0-77659C452656}" type="presOf" srcId="{642ED128-69F5-44E5-BEC5-8583E57ED7DD}" destId="{C6FB61E6-BB83-460C-B38A-5E500168DED8}" srcOrd="0" destOrd="0" presId="urn:microsoft.com/office/officeart/2005/8/layout/cycle5"/>
    <dgm:cxn modelId="{3249E662-CEA2-4D0C-9462-27CA62009078}" type="presOf" srcId="{EF24F171-EF06-4251-BAE8-1B8750CA4F16}" destId="{6C414F2D-FE5B-4AC9-A268-0E2846735DAD}" srcOrd="0" destOrd="0" presId="urn:microsoft.com/office/officeart/2005/8/layout/cycle5"/>
    <dgm:cxn modelId="{75ADFABE-9D60-432A-B8C2-3AB7F3025D25}" type="presOf" srcId="{45E0331B-1679-4B44-AA83-A1E855BA0229}" destId="{F269F1DA-EF8C-4612-A051-AD55745BF7EC}" srcOrd="0" destOrd="0" presId="urn:microsoft.com/office/officeart/2005/8/layout/cycle5"/>
    <dgm:cxn modelId="{496FF7D1-E635-4942-8AEB-F82597F6F0FD}" type="presOf" srcId="{48FF4173-5E95-4FDD-B626-65E8D4BF5431}" destId="{38B2735F-A2A2-43C6-9521-7074F8265CC1}" srcOrd="0" destOrd="0" presId="urn:microsoft.com/office/officeart/2005/8/layout/cycle5"/>
    <dgm:cxn modelId="{A0083C29-9940-4F24-8BCE-B5AFCE3FB368}" type="presOf" srcId="{7DC46AF8-5177-47B6-95E8-0F6E4B170A1F}" destId="{F93AD753-18BD-4F78-96E6-94D3AEFAB3CA}" srcOrd="0" destOrd="0" presId="urn:microsoft.com/office/officeart/2005/8/layout/cycle5"/>
    <dgm:cxn modelId="{4B893070-AE22-4DA4-B4FB-A15C1D64B7D6}" type="presOf" srcId="{00AE09C0-6160-4C4D-A950-BFFF2D0AF068}" destId="{CFAC7163-9430-4E82-B5A5-BAAB9BA00554}" srcOrd="0" destOrd="0" presId="urn:microsoft.com/office/officeart/2005/8/layout/cycle5"/>
    <dgm:cxn modelId="{A99FF940-EB77-44B2-A48E-6888054D93E9}" type="presOf" srcId="{4C2F368C-7384-47D1-92EC-62B910D9D3F3}" destId="{51F0C261-6717-461E-896E-A47CEA29D560}" srcOrd="0" destOrd="0" presId="urn:microsoft.com/office/officeart/2005/8/layout/cycle5"/>
    <dgm:cxn modelId="{1CA1DAC9-7270-4D3F-926E-803AD2710065}" type="presOf" srcId="{472F0C1E-F381-4606-AFAD-8B5ED93D992D}" destId="{8FC6496C-2FDA-4A80-A7B6-E05E7C6B83BD}" srcOrd="0" destOrd="0" presId="urn:microsoft.com/office/officeart/2005/8/layout/cycle5"/>
    <dgm:cxn modelId="{A1A3018A-BD1D-491E-8332-225E7848D438}" srcId="{4C00C351-AD2A-4176-AC52-C0A3AACE20EF}" destId="{AD0F61F8-E77D-452F-B7C3-563F0876E33E}" srcOrd="5" destOrd="0" parTransId="{70C84F67-C3E7-4EC5-A1FF-E9647B0A9679}" sibTransId="{DEE27023-00C5-4464-BFD4-375857C0FD37}"/>
    <dgm:cxn modelId="{7F5BC8D3-3C62-4D71-8431-1A95D0E98784}" type="presOf" srcId="{4C00C351-AD2A-4176-AC52-C0A3AACE20EF}" destId="{A68DC67A-E85D-4B0D-BCF2-868FA959D552}" srcOrd="0" destOrd="0" presId="urn:microsoft.com/office/officeart/2005/8/layout/cycle5"/>
    <dgm:cxn modelId="{96CC5F26-2455-4956-9CC9-D99A443D0951}" type="presOf" srcId="{DEE27023-00C5-4464-BFD4-375857C0FD37}" destId="{E1EEAEE4-1C21-4BA1-B3F4-5113F5F19EA9}" srcOrd="0" destOrd="0" presId="urn:microsoft.com/office/officeart/2005/8/layout/cycle5"/>
    <dgm:cxn modelId="{07A01529-CF3D-4F21-911E-B8FC301EADF8}" type="presOf" srcId="{3494A955-0B9C-4492-AB34-AFE118E161D2}" destId="{91B759A1-919D-4369-B5F3-49DB896B5EEA}" srcOrd="0" destOrd="0" presId="urn:microsoft.com/office/officeart/2005/8/layout/cycle5"/>
    <dgm:cxn modelId="{6D3797CC-92DF-4587-A374-DA1E7EEF76F5}" srcId="{4C00C351-AD2A-4176-AC52-C0A3AACE20EF}" destId="{4C2F368C-7384-47D1-92EC-62B910D9D3F3}" srcOrd="4" destOrd="0" parTransId="{101F8940-2F10-4F9F-AABF-3DD06F461732}" sibTransId="{642ED128-69F5-44E5-BEC5-8583E57ED7DD}"/>
    <dgm:cxn modelId="{CC7D88B7-3E39-432F-9316-6D178B4BFAB2}" srcId="{4C00C351-AD2A-4176-AC52-C0A3AACE20EF}" destId="{48FF4173-5E95-4FDD-B626-65E8D4BF5431}" srcOrd="3" destOrd="0" parTransId="{C3622ED2-3413-45ED-9EA1-8E9062E87FB5}" sibTransId="{45E0331B-1679-4B44-AA83-A1E855BA0229}"/>
    <dgm:cxn modelId="{B4341866-A466-4ED8-803B-9A30A1D74BDE}" type="presOf" srcId="{3029A4F0-4979-4F6A-A253-C2AB201CB3A5}" destId="{E81802B2-8055-454F-A80F-1E6D256E1C92}" srcOrd="0" destOrd="0" presId="urn:microsoft.com/office/officeart/2005/8/layout/cycle5"/>
    <dgm:cxn modelId="{A10AB890-DE91-4132-832D-F400F0EC5618}" srcId="{4C00C351-AD2A-4176-AC52-C0A3AACE20EF}" destId="{3029A4F0-4979-4F6A-A253-C2AB201CB3A5}" srcOrd="2" destOrd="0" parTransId="{782FFD2E-3EF2-453D-9305-36B97DECF80A}" sibTransId="{7DC46AF8-5177-47B6-95E8-0F6E4B170A1F}"/>
    <dgm:cxn modelId="{E8236AF3-4597-4A23-8400-BCADA352911B}" type="presOf" srcId="{AD0F61F8-E77D-452F-B7C3-563F0876E33E}" destId="{864E0B4D-A51B-4CBC-91F6-ADB0A9EEBF38}" srcOrd="0" destOrd="0" presId="urn:microsoft.com/office/officeart/2005/8/layout/cycle5"/>
    <dgm:cxn modelId="{F0A7B0DF-FC65-4831-B475-CCD50B845632}" srcId="{4C00C351-AD2A-4176-AC52-C0A3AACE20EF}" destId="{00AE09C0-6160-4C4D-A950-BFFF2D0AF068}" srcOrd="1" destOrd="0" parTransId="{38D8053F-66F3-446C-A12F-0D32114BDF66}" sibTransId="{EF24F171-EF06-4251-BAE8-1B8750CA4F16}"/>
    <dgm:cxn modelId="{45AA5B8A-7616-46E3-9513-E3A6B125A092}" srcId="{4C00C351-AD2A-4176-AC52-C0A3AACE20EF}" destId="{3494A955-0B9C-4492-AB34-AFE118E161D2}" srcOrd="0" destOrd="0" parTransId="{D14CCF7A-9C64-46BA-95B1-C143F12A706E}" sibTransId="{472F0C1E-F381-4606-AFAD-8B5ED93D992D}"/>
    <dgm:cxn modelId="{A8DF41EB-C287-48E2-A5D3-E82DE3F3F322}" type="presParOf" srcId="{A68DC67A-E85D-4B0D-BCF2-868FA959D552}" destId="{91B759A1-919D-4369-B5F3-49DB896B5EEA}" srcOrd="0" destOrd="0" presId="urn:microsoft.com/office/officeart/2005/8/layout/cycle5"/>
    <dgm:cxn modelId="{1B5DB016-1708-4363-BF0C-3F22ADF77BDD}" type="presParOf" srcId="{A68DC67A-E85D-4B0D-BCF2-868FA959D552}" destId="{5C25140A-6F79-4299-A6F6-E1327AB59282}" srcOrd="1" destOrd="0" presId="urn:microsoft.com/office/officeart/2005/8/layout/cycle5"/>
    <dgm:cxn modelId="{11D25D67-A447-4140-8961-445018054CB6}" type="presParOf" srcId="{A68DC67A-E85D-4B0D-BCF2-868FA959D552}" destId="{8FC6496C-2FDA-4A80-A7B6-E05E7C6B83BD}" srcOrd="2" destOrd="0" presId="urn:microsoft.com/office/officeart/2005/8/layout/cycle5"/>
    <dgm:cxn modelId="{1A256FF3-0BBC-4A7E-8315-9B020C57FCCB}" type="presParOf" srcId="{A68DC67A-E85D-4B0D-BCF2-868FA959D552}" destId="{CFAC7163-9430-4E82-B5A5-BAAB9BA00554}" srcOrd="3" destOrd="0" presId="urn:microsoft.com/office/officeart/2005/8/layout/cycle5"/>
    <dgm:cxn modelId="{779714C8-75E7-49BC-9433-4AF6EF89583F}" type="presParOf" srcId="{A68DC67A-E85D-4B0D-BCF2-868FA959D552}" destId="{9E53227F-E567-49A7-BD35-E268304B81E3}" srcOrd="4" destOrd="0" presId="urn:microsoft.com/office/officeart/2005/8/layout/cycle5"/>
    <dgm:cxn modelId="{66A87B14-ABC9-4D49-9D51-4C5A49C5B30E}" type="presParOf" srcId="{A68DC67A-E85D-4B0D-BCF2-868FA959D552}" destId="{6C414F2D-FE5B-4AC9-A268-0E2846735DAD}" srcOrd="5" destOrd="0" presId="urn:microsoft.com/office/officeart/2005/8/layout/cycle5"/>
    <dgm:cxn modelId="{EB18E709-4073-4F11-ABD5-41AFDB9A97AD}" type="presParOf" srcId="{A68DC67A-E85D-4B0D-BCF2-868FA959D552}" destId="{E81802B2-8055-454F-A80F-1E6D256E1C92}" srcOrd="6" destOrd="0" presId="urn:microsoft.com/office/officeart/2005/8/layout/cycle5"/>
    <dgm:cxn modelId="{547C997A-D6C7-498F-8FD6-5951036887E7}" type="presParOf" srcId="{A68DC67A-E85D-4B0D-BCF2-868FA959D552}" destId="{D5F26B9F-0215-4E5A-8A21-769EF011CE0E}" srcOrd="7" destOrd="0" presId="urn:microsoft.com/office/officeart/2005/8/layout/cycle5"/>
    <dgm:cxn modelId="{04230B10-978C-4537-BB8E-9A5BF73CDDBA}" type="presParOf" srcId="{A68DC67A-E85D-4B0D-BCF2-868FA959D552}" destId="{F93AD753-18BD-4F78-96E6-94D3AEFAB3CA}" srcOrd="8" destOrd="0" presId="urn:microsoft.com/office/officeart/2005/8/layout/cycle5"/>
    <dgm:cxn modelId="{671D6116-C153-49DC-AE76-CC33E8F09F80}" type="presParOf" srcId="{A68DC67A-E85D-4B0D-BCF2-868FA959D552}" destId="{38B2735F-A2A2-43C6-9521-7074F8265CC1}" srcOrd="9" destOrd="0" presId="urn:microsoft.com/office/officeart/2005/8/layout/cycle5"/>
    <dgm:cxn modelId="{DAB324AA-2A48-4239-8397-B95DC7A92840}" type="presParOf" srcId="{A68DC67A-E85D-4B0D-BCF2-868FA959D552}" destId="{129B718C-F732-420A-A879-DBD51CBD4500}" srcOrd="10" destOrd="0" presId="urn:microsoft.com/office/officeart/2005/8/layout/cycle5"/>
    <dgm:cxn modelId="{537F663D-8009-4739-B996-32FCEED42C58}" type="presParOf" srcId="{A68DC67A-E85D-4B0D-BCF2-868FA959D552}" destId="{F269F1DA-EF8C-4612-A051-AD55745BF7EC}" srcOrd="11" destOrd="0" presId="urn:microsoft.com/office/officeart/2005/8/layout/cycle5"/>
    <dgm:cxn modelId="{B396355B-9150-4581-A112-B71864D68EEA}" type="presParOf" srcId="{A68DC67A-E85D-4B0D-BCF2-868FA959D552}" destId="{51F0C261-6717-461E-896E-A47CEA29D560}" srcOrd="12" destOrd="0" presId="urn:microsoft.com/office/officeart/2005/8/layout/cycle5"/>
    <dgm:cxn modelId="{477C2B54-FBE2-4D8B-8213-A1D3E1D5E7BF}" type="presParOf" srcId="{A68DC67A-E85D-4B0D-BCF2-868FA959D552}" destId="{6447976B-7F80-4329-A918-41FCF9510037}" srcOrd="13" destOrd="0" presId="urn:microsoft.com/office/officeart/2005/8/layout/cycle5"/>
    <dgm:cxn modelId="{DAFC5F1B-6C61-4BCA-B18A-9D1413443058}" type="presParOf" srcId="{A68DC67A-E85D-4B0D-BCF2-868FA959D552}" destId="{C6FB61E6-BB83-460C-B38A-5E500168DED8}" srcOrd="14" destOrd="0" presId="urn:microsoft.com/office/officeart/2005/8/layout/cycle5"/>
    <dgm:cxn modelId="{93FE9FF1-6699-4584-AF42-B22BCEAA7025}" type="presParOf" srcId="{A68DC67A-E85D-4B0D-BCF2-868FA959D552}" destId="{864E0B4D-A51B-4CBC-91F6-ADB0A9EEBF38}" srcOrd="15" destOrd="0" presId="urn:microsoft.com/office/officeart/2005/8/layout/cycle5"/>
    <dgm:cxn modelId="{115E1485-E9BB-41D2-A5E8-DCE0C2741F7D}" type="presParOf" srcId="{A68DC67A-E85D-4B0D-BCF2-868FA959D552}" destId="{429B5438-4FF9-45EA-9C2F-B785A0115557}" srcOrd="16" destOrd="0" presId="urn:microsoft.com/office/officeart/2005/8/layout/cycle5"/>
    <dgm:cxn modelId="{424D1B43-EACB-4786-BA89-396A410501F0}" type="presParOf" srcId="{A68DC67A-E85D-4B0D-BCF2-868FA959D552}" destId="{E1EEAEE4-1C21-4BA1-B3F4-5113F5F19EA9}"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200DD3-81C0-4B6E-AD4D-12FB0586099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7A1E37DD-62C5-490F-966A-37DB8ED1AC31}">
      <dgm:prSet phldrT="[Text]"/>
      <dgm:spPr/>
      <dgm:t>
        <a:bodyPr/>
        <a:lstStyle/>
        <a:p>
          <a:r>
            <a:rPr lang="en-US" dirty="0" smtClean="0"/>
            <a:t>Perception of Victimization</a:t>
          </a:r>
          <a:endParaRPr lang="en-US" dirty="0"/>
        </a:p>
      </dgm:t>
    </dgm:pt>
    <dgm:pt modelId="{386D1684-103A-4A0E-8379-1A94C2E539D0}" type="parTrans" cxnId="{691A6EC3-10BB-4071-A642-F68DC265A46E}">
      <dgm:prSet/>
      <dgm:spPr/>
      <dgm:t>
        <a:bodyPr/>
        <a:lstStyle/>
        <a:p>
          <a:endParaRPr lang="en-US"/>
        </a:p>
      </dgm:t>
    </dgm:pt>
    <dgm:pt modelId="{C88710C0-9BF0-4FFE-94F1-5A6F4F423323}" type="sibTrans" cxnId="{691A6EC3-10BB-4071-A642-F68DC265A46E}">
      <dgm:prSet/>
      <dgm:spPr/>
      <dgm:t>
        <a:bodyPr/>
        <a:lstStyle/>
        <a:p>
          <a:endParaRPr lang="en-US"/>
        </a:p>
      </dgm:t>
    </dgm:pt>
    <dgm:pt modelId="{E6F0673F-198D-4AD3-B10C-6D079F84BDD6}">
      <dgm:prSet phldrT="[Text]"/>
      <dgm:spPr/>
      <dgm:t>
        <a:bodyPr/>
        <a:lstStyle/>
        <a:p>
          <a:r>
            <a:rPr lang="en-US" dirty="0" smtClean="0"/>
            <a:t>Acts of Omission- Duty</a:t>
          </a:r>
          <a:endParaRPr lang="en-US" dirty="0"/>
        </a:p>
      </dgm:t>
    </dgm:pt>
    <dgm:pt modelId="{F012E8AC-A2C9-406E-8488-0FA00C212E91}" type="parTrans" cxnId="{87B3A4EF-9533-416D-BE97-DE384A77AF55}">
      <dgm:prSet/>
      <dgm:spPr/>
      <dgm:t>
        <a:bodyPr/>
        <a:lstStyle/>
        <a:p>
          <a:endParaRPr lang="en-US"/>
        </a:p>
      </dgm:t>
    </dgm:pt>
    <dgm:pt modelId="{6F9676E2-0C0A-436A-9B3A-864F4207B98B}" type="sibTrans" cxnId="{87B3A4EF-9533-416D-BE97-DE384A77AF55}">
      <dgm:prSet/>
      <dgm:spPr/>
      <dgm:t>
        <a:bodyPr/>
        <a:lstStyle/>
        <a:p>
          <a:endParaRPr lang="en-US"/>
        </a:p>
      </dgm:t>
    </dgm:pt>
    <dgm:pt modelId="{95AF6394-45BF-43DF-A9A0-E441195178FC}">
      <dgm:prSet phldrT="[Text]"/>
      <dgm:spPr/>
      <dgm:t>
        <a:bodyPr/>
        <a:lstStyle/>
        <a:p>
          <a:r>
            <a:rPr lang="en-US" dirty="0" smtClean="0"/>
            <a:t>Acts of Commission Administrative/ Criminal</a:t>
          </a:r>
          <a:endParaRPr lang="en-US" dirty="0"/>
        </a:p>
      </dgm:t>
    </dgm:pt>
    <dgm:pt modelId="{D5985CF6-B8F5-45A4-A812-88B3C1865D10}" type="parTrans" cxnId="{E2432182-A38D-4D34-B63A-6A59BF99719A}">
      <dgm:prSet/>
      <dgm:spPr/>
      <dgm:t>
        <a:bodyPr/>
        <a:lstStyle/>
        <a:p>
          <a:endParaRPr lang="en-US"/>
        </a:p>
      </dgm:t>
    </dgm:pt>
    <dgm:pt modelId="{2171215B-6F09-433D-A86B-586D9AD98CE8}" type="sibTrans" cxnId="{E2432182-A38D-4D34-B63A-6A59BF99719A}">
      <dgm:prSet/>
      <dgm:spPr/>
      <dgm:t>
        <a:bodyPr/>
        <a:lstStyle/>
        <a:p>
          <a:endParaRPr lang="en-US"/>
        </a:p>
      </dgm:t>
    </dgm:pt>
    <dgm:pt modelId="{E71C2AB1-2844-4A02-877B-D9A9FD6BD06A}" type="pres">
      <dgm:prSet presAssocID="{7C200DD3-81C0-4B6E-AD4D-12FB0586099B}" presName="outerComposite" presStyleCnt="0">
        <dgm:presLayoutVars>
          <dgm:chMax val="5"/>
          <dgm:dir/>
          <dgm:resizeHandles val="exact"/>
        </dgm:presLayoutVars>
      </dgm:prSet>
      <dgm:spPr/>
      <dgm:t>
        <a:bodyPr/>
        <a:lstStyle/>
        <a:p>
          <a:endParaRPr lang="en-US"/>
        </a:p>
      </dgm:t>
    </dgm:pt>
    <dgm:pt modelId="{53373087-C79D-4D3E-90D1-521DDCB2FCFE}" type="pres">
      <dgm:prSet presAssocID="{7C200DD3-81C0-4B6E-AD4D-12FB0586099B}" presName="dummyMaxCanvas" presStyleCnt="0">
        <dgm:presLayoutVars/>
      </dgm:prSet>
      <dgm:spPr/>
    </dgm:pt>
    <dgm:pt modelId="{5FD67594-446B-4111-80F8-49B96ECAFEC4}" type="pres">
      <dgm:prSet presAssocID="{7C200DD3-81C0-4B6E-AD4D-12FB0586099B}" presName="ThreeNodes_1" presStyleLbl="node1" presStyleIdx="0" presStyleCnt="3">
        <dgm:presLayoutVars>
          <dgm:bulletEnabled val="1"/>
        </dgm:presLayoutVars>
      </dgm:prSet>
      <dgm:spPr/>
      <dgm:t>
        <a:bodyPr/>
        <a:lstStyle/>
        <a:p>
          <a:endParaRPr lang="en-US"/>
        </a:p>
      </dgm:t>
    </dgm:pt>
    <dgm:pt modelId="{D0D6C578-4D1B-469E-A167-4491E2A84BB4}" type="pres">
      <dgm:prSet presAssocID="{7C200DD3-81C0-4B6E-AD4D-12FB0586099B}" presName="ThreeNodes_2" presStyleLbl="node1" presStyleIdx="1" presStyleCnt="3">
        <dgm:presLayoutVars>
          <dgm:bulletEnabled val="1"/>
        </dgm:presLayoutVars>
      </dgm:prSet>
      <dgm:spPr/>
      <dgm:t>
        <a:bodyPr/>
        <a:lstStyle/>
        <a:p>
          <a:endParaRPr lang="en-US"/>
        </a:p>
      </dgm:t>
    </dgm:pt>
    <dgm:pt modelId="{A3927D43-9423-4E05-B8E6-E7F90D7A73BB}" type="pres">
      <dgm:prSet presAssocID="{7C200DD3-81C0-4B6E-AD4D-12FB0586099B}" presName="ThreeNodes_3" presStyleLbl="node1" presStyleIdx="2" presStyleCnt="3">
        <dgm:presLayoutVars>
          <dgm:bulletEnabled val="1"/>
        </dgm:presLayoutVars>
      </dgm:prSet>
      <dgm:spPr/>
      <dgm:t>
        <a:bodyPr/>
        <a:lstStyle/>
        <a:p>
          <a:endParaRPr lang="en-US"/>
        </a:p>
      </dgm:t>
    </dgm:pt>
    <dgm:pt modelId="{D840B9D8-BD4D-4E78-80CC-B79B3B76CDE2}" type="pres">
      <dgm:prSet presAssocID="{7C200DD3-81C0-4B6E-AD4D-12FB0586099B}" presName="ThreeConn_1-2" presStyleLbl="fgAccFollowNode1" presStyleIdx="0" presStyleCnt="2">
        <dgm:presLayoutVars>
          <dgm:bulletEnabled val="1"/>
        </dgm:presLayoutVars>
      </dgm:prSet>
      <dgm:spPr/>
      <dgm:t>
        <a:bodyPr/>
        <a:lstStyle/>
        <a:p>
          <a:endParaRPr lang="en-US"/>
        </a:p>
      </dgm:t>
    </dgm:pt>
    <dgm:pt modelId="{594C097E-6AF0-4B9A-BA4E-CBBEAD3F0AF2}" type="pres">
      <dgm:prSet presAssocID="{7C200DD3-81C0-4B6E-AD4D-12FB0586099B}" presName="ThreeConn_2-3" presStyleLbl="fgAccFollowNode1" presStyleIdx="1" presStyleCnt="2">
        <dgm:presLayoutVars>
          <dgm:bulletEnabled val="1"/>
        </dgm:presLayoutVars>
      </dgm:prSet>
      <dgm:spPr/>
      <dgm:t>
        <a:bodyPr/>
        <a:lstStyle/>
        <a:p>
          <a:endParaRPr lang="en-US"/>
        </a:p>
      </dgm:t>
    </dgm:pt>
    <dgm:pt modelId="{4794EF8D-B922-4372-8418-507E8AB568B4}" type="pres">
      <dgm:prSet presAssocID="{7C200DD3-81C0-4B6E-AD4D-12FB0586099B}" presName="ThreeNodes_1_text" presStyleLbl="node1" presStyleIdx="2" presStyleCnt="3">
        <dgm:presLayoutVars>
          <dgm:bulletEnabled val="1"/>
        </dgm:presLayoutVars>
      </dgm:prSet>
      <dgm:spPr/>
      <dgm:t>
        <a:bodyPr/>
        <a:lstStyle/>
        <a:p>
          <a:endParaRPr lang="en-US"/>
        </a:p>
      </dgm:t>
    </dgm:pt>
    <dgm:pt modelId="{3BE11C04-0C7D-44D4-84CA-A8B3B8BE9A7C}" type="pres">
      <dgm:prSet presAssocID="{7C200DD3-81C0-4B6E-AD4D-12FB0586099B}" presName="ThreeNodes_2_text" presStyleLbl="node1" presStyleIdx="2" presStyleCnt="3">
        <dgm:presLayoutVars>
          <dgm:bulletEnabled val="1"/>
        </dgm:presLayoutVars>
      </dgm:prSet>
      <dgm:spPr/>
      <dgm:t>
        <a:bodyPr/>
        <a:lstStyle/>
        <a:p>
          <a:endParaRPr lang="en-US"/>
        </a:p>
      </dgm:t>
    </dgm:pt>
    <dgm:pt modelId="{6E3F7175-5430-42E2-89F2-8BBE15E8BB9E}" type="pres">
      <dgm:prSet presAssocID="{7C200DD3-81C0-4B6E-AD4D-12FB0586099B}" presName="ThreeNodes_3_text" presStyleLbl="node1" presStyleIdx="2" presStyleCnt="3">
        <dgm:presLayoutVars>
          <dgm:bulletEnabled val="1"/>
        </dgm:presLayoutVars>
      </dgm:prSet>
      <dgm:spPr/>
      <dgm:t>
        <a:bodyPr/>
        <a:lstStyle/>
        <a:p>
          <a:endParaRPr lang="en-US"/>
        </a:p>
      </dgm:t>
    </dgm:pt>
  </dgm:ptLst>
  <dgm:cxnLst>
    <dgm:cxn modelId="{1071ABEA-AEB3-4EEB-861C-4A73B0E85D38}" type="presOf" srcId="{E6F0673F-198D-4AD3-B10C-6D079F84BDD6}" destId="{3BE11C04-0C7D-44D4-84CA-A8B3B8BE9A7C}" srcOrd="1" destOrd="0" presId="urn:microsoft.com/office/officeart/2005/8/layout/vProcess5"/>
    <dgm:cxn modelId="{C98968C7-EE79-4370-9765-511BDFC4A629}" type="presOf" srcId="{7C200DD3-81C0-4B6E-AD4D-12FB0586099B}" destId="{E71C2AB1-2844-4A02-877B-D9A9FD6BD06A}" srcOrd="0" destOrd="0" presId="urn:microsoft.com/office/officeart/2005/8/layout/vProcess5"/>
    <dgm:cxn modelId="{69249563-2AA0-4EAF-80FA-172D7982C085}" type="presOf" srcId="{6F9676E2-0C0A-436A-9B3A-864F4207B98B}" destId="{594C097E-6AF0-4B9A-BA4E-CBBEAD3F0AF2}" srcOrd="0" destOrd="0" presId="urn:microsoft.com/office/officeart/2005/8/layout/vProcess5"/>
    <dgm:cxn modelId="{691A6EC3-10BB-4071-A642-F68DC265A46E}" srcId="{7C200DD3-81C0-4B6E-AD4D-12FB0586099B}" destId="{7A1E37DD-62C5-490F-966A-37DB8ED1AC31}" srcOrd="0" destOrd="0" parTransId="{386D1684-103A-4A0E-8379-1A94C2E539D0}" sibTransId="{C88710C0-9BF0-4FFE-94F1-5A6F4F423323}"/>
    <dgm:cxn modelId="{05ABDDF4-8BC4-470E-B817-AB14AD52238F}" type="presOf" srcId="{95AF6394-45BF-43DF-A9A0-E441195178FC}" destId="{6E3F7175-5430-42E2-89F2-8BBE15E8BB9E}" srcOrd="1" destOrd="0" presId="urn:microsoft.com/office/officeart/2005/8/layout/vProcess5"/>
    <dgm:cxn modelId="{87B3A4EF-9533-416D-BE97-DE384A77AF55}" srcId="{7C200DD3-81C0-4B6E-AD4D-12FB0586099B}" destId="{E6F0673F-198D-4AD3-B10C-6D079F84BDD6}" srcOrd="1" destOrd="0" parTransId="{F012E8AC-A2C9-406E-8488-0FA00C212E91}" sibTransId="{6F9676E2-0C0A-436A-9B3A-864F4207B98B}"/>
    <dgm:cxn modelId="{20A19E7A-542F-4ACF-9902-774397E373C8}" type="presOf" srcId="{7A1E37DD-62C5-490F-966A-37DB8ED1AC31}" destId="{5FD67594-446B-4111-80F8-49B96ECAFEC4}" srcOrd="0" destOrd="0" presId="urn:microsoft.com/office/officeart/2005/8/layout/vProcess5"/>
    <dgm:cxn modelId="{2EB6A4A7-15C6-414B-AC0B-13456FDE9F52}" type="presOf" srcId="{C88710C0-9BF0-4FFE-94F1-5A6F4F423323}" destId="{D840B9D8-BD4D-4E78-80CC-B79B3B76CDE2}" srcOrd="0" destOrd="0" presId="urn:microsoft.com/office/officeart/2005/8/layout/vProcess5"/>
    <dgm:cxn modelId="{811064CF-CBC0-44B9-AEF2-5F75DA7C0F67}" type="presOf" srcId="{E6F0673F-198D-4AD3-B10C-6D079F84BDD6}" destId="{D0D6C578-4D1B-469E-A167-4491E2A84BB4}" srcOrd="0" destOrd="0" presId="urn:microsoft.com/office/officeart/2005/8/layout/vProcess5"/>
    <dgm:cxn modelId="{E2432182-A38D-4D34-B63A-6A59BF99719A}" srcId="{7C200DD3-81C0-4B6E-AD4D-12FB0586099B}" destId="{95AF6394-45BF-43DF-A9A0-E441195178FC}" srcOrd="2" destOrd="0" parTransId="{D5985CF6-B8F5-45A4-A812-88B3C1865D10}" sibTransId="{2171215B-6F09-433D-A86B-586D9AD98CE8}"/>
    <dgm:cxn modelId="{61989DD5-8368-4B24-8A6D-CBE3DD96C2D8}" type="presOf" srcId="{7A1E37DD-62C5-490F-966A-37DB8ED1AC31}" destId="{4794EF8D-B922-4372-8418-507E8AB568B4}" srcOrd="1" destOrd="0" presId="urn:microsoft.com/office/officeart/2005/8/layout/vProcess5"/>
    <dgm:cxn modelId="{2B9CD181-2E7B-42A9-A2B8-F5DE3C504EF5}" type="presOf" srcId="{95AF6394-45BF-43DF-A9A0-E441195178FC}" destId="{A3927D43-9423-4E05-B8E6-E7F90D7A73BB}" srcOrd="0" destOrd="0" presId="urn:microsoft.com/office/officeart/2005/8/layout/vProcess5"/>
    <dgm:cxn modelId="{24055761-90A0-4C9A-B6D2-5742B00374CB}" type="presParOf" srcId="{E71C2AB1-2844-4A02-877B-D9A9FD6BD06A}" destId="{53373087-C79D-4D3E-90D1-521DDCB2FCFE}" srcOrd="0" destOrd="0" presId="urn:microsoft.com/office/officeart/2005/8/layout/vProcess5"/>
    <dgm:cxn modelId="{6C278507-B9DF-4ECA-9793-B5AD26767574}" type="presParOf" srcId="{E71C2AB1-2844-4A02-877B-D9A9FD6BD06A}" destId="{5FD67594-446B-4111-80F8-49B96ECAFEC4}" srcOrd="1" destOrd="0" presId="urn:microsoft.com/office/officeart/2005/8/layout/vProcess5"/>
    <dgm:cxn modelId="{D2E5107B-F6FA-45C9-B016-42FD686DF956}" type="presParOf" srcId="{E71C2AB1-2844-4A02-877B-D9A9FD6BD06A}" destId="{D0D6C578-4D1B-469E-A167-4491E2A84BB4}" srcOrd="2" destOrd="0" presId="urn:microsoft.com/office/officeart/2005/8/layout/vProcess5"/>
    <dgm:cxn modelId="{01CEC0C6-EB47-4CDF-B9B0-51833CB18A7A}" type="presParOf" srcId="{E71C2AB1-2844-4A02-877B-D9A9FD6BD06A}" destId="{A3927D43-9423-4E05-B8E6-E7F90D7A73BB}" srcOrd="3" destOrd="0" presId="urn:microsoft.com/office/officeart/2005/8/layout/vProcess5"/>
    <dgm:cxn modelId="{8DB96676-D8AD-43F6-B173-908C21F5BA99}" type="presParOf" srcId="{E71C2AB1-2844-4A02-877B-D9A9FD6BD06A}" destId="{D840B9D8-BD4D-4E78-80CC-B79B3B76CDE2}" srcOrd="4" destOrd="0" presId="urn:microsoft.com/office/officeart/2005/8/layout/vProcess5"/>
    <dgm:cxn modelId="{1A784759-DEB2-4E4F-9A06-6C244362B18F}" type="presParOf" srcId="{E71C2AB1-2844-4A02-877B-D9A9FD6BD06A}" destId="{594C097E-6AF0-4B9A-BA4E-CBBEAD3F0AF2}" srcOrd="5" destOrd="0" presId="urn:microsoft.com/office/officeart/2005/8/layout/vProcess5"/>
    <dgm:cxn modelId="{A1A821DC-4EBA-4D33-A0C2-E1D5F87EB377}" type="presParOf" srcId="{E71C2AB1-2844-4A02-877B-D9A9FD6BD06A}" destId="{4794EF8D-B922-4372-8418-507E8AB568B4}" srcOrd="6" destOrd="0" presId="urn:microsoft.com/office/officeart/2005/8/layout/vProcess5"/>
    <dgm:cxn modelId="{39EB5238-5C15-45B3-AFBC-E823FA0F1E7A}" type="presParOf" srcId="{E71C2AB1-2844-4A02-877B-D9A9FD6BD06A}" destId="{3BE11C04-0C7D-44D4-84CA-A8B3B8BE9A7C}" srcOrd="7" destOrd="0" presId="urn:microsoft.com/office/officeart/2005/8/layout/vProcess5"/>
    <dgm:cxn modelId="{163598AC-43DA-4A98-B9A8-CA8334591C45}" type="presParOf" srcId="{E71C2AB1-2844-4A02-877B-D9A9FD6BD06A}" destId="{6E3F7175-5430-42E2-89F2-8BBE15E8BB9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F4F8D82-0797-4859-8FF5-995F1183095B}" type="datetimeFigureOut">
              <a:rPr lang="en-US" smtClean="0"/>
              <a:t>8/8/2014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2E45B8F-75D5-4C51-8B30-87942792328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F8D82-0797-4859-8FF5-995F1183095B}"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F8D82-0797-4859-8FF5-995F1183095B}"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4F8D82-0797-4859-8FF5-995F1183095B}"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4F8D82-0797-4859-8FF5-995F1183095B}" type="datetimeFigureOut">
              <a:rPr lang="en-US" smtClean="0"/>
              <a:t>8/8/2014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2E45B8F-75D5-4C51-8B30-87942792328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4F8D82-0797-4859-8FF5-995F1183095B}" type="datetimeFigureOut">
              <a:rPr lang="en-US" smtClean="0"/>
              <a:t>8/8/2014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4F8D82-0797-4859-8FF5-995F1183095B}" type="datetimeFigureOut">
              <a:rPr lang="en-US" smtClean="0"/>
              <a:t>8/8/2014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4F8D82-0797-4859-8FF5-995F1183095B}" type="datetimeFigureOut">
              <a:rPr lang="en-US" smtClean="0"/>
              <a:t>8/8/2014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F8D82-0797-4859-8FF5-995F1183095B}" type="datetimeFigureOut">
              <a:rPr lang="en-US" smtClean="0"/>
              <a:t>8/8/2014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4F8D82-0797-4859-8FF5-995F1183095B}" type="datetimeFigureOut">
              <a:rPr lang="en-US" smtClean="0"/>
              <a:t>8/8/2014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4F8D82-0797-4859-8FF5-995F1183095B}" type="datetimeFigureOut">
              <a:rPr lang="en-US" smtClean="0"/>
              <a:t>8/8/2014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45B8F-75D5-4C51-8B30-8794279232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F4F8D82-0797-4859-8FF5-995F1183095B}" type="datetimeFigureOut">
              <a:rPr lang="en-US" smtClean="0"/>
              <a:t>8/8/2014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E45B8F-75D5-4C51-8B30-87942792328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Professional Ethics </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Washington State Criminal Justice Training Commission</a:t>
            </a:r>
          </a:p>
          <a:p>
            <a:endParaRPr lang="en-US" dirty="0" smtClean="0"/>
          </a:p>
          <a:p>
            <a:r>
              <a:rPr lang="en-US" dirty="0" smtClean="0"/>
              <a:t>Basic Law Enforcement Academy</a:t>
            </a:r>
            <a:endParaRPr lang="en-US" dirty="0"/>
          </a:p>
        </p:txBody>
      </p:sp>
    </p:spTree>
    <p:extLst>
      <p:ext uri="{BB962C8B-B14F-4D97-AF65-F5344CB8AC3E}">
        <p14:creationId xmlns:p14="http://schemas.microsoft.com/office/powerpoint/2010/main" val="143940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400" dirty="0"/>
              <a:t>The Higher Standard Theory</a:t>
            </a:r>
            <a:r>
              <a:rPr lang="en-US" dirty="0"/>
              <a:t/>
            </a:r>
            <a:br>
              <a:rPr lang="en-US" dirty="0"/>
            </a:br>
            <a:endParaRPr lang="en-US" dirty="0"/>
          </a:p>
        </p:txBody>
      </p:sp>
      <p:sp>
        <p:nvSpPr>
          <p:cNvPr id="3" name="Content Placeholder 2"/>
          <p:cNvSpPr>
            <a:spLocks noGrp="1"/>
          </p:cNvSpPr>
          <p:nvPr>
            <p:ph idx="1"/>
          </p:nvPr>
        </p:nvSpPr>
        <p:spPr>
          <a:xfrm>
            <a:off x="457200" y="1219200"/>
            <a:ext cx="8229600" cy="5029200"/>
          </a:xfrm>
        </p:spPr>
        <p:txBody>
          <a:bodyPr>
            <a:normAutofit fontScale="62500" lnSpcReduction="20000"/>
          </a:bodyPr>
          <a:lstStyle/>
          <a:p>
            <a:endParaRPr lang="en-US" dirty="0"/>
          </a:p>
          <a:p>
            <a:r>
              <a:rPr lang="en-US" dirty="0"/>
              <a:t> </a:t>
            </a:r>
            <a:r>
              <a:rPr lang="en-US" sz="5100" dirty="0" smtClean="0"/>
              <a:t>“</a:t>
            </a:r>
            <a:r>
              <a:rPr lang="en-US" sz="5100" dirty="0"/>
              <a:t>A higher standard is not a double standard. Persons accepting positions of public trust take on new obligations and are free not to accept them if they do not want to live up to the higher standard. A higher standard as such is not unfair: granting authority to an officer without it would be unfair to the public</a:t>
            </a:r>
            <a:r>
              <a:rPr lang="en-US" sz="5100" dirty="0" smtClean="0"/>
              <a:t>.”</a:t>
            </a:r>
          </a:p>
          <a:p>
            <a:endParaRPr lang="en-US" sz="3500" dirty="0" smtClean="0"/>
          </a:p>
          <a:p>
            <a:endParaRPr lang="en-US" sz="3500" dirty="0"/>
          </a:p>
          <a:p>
            <a:r>
              <a:rPr lang="en-US" sz="3800" dirty="0"/>
              <a:t>-Edwin </a:t>
            </a:r>
            <a:r>
              <a:rPr lang="en-US" sz="3800" dirty="0" err="1"/>
              <a:t>Delattre</a:t>
            </a:r>
            <a:r>
              <a:rPr lang="en-US" sz="3800" dirty="0"/>
              <a:t>, 1989, Character and Cops</a:t>
            </a:r>
          </a:p>
        </p:txBody>
      </p:sp>
    </p:spTree>
    <p:extLst>
      <p:ext uri="{BB962C8B-B14F-4D97-AF65-F5344CB8AC3E}">
        <p14:creationId xmlns:p14="http://schemas.microsoft.com/office/powerpoint/2010/main" val="267781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09800"/>
            <a:ext cx="8229600" cy="1143000"/>
          </a:xfrm>
        </p:spPr>
        <p:txBody>
          <a:bodyPr>
            <a:normAutofit fontScale="90000"/>
          </a:bodyPr>
          <a:lstStyle/>
          <a:p>
            <a:r>
              <a:rPr lang="en-US" sz="4800" dirty="0" smtClean="0"/>
              <a:t>Your professional reputation will be established by the choices you make- on and off duty.</a:t>
            </a:r>
            <a:endParaRPr lang="en-US" sz="4800" dirty="0"/>
          </a:p>
        </p:txBody>
      </p:sp>
      <p:sp>
        <p:nvSpPr>
          <p:cNvPr id="5" name="Content Placeholder 4"/>
          <p:cNvSpPr>
            <a:spLocks noGrp="1"/>
          </p:cNvSpPr>
          <p:nvPr>
            <p:ph idx="1"/>
          </p:nvPr>
        </p:nvSpPr>
        <p:spPr/>
        <p:txBody>
          <a:bodyPr/>
          <a:lstStyle/>
          <a:p>
            <a:endParaRPr lang="en-US" dirty="0" smtClean="0"/>
          </a:p>
          <a:p>
            <a:endParaRPr lang="en-US" dirty="0" smtClean="0"/>
          </a:p>
        </p:txBody>
      </p:sp>
    </p:spTree>
    <p:extLst>
      <p:ext uri="{BB962C8B-B14F-4D97-AF65-F5344CB8AC3E}">
        <p14:creationId xmlns:p14="http://schemas.microsoft.com/office/powerpoint/2010/main" val="1162663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characteristics of a ethical decision?</a:t>
            </a:r>
            <a:endParaRPr lang="en-US" dirty="0"/>
          </a:p>
        </p:txBody>
      </p:sp>
      <p:sp>
        <p:nvSpPr>
          <p:cNvPr id="3" name="Content Placeholder 2"/>
          <p:cNvSpPr>
            <a:spLocks noGrp="1"/>
          </p:cNvSpPr>
          <p:nvPr>
            <p:ph idx="1"/>
          </p:nvPr>
        </p:nvSpPr>
        <p:spPr/>
        <p:txBody>
          <a:bodyPr/>
          <a:lstStyle/>
          <a:p>
            <a:endParaRPr lang="en-US" dirty="0" smtClean="0"/>
          </a:p>
          <a:p>
            <a:r>
              <a:rPr lang="en-US" dirty="0" smtClean="0"/>
              <a:t>Is the decision </a:t>
            </a:r>
          </a:p>
          <a:p>
            <a:pPr lvl="1"/>
            <a:r>
              <a:rPr lang="en-US" dirty="0" smtClean="0"/>
              <a:t>Reasonable (Fair/Just)</a:t>
            </a:r>
          </a:p>
          <a:p>
            <a:pPr lvl="1"/>
            <a:r>
              <a:rPr lang="en-US" dirty="0" smtClean="0"/>
              <a:t>Necessary (Duty to whom?)</a:t>
            </a:r>
          </a:p>
          <a:p>
            <a:pPr lvl="1"/>
            <a:r>
              <a:rPr lang="en-US" dirty="0" smtClean="0"/>
              <a:t>Lawful (including Policy)</a:t>
            </a:r>
          </a:p>
          <a:p>
            <a:pPr lvl="1"/>
            <a:endParaRPr lang="en-US" dirty="0"/>
          </a:p>
          <a:p>
            <a:pPr lvl="1"/>
            <a:r>
              <a:rPr lang="en-US" dirty="0" smtClean="0"/>
              <a:t>Does lawful = ethical?</a:t>
            </a:r>
          </a:p>
          <a:p>
            <a:pPr lvl="1"/>
            <a:endParaRPr lang="en-US" dirty="0"/>
          </a:p>
        </p:txBody>
      </p:sp>
    </p:spTree>
    <p:extLst>
      <p:ext uri="{BB962C8B-B14F-4D97-AF65-F5344CB8AC3E}">
        <p14:creationId xmlns:p14="http://schemas.microsoft.com/office/powerpoint/2010/main" val="1420099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p:cNvSpPr/>
          <p:nvPr/>
        </p:nvSpPr>
        <p:spPr>
          <a:xfrm>
            <a:off x="1905000" y="685800"/>
            <a:ext cx="5486400" cy="5562600"/>
          </a:xfrm>
          <a:prstGeom prst="ellipse">
            <a:avLst/>
          </a:prstGeom>
          <a:solidFill>
            <a:schemeClr val="bg1">
              <a:lumMod val="85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20" name="Diagram 19"/>
          <p:cNvGraphicFramePr/>
          <p:nvPr/>
        </p:nvGraphicFramePr>
        <p:xfrm>
          <a:off x="1143000" y="1143000"/>
          <a:ext cx="7010400" cy="4684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TextBox 20"/>
          <p:cNvSpPr txBox="1"/>
          <p:nvPr/>
        </p:nvSpPr>
        <p:spPr>
          <a:xfrm rot="1944124">
            <a:off x="5281613" y="1522413"/>
            <a:ext cx="952500" cy="368300"/>
          </a:xfrm>
          <a:prstGeom prst="rect">
            <a:avLst/>
          </a:prstGeom>
          <a:noFill/>
        </p:spPr>
        <p:txBody>
          <a:bodyPr>
            <a:spAutoFit/>
          </a:bodyPr>
          <a:lstStyle/>
          <a:p>
            <a:pPr algn="ctr">
              <a:defRPr/>
            </a:pPr>
            <a:r>
              <a:rPr lang="en-US" sz="900" dirty="0">
                <a:solidFill>
                  <a:schemeClr val="tx1">
                    <a:lumMod val="65000"/>
                    <a:lumOff val="35000"/>
                  </a:schemeClr>
                </a:solidFill>
              </a:rPr>
              <a:t>Analyze the Information</a:t>
            </a:r>
          </a:p>
        </p:txBody>
      </p:sp>
      <p:sp>
        <p:nvSpPr>
          <p:cNvPr id="22" name="TextBox 21"/>
          <p:cNvSpPr txBox="1"/>
          <p:nvPr/>
        </p:nvSpPr>
        <p:spPr>
          <a:xfrm rot="1944124">
            <a:off x="3071813" y="5103813"/>
            <a:ext cx="952500" cy="368300"/>
          </a:xfrm>
          <a:prstGeom prst="rect">
            <a:avLst/>
          </a:prstGeom>
          <a:noFill/>
        </p:spPr>
        <p:txBody>
          <a:bodyPr>
            <a:spAutoFit/>
          </a:bodyPr>
          <a:lstStyle/>
          <a:p>
            <a:pPr algn="ctr">
              <a:defRPr/>
            </a:pPr>
            <a:r>
              <a:rPr lang="en-US" sz="900" dirty="0">
                <a:solidFill>
                  <a:schemeClr val="tx1">
                    <a:lumMod val="65000"/>
                    <a:lumOff val="35000"/>
                  </a:schemeClr>
                </a:solidFill>
              </a:rPr>
              <a:t>Pick the Best Solution</a:t>
            </a:r>
          </a:p>
        </p:txBody>
      </p:sp>
      <p:sp>
        <p:nvSpPr>
          <p:cNvPr id="23" name="TextBox 22"/>
          <p:cNvSpPr txBox="1"/>
          <p:nvPr/>
        </p:nvSpPr>
        <p:spPr>
          <a:xfrm rot="19478286">
            <a:off x="3103563" y="1625600"/>
            <a:ext cx="952500" cy="231775"/>
          </a:xfrm>
          <a:prstGeom prst="rect">
            <a:avLst/>
          </a:prstGeom>
          <a:noFill/>
        </p:spPr>
        <p:txBody>
          <a:bodyPr>
            <a:spAutoFit/>
          </a:bodyPr>
          <a:lstStyle/>
          <a:p>
            <a:pPr algn="ctr">
              <a:defRPr/>
            </a:pPr>
            <a:r>
              <a:rPr lang="en-US" sz="900" dirty="0">
                <a:solidFill>
                  <a:schemeClr val="tx1">
                    <a:lumMod val="65000"/>
                    <a:lumOff val="35000"/>
                  </a:schemeClr>
                </a:solidFill>
              </a:rPr>
              <a:t>Still a Problem</a:t>
            </a:r>
          </a:p>
        </p:txBody>
      </p:sp>
      <p:sp>
        <p:nvSpPr>
          <p:cNvPr id="24" name="Straight Connector 3"/>
          <p:cNvSpPr/>
          <p:nvPr/>
        </p:nvSpPr>
        <p:spPr>
          <a:xfrm flipH="1">
            <a:off x="1895475" y="1463675"/>
            <a:ext cx="781050" cy="501650"/>
          </a:xfrm>
          <a:custGeom>
            <a:avLst/>
            <a:gdLst>
              <a:gd name="connsiteX0" fmla="*/ 0 w 769598"/>
              <a:gd name="connsiteY0" fmla="*/ 653433 h 653433"/>
              <a:gd name="connsiteX1" fmla="*/ 769598 w 769598"/>
              <a:gd name="connsiteY1" fmla="*/ 0 h 653433"/>
              <a:gd name="connsiteX0" fmla="*/ 0 w 1161904"/>
              <a:gd name="connsiteY0" fmla="*/ 348633 h 348633"/>
              <a:gd name="connsiteX1" fmla="*/ 1161904 w 1161904"/>
              <a:gd name="connsiteY1" fmla="*/ 0 h 348633"/>
              <a:gd name="connsiteX0" fmla="*/ 0 w 857104"/>
              <a:gd name="connsiteY0" fmla="*/ 501033 h 501033"/>
              <a:gd name="connsiteX1" fmla="*/ 857104 w 857104"/>
              <a:gd name="connsiteY1" fmla="*/ 0 h 501033"/>
              <a:gd name="connsiteX0" fmla="*/ 0 w 780904"/>
              <a:gd name="connsiteY0" fmla="*/ 501033 h 501033"/>
              <a:gd name="connsiteX1" fmla="*/ 780904 w 780904"/>
              <a:gd name="connsiteY1" fmla="*/ 0 h 501033"/>
            </a:gdLst>
            <a:ahLst/>
            <a:cxnLst>
              <a:cxn ang="0">
                <a:pos x="connsiteX0" y="connsiteY0"/>
              </a:cxn>
              <a:cxn ang="0">
                <a:pos x="connsiteX1" y="connsiteY1"/>
              </a:cxn>
            </a:cxnLst>
            <a:rect l="l" t="t" r="r" b="b"/>
            <a:pathLst>
              <a:path w="780904" h="501033">
                <a:moveTo>
                  <a:pt x="0" y="501033"/>
                </a:moveTo>
                <a:cubicBezTo>
                  <a:pt x="133473" y="390957"/>
                  <a:pt x="623012" y="70725"/>
                  <a:pt x="780904" y="0"/>
                </a:cubicBezTo>
              </a:path>
            </a:pathLst>
          </a:custGeom>
          <a:noFill/>
          <a:ln w="31750">
            <a:tailEnd type="arrow"/>
          </a:ln>
        </p:spPr>
        <p:style>
          <a:lnRef idx="1">
            <a:schemeClr val="dk1"/>
          </a:lnRef>
          <a:fillRef idx="0">
            <a:schemeClr val="dk1"/>
          </a:fillRef>
          <a:effectRef idx="0">
            <a:schemeClr val="dk1"/>
          </a:effectRef>
          <a:fontRef idx="minor">
            <a:schemeClr val="tx1">
              <a:hueOff val="0"/>
              <a:satOff val="0"/>
              <a:lumOff val="0"/>
              <a:alphaOff val="0"/>
            </a:schemeClr>
          </a:fontRef>
        </p:style>
      </p:sp>
      <p:sp>
        <p:nvSpPr>
          <p:cNvPr id="25" name="TextBox 24"/>
          <p:cNvSpPr txBox="1"/>
          <p:nvPr/>
        </p:nvSpPr>
        <p:spPr>
          <a:xfrm rot="1939172">
            <a:off x="1897063" y="1538288"/>
            <a:ext cx="952500" cy="231775"/>
          </a:xfrm>
          <a:prstGeom prst="rect">
            <a:avLst/>
          </a:prstGeom>
          <a:noFill/>
        </p:spPr>
        <p:txBody>
          <a:bodyPr>
            <a:spAutoFit/>
          </a:bodyPr>
          <a:lstStyle/>
          <a:p>
            <a:pPr algn="ctr">
              <a:defRPr/>
            </a:pPr>
            <a:r>
              <a:rPr lang="en-US" sz="900" dirty="0">
                <a:solidFill>
                  <a:schemeClr val="tx1">
                    <a:lumMod val="65000"/>
                    <a:lumOff val="35000"/>
                  </a:schemeClr>
                </a:solidFill>
              </a:rPr>
              <a:t>Resolved</a:t>
            </a:r>
          </a:p>
        </p:txBody>
      </p:sp>
      <p:sp>
        <p:nvSpPr>
          <p:cNvPr id="26" name="Straight Connector 3"/>
          <p:cNvSpPr/>
          <p:nvPr/>
        </p:nvSpPr>
        <p:spPr>
          <a:xfrm flipH="1" flipV="1">
            <a:off x="304800" y="1905000"/>
            <a:ext cx="4597400" cy="2438400"/>
          </a:xfrm>
          <a:custGeom>
            <a:avLst/>
            <a:gdLst/>
            <a:ahLst/>
            <a:cxnLst/>
            <a:rect l="0" t="0" r="0" b="0"/>
            <a:pathLst>
              <a:path>
                <a:moveTo>
                  <a:pt x="702116" y="441086"/>
                </a:moveTo>
                <a:arcTo wR="1930215" hR="1930215" stAng="13829236" swAng="923001"/>
              </a:path>
            </a:pathLst>
          </a:custGeom>
          <a:noFill/>
          <a:ln w="32385">
            <a:tailEnd type="arrow"/>
          </a:ln>
        </p:spPr>
        <p:style>
          <a:lnRef idx="1">
            <a:schemeClr val="dk1"/>
          </a:lnRef>
          <a:fillRef idx="0">
            <a:schemeClr val="dk1"/>
          </a:fillRef>
          <a:effectRef idx="0">
            <a:schemeClr val="dk1"/>
          </a:effectRef>
          <a:fontRef idx="minor">
            <a:schemeClr val="tx1">
              <a:hueOff val="0"/>
              <a:satOff val="0"/>
              <a:lumOff val="0"/>
              <a:alphaOff val="0"/>
            </a:schemeClr>
          </a:fontRef>
        </p:style>
      </p:sp>
      <p:sp>
        <p:nvSpPr>
          <p:cNvPr id="27" name="Arc 26"/>
          <p:cNvSpPr/>
          <p:nvPr/>
        </p:nvSpPr>
        <p:spPr>
          <a:xfrm>
            <a:off x="3200400" y="0"/>
            <a:ext cx="1447800" cy="4038600"/>
          </a:xfrm>
          <a:prstGeom prst="arc">
            <a:avLst>
              <a:gd name="adj1" fmla="val 335638"/>
              <a:gd name="adj2" fmla="val 4947663"/>
            </a:avLst>
          </a:prstGeom>
          <a:noFill/>
          <a:ln w="3238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ln>
                <a:solidFill>
                  <a:schemeClr val="tx1"/>
                </a:solidFill>
              </a:ln>
            </a:endParaRPr>
          </a:p>
        </p:txBody>
      </p:sp>
      <p:sp>
        <p:nvSpPr>
          <p:cNvPr id="28" name="TextBox 27"/>
          <p:cNvSpPr txBox="1"/>
          <p:nvPr/>
        </p:nvSpPr>
        <p:spPr>
          <a:xfrm rot="17617399">
            <a:off x="3055938" y="3084513"/>
            <a:ext cx="2317750" cy="368300"/>
          </a:xfrm>
          <a:prstGeom prst="rect">
            <a:avLst/>
          </a:prstGeom>
          <a:noFill/>
        </p:spPr>
        <p:txBody>
          <a:bodyPr>
            <a:spAutoFit/>
          </a:bodyPr>
          <a:lstStyle/>
          <a:p>
            <a:pPr algn="ctr">
              <a:defRPr/>
            </a:pPr>
            <a:r>
              <a:rPr lang="en-US" sz="900" dirty="0">
                <a:solidFill>
                  <a:schemeClr val="tx1">
                    <a:lumMod val="65000"/>
                    <a:lumOff val="35000"/>
                  </a:schemeClr>
                </a:solidFill>
              </a:rPr>
              <a:t>Split-Second Training/Gut Reaction</a:t>
            </a:r>
          </a:p>
          <a:p>
            <a:pPr algn="ctr">
              <a:defRPr/>
            </a:pPr>
            <a:r>
              <a:rPr lang="en-US" sz="900" dirty="0">
                <a:solidFill>
                  <a:schemeClr val="tx1">
                    <a:lumMod val="65000"/>
                    <a:lumOff val="35000"/>
                  </a:schemeClr>
                </a:solidFill>
              </a:rPr>
              <a:t>to Prevent Physical Injury</a:t>
            </a:r>
          </a:p>
        </p:txBody>
      </p:sp>
      <p:sp>
        <p:nvSpPr>
          <p:cNvPr id="29" name="Rectangle 28"/>
          <p:cNvSpPr/>
          <p:nvPr/>
        </p:nvSpPr>
        <p:spPr>
          <a:xfrm>
            <a:off x="2895600" y="457200"/>
            <a:ext cx="3505200" cy="1754326"/>
          </a:xfrm>
          <a:prstGeom prst="rect">
            <a:avLst/>
          </a:prstGeom>
          <a:noFill/>
        </p:spPr>
        <p:txBody>
          <a:bodyPr spcFirstLastPara="1">
            <a:prstTxWarp prst="textArchUp">
              <a:avLst>
                <a:gd name="adj" fmla="val 11712453"/>
              </a:avLst>
            </a:prstTxWarp>
            <a:spAutoFit/>
          </a:bodyPr>
          <a:lstStyle/>
          <a:p>
            <a:pPr algn="ctr">
              <a:defRPr/>
            </a:pP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IDEAS</a:t>
            </a:r>
          </a:p>
        </p:txBody>
      </p:sp>
      <p:sp>
        <p:nvSpPr>
          <p:cNvPr id="30" name="Rectangle 29"/>
          <p:cNvSpPr/>
          <p:nvPr/>
        </p:nvSpPr>
        <p:spPr>
          <a:xfrm rot="3569558">
            <a:off x="4693437" y="1459103"/>
            <a:ext cx="3505200" cy="1754326"/>
          </a:xfrm>
          <a:prstGeom prst="rect">
            <a:avLst/>
          </a:prstGeom>
          <a:noFill/>
        </p:spPr>
        <p:txBody>
          <a:bodyPr spcFirstLastPara="1">
            <a:prstTxWarp prst="textArchUp">
              <a:avLst>
                <a:gd name="adj" fmla="val 11712453"/>
              </a:avLst>
            </a:prstTxWarp>
            <a:spAutoFit/>
          </a:bodyPr>
          <a:lstStyle/>
          <a:p>
            <a:pPr algn="ctr">
              <a:defRPr/>
            </a:pP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KNOWN FACTS</a:t>
            </a:r>
          </a:p>
        </p:txBody>
      </p:sp>
      <p:sp>
        <p:nvSpPr>
          <p:cNvPr id="31" name="Rectangle 30"/>
          <p:cNvSpPr/>
          <p:nvPr/>
        </p:nvSpPr>
        <p:spPr>
          <a:xfrm rot="17093385">
            <a:off x="885978" y="2044033"/>
            <a:ext cx="3505200" cy="1754326"/>
          </a:xfrm>
          <a:prstGeom prst="rect">
            <a:avLst/>
          </a:prstGeom>
          <a:noFill/>
        </p:spPr>
        <p:txBody>
          <a:bodyPr spcFirstLastPara="1">
            <a:prstTxWarp prst="textArchUp">
              <a:avLst>
                <a:gd name="adj" fmla="val 11712453"/>
              </a:avLst>
            </a:prstTxWarp>
            <a:spAutoFit/>
          </a:bodyPr>
          <a:lstStyle/>
          <a:p>
            <a:pPr algn="ctr">
              <a:defRPr/>
            </a:pP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EVALUATION</a:t>
            </a:r>
          </a:p>
        </p:txBody>
      </p:sp>
      <p:sp>
        <p:nvSpPr>
          <p:cNvPr id="32" name="Rectangle 31"/>
          <p:cNvSpPr/>
          <p:nvPr/>
        </p:nvSpPr>
        <p:spPr>
          <a:xfrm rot="19607757">
            <a:off x="4144117" y="4441610"/>
            <a:ext cx="3505200" cy="1754326"/>
          </a:xfrm>
          <a:prstGeom prst="rect">
            <a:avLst/>
          </a:prstGeom>
          <a:noFill/>
        </p:spPr>
        <p:txBody>
          <a:bodyPr spcFirstLastPara="1">
            <a:prstTxWarp prst="textArchDown">
              <a:avLst/>
            </a:prstTxWarp>
            <a:spAutoFit/>
          </a:bodyPr>
          <a:lstStyle/>
          <a:p>
            <a:pPr algn="ctr">
              <a:defRPr/>
            </a:pP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LEARNING ISSUES</a:t>
            </a:r>
          </a:p>
        </p:txBody>
      </p:sp>
      <p:sp>
        <p:nvSpPr>
          <p:cNvPr id="33" name="Rectangle 32"/>
          <p:cNvSpPr/>
          <p:nvPr/>
        </p:nvSpPr>
        <p:spPr>
          <a:xfrm rot="2738889">
            <a:off x="1303508" y="4100942"/>
            <a:ext cx="3505200" cy="1754326"/>
          </a:xfrm>
          <a:prstGeom prst="rect">
            <a:avLst/>
          </a:prstGeom>
          <a:noFill/>
        </p:spPr>
        <p:txBody>
          <a:bodyPr spcFirstLastPara="1">
            <a:prstTxWarp prst="textArchDown">
              <a:avLst/>
            </a:prstTxWarp>
            <a:spAutoFit/>
          </a:bodyPr>
          <a:lstStyle/>
          <a:p>
            <a:pPr algn="ctr">
              <a:defRPr/>
            </a:pP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ACTION PLAN</a:t>
            </a:r>
          </a:p>
        </p:txBody>
      </p:sp>
      <p:sp>
        <p:nvSpPr>
          <p:cNvPr id="7185" name="Text Box 2"/>
          <p:cNvSpPr txBox="1">
            <a:spLocks noChangeArrowheads="1"/>
          </p:cNvSpPr>
          <p:nvPr/>
        </p:nvSpPr>
        <p:spPr bwMode="auto">
          <a:xfrm>
            <a:off x="7010400" y="6400800"/>
            <a:ext cx="157321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1000"/>
              </a:spcAft>
            </a:pPr>
            <a:r>
              <a:rPr lang="en-US" sz="800" b="1">
                <a:latin typeface="Lucida Console" pitchFamily="49" charset="0"/>
                <a:cs typeface="Arial" charset="0"/>
              </a:rPr>
              <a:t>Copyright © 2008 CJTC</a:t>
            </a:r>
            <a:endParaRPr lang="en-US" sz="800">
              <a:cs typeface="Arial" charset="0"/>
            </a:endParaRPr>
          </a:p>
        </p:txBody>
      </p:sp>
      <p:pic>
        <p:nvPicPr>
          <p:cNvPr id="7186" name="Picture 3" descr="CJTC Logo (Medium)"/>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34400" y="62484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38764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afterEffect">
                                  <p:stCondLst>
                                    <p:cond delay="1500"/>
                                  </p:stCondLst>
                                  <p:childTnLst>
                                    <p:set>
                                      <p:cBhvr>
                                        <p:cTn id="6" dur="1" fill="hold">
                                          <p:stCondLst>
                                            <p:cond delay="0"/>
                                          </p:stCondLst>
                                        </p:cTn>
                                        <p:tgtEl>
                                          <p:spTgt spid="29"/>
                                        </p:tgtEl>
                                        <p:attrNameLst>
                                          <p:attrName>style.visibility</p:attrName>
                                        </p:attrNameLst>
                                      </p:cBhvr>
                                      <p:to>
                                        <p:strVal val="visible"/>
                                      </p:to>
                                    </p:set>
                                    <p:animEffect transition="in" filter="checkerboard(across)">
                                      <p:cBhvr>
                                        <p:cTn id="7" dur="500"/>
                                        <p:tgtEl>
                                          <p:spTgt spid="29"/>
                                        </p:tgtEl>
                                      </p:cBhvr>
                                    </p:animEffect>
                                  </p:childTnLst>
                                </p:cTn>
                              </p:par>
                            </p:childTnLst>
                          </p:cTn>
                        </p:par>
                        <p:par>
                          <p:cTn id="8" fill="hold" nodeType="afterGroup">
                            <p:stCondLst>
                              <p:cond delay="2000"/>
                            </p:stCondLst>
                            <p:childTnLst>
                              <p:par>
                                <p:cTn id="9" presetID="5" presetClass="entr" presetSubtype="10" fill="hold" nodeType="afterEffect">
                                  <p:stCondLst>
                                    <p:cond delay="1000"/>
                                  </p:stCondLst>
                                  <p:childTnLst>
                                    <p:set>
                                      <p:cBhvr>
                                        <p:cTn id="10" dur="1" fill="hold">
                                          <p:stCondLst>
                                            <p:cond delay="0"/>
                                          </p:stCondLst>
                                        </p:cTn>
                                        <p:tgtEl>
                                          <p:spTgt spid="30"/>
                                        </p:tgtEl>
                                        <p:attrNameLst>
                                          <p:attrName>style.visibility</p:attrName>
                                        </p:attrNameLst>
                                      </p:cBhvr>
                                      <p:to>
                                        <p:strVal val="visible"/>
                                      </p:to>
                                    </p:set>
                                    <p:animEffect transition="in" filter="checkerboard(across)">
                                      <p:cBhvr>
                                        <p:cTn id="11" dur="500"/>
                                        <p:tgtEl>
                                          <p:spTgt spid="30"/>
                                        </p:tgtEl>
                                      </p:cBhvr>
                                    </p:animEffect>
                                  </p:childTnLst>
                                </p:cTn>
                              </p:par>
                            </p:childTnLst>
                          </p:cTn>
                        </p:par>
                        <p:par>
                          <p:cTn id="12" fill="hold" nodeType="afterGroup">
                            <p:stCondLst>
                              <p:cond delay="3500"/>
                            </p:stCondLst>
                            <p:childTnLst>
                              <p:par>
                                <p:cTn id="13" presetID="5" presetClass="entr" presetSubtype="10" fill="hold" nodeType="afterEffect">
                                  <p:stCondLst>
                                    <p:cond delay="1000"/>
                                  </p:stCondLst>
                                  <p:childTnLst>
                                    <p:set>
                                      <p:cBhvr>
                                        <p:cTn id="14" dur="1" fill="hold">
                                          <p:stCondLst>
                                            <p:cond delay="0"/>
                                          </p:stCondLst>
                                        </p:cTn>
                                        <p:tgtEl>
                                          <p:spTgt spid="32"/>
                                        </p:tgtEl>
                                        <p:attrNameLst>
                                          <p:attrName>style.visibility</p:attrName>
                                        </p:attrNameLst>
                                      </p:cBhvr>
                                      <p:to>
                                        <p:strVal val="visible"/>
                                      </p:to>
                                    </p:set>
                                    <p:animEffect transition="in" filter="checkerboard(across)">
                                      <p:cBhvr>
                                        <p:cTn id="15" dur="500"/>
                                        <p:tgtEl>
                                          <p:spTgt spid="32"/>
                                        </p:tgtEl>
                                      </p:cBhvr>
                                    </p:animEffect>
                                  </p:childTnLst>
                                </p:cTn>
                              </p:par>
                            </p:childTnLst>
                          </p:cTn>
                        </p:par>
                        <p:par>
                          <p:cTn id="16" fill="hold" nodeType="afterGroup">
                            <p:stCondLst>
                              <p:cond delay="5000"/>
                            </p:stCondLst>
                            <p:childTnLst>
                              <p:par>
                                <p:cTn id="17" presetID="5" presetClass="entr" presetSubtype="10" fill="hold" nodeType="afterEffect">
                                  <p:stCondLst>
                                    <p:cond delay="1000"/>
                                  </p:stCondLst>
                                  <p:childTnLst>
                                    <p:set>
                                      <p:cBhvr>
                                        <p:cTn id="18" dur="1" fill="hold">
                                          <p:stCondLst>
                                            <p:cond delay="0"/>
                                          </p:stCondLst>
                                        </p:cTn>
                                        <p:tgtEl>
                                          <p:spTgt spid="33"/>
                                        </p:tgtEl>
                                        <p:attrNameLst>
                                          <p:attrName>style.visibility</p:attrName>
                                        </p:attrNameLst>
                                      </p:cBhvr>
                                      <p:to>
                                        <p:strVal val="visible"/>
                                      </p:to>
                                    </p:set>
                                    <p:animEffect transition="in" filter="checkerboard(across)">
                                      <p:cBhvr>
                                        <p:cTn id="19" dur="500"/>
                                        <p:tgtEl>
                                          <p:spTgt spid="33"/>
                                        </p:tgtEl>
                                      </p:cBhvr>
                                    </p:animEffect>
                                  </p:childTnLst>
                                </p:cTn>
                              </p:par>
                            </p:childTnLst>
                          </p:cTn>
                        </p:par>
                        <p:par>
                          <p:cTn id="20" fill="hold" nodeType="afterGroup">
                            <p:stCondLst>
                              <p:cond delay="6500"/>
                            </p:stCondLst>
                            <p:childTnLst>
                              <p:par>
                                <p:cTn id="21" presetID="5" presetClass="entr" presetSubtype="10" fill="hold" nodeType="afterEffect">
                                  <p:stCondLst>
                                    <p:cond delay="1000"/>
                                  </p:stCondLst>
                                  <p:childTnLst>
                                    <p:set>
                                      <p:cBhvr>
                                        <p:cTn id="22" dur="1" fill="hold">
                                          <p:stCondLst>
                                            <p:cond delay="0"/>
                                          </p:stCondLst>
                                        </p:cTn>
                                        <p:tgtEl>
                                          <p:spTgt spid="31"/>
                                        </p:tgtEl>
                                        <p:attrNameLst>
                                          <p:attrName>style.visibility</p:attrName>
                                        </p:attrNameLst>
                                      </p:cBhvr>
                                      <p:to>
                                        <p:strVal val="visible"/>
                                      </p:to>
                                    </p:set>
                                    <p:animEffect transition="in" filter="checkerboard(across)">
                                      <p:cBhvr>
                                        <p:cTn id="23" dur="500"/>
                                        <p:tgtEl>
                                          <p:spTgt spid="31"/>
                                        </p:tgtEl>
                                      </p:cBhvr>
                                    </p:animEffect>
                                  </p:childTnLst>
                                </p:cTn>
                              </p:par>
                            </p:childTnLst>
                          </p:cTn>
                        </p:par>
                        <p:par>
                          <p:cTn id="24" fill="hold" nodeType="afterGroup">
                            <p:stCondLst>
                              <p:cond delay="8000"/>
                            </p:stCondLst>
                            <p:childTnLst>
                              <p:par>
                                <p:cTn id="25" presetID="5" presetClass="entr" presetSubtype="10"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checkerboard(across)">
                                      <p:cBhvr>
                                        <p:cTn id="27" dur="2000"/>
                                        <p:tgtEl>
                                          <p:spTgt spid="20"/>
                                        </p:tgtEl>
                                      </p:cBhvr>
                                    </p:animEffect>
                                  </p:childTnLst>
                                </p:cTn>
                              </p:par>
                              <p:par>
                                <p:cTn id="28" presetID="5" presetClass="entr" presetSubtype="10" fill="hold" grpId="0" nodeType="withEffect">
                                  <p:stCondLst>
                                    <p:cond delay="1500"/>
                                  </p:stCondLst>
                                  <p:childTnLst>
                                    <p:set>
                                      <p:cBhvr>
                                        <p:cTn id="29" dur="1" fill="hold">
                                          <p:stCondLst>
                                            <p:cond delay="0"/>
                                          </p:stCondLst>
                                        </p:cTn>
                                        <p:tgtEl>
                                          <p:spTgt spid="21"/>
                                        </p:tgtEl>
                                        <p:attrNameLst>
                                          <p:attrName>style.visibility</p:attrName>
                                        </p:attrNameLst>
                                      </p:cBhvr>
                                      <p:to>
                                        <p:strVal val="visible"/>
                                      </p:to>
                                    </p:set>
                                    <p:animEffect transition="in" filter="checkerboard(across)">
                                      <p:cBhvr>
                                        <p:cTn id="30" dur="2000"/>
                                        <p:tgtEl>
                                          <p:spTgt spid="21"/>
                                        </p:tgtEl>
                                      </p:cBhvr>
                                    </p:animEffect>
                                  </p:childTnLst>
                                </p:cTn>
                              </p:par>
                              <p:par>
                                <p:cTn id="31" presetID="5" presetClass="entr" presetSubtype="10" fill="hold" grpId="0" nodeType="withEffect">
                                  <p:stCondLst>
                                    <p:cond delay="1500"/>
                                  </p:stCondLst>
                                  <p:childTnLst>
                                    <p:set>
                                      <p:cBhvr>
                                        <p:cTn id="32" dur="1" fill="hold">
                                          <p:stCondLst>
                                            <p:cond delay="0"/>
                                          </p:stCondLst>
                                        </p:cTn>
                                        <p:tgtEl>
                                          <p:spTgt spid="23"/>
                                        </p:tgtEl>
                                        <p:attrNameLst>
                                          <p:attrName>style.visibility</p:attrName>
                                        </p:attrNameLst>
                                      </p:cBhvr>
                                      <p:to>
                                        <p:strVal val="visible"/>
                                      </p:to>
                                    </p:set>
                                    <p:animEffect transition="in" filter="checkerboard(across)">
                                      <p:cBhvr>
                                        <p:cTn id="33" dur="2000"/>
                                        <p:tgtEl>
                                          <p:spTgt spid="23"/>
                                        </p:tgtEl>
                                      </p:cBhvr>
                                    </p:animEffect>
                                  </p:childTnLst>
                                </p:cTn>
                              </p:par>
                              <p:par>
                                <p:cTn id="34" presetID="5" presetClass="entr" presetSubtype="10" fill="hold" grpId="0" nodeType="withEffect">
                                  <p:stCondLst>
                                    <p:cond delay="1500"/>
                                  </p:stCondLst>
                                  <p:childTnLst>
                                    <p:set>
                                      <p:cBhvr>
                                        <p:cTn id="35" dur="1" fill="hold">
                                          <p:stCondLst>
                                            <p:cond delay="0"/>
                                          </p:stCondLst>
                                        </p:cTn>
                                        <p:tgtEl>
                                          <p:spTgt spid="22"/>
                                        </p:tgtEl>
                                        <p:attrNameLst>
                                          <p:attrName>style.visibility</p:attrName>
                                        </p:attrNameLst>
                                      </p:cBhvr>
                                      <p:to>
                                        <p:strVal val="visible"/>
                                      </p:to>
                                    </p:set>
                                    <p:animEffect transition="in" filter="checkerboard(across)">
                                      <p:cBhvr>
                                        <p:cTn id="36" dur="2000"/>
                                        <p:tgtEl>
                                          <p:spTgt spid="22"/>
                                        </p:tgtEl>
                                      </p:cBhvr>
                                    </p:animEffect>
                                  </p:childTnLst>
                                </p:cTn>
                              </p:par>
                              <p:par>
                                <p:cTn id="37" presetID="5" presetClass="entr" presetSubtype="10" fill="hold" nodeType="withEffect">
                                  <p:stCondLst>
                                    <p:cond delay="1500"/>
                                  </p:stCondLst>
                                  <p:childTnLst>
                                    <p:set>
                                      <p:cBhvr>
                                        <p:cTn id="38" dur="1" fill="hold">
                                          <p:stCondLst>
                                            <p:cond delay="0"/>
                                          </p:stCondLst>
                                        </p:cTn>
                                        <p:tgtEl>
                                          <p:spTgt spid="24"/>
                                        </p:tgtEl>
                                        <p:attrNameLst>
                                          <p:attrName>style.visibility</p:attrName>
                                        </p:attrNameLst>
                                      </p:cBhvr>
                                      <p:to>
                                        <p:strVal val="visible"/>
                                      </p:to>
                                    </p:set>
                                    <p:animEffect transition="in" filter="checkerboard(across)">
                                      <p:cBhvr>
                                        <p:cTn id="39" dur="2000"/>
                                        <p:tgtEl>
                                          <p:spTgt spid="24"/>
                                        </p:tgtEl>
                                      </p:cBhvr>
                                    </p:animEffect>
                                  </p:childTnLst>
                                </p:cTn>
                              </p:par>
                              <p:par>
                                <p:cTn id="40" presetID="5" presetClass="entr" presetSubtype="10" fill="hold" grpId="0" nodeType="withEffect">
                                  <p:stCondLst>
                                    <p:cond delay="1500"/>
                                  </p:stCondLst>
                                  <p:childTnLst>
                                    <p:set>
                                      <p:cBhvr>
                                        <p:cTn id="41" dur="1" fill="hold">
                                          <p:stCondLst>
                                            <p:cond delay="0"/>
                                          </p:stCondLst>
                                        </p:cTn>
                                        <p:tgtEl>
                                          <p:spTgt spid="25"/>
                                        </p:tgtEl>
                                        <p:attrNameLst>
                                          <p:attrName>style.visibility</p:attrName>
                                        </p:attrNameLst>
                                      </p:cBhvr>
                                      <p:to>
                                        <p:strVal val="visible"/>
                                      </p:to>
                                    </p:set>
                                    <p:animEffect transition="in" filter="checkerboard(across)">
                                      <p:cBhvr>
                                        <p:cTn id="42" dur="2000"/>
                                        <p:tgtEl>
                                          <p:spTgt spid="25"/>
                                        </p:tgtEl>
                                      </p:cBhvr>
                                    </p:animEffect>
                                  </p:childTnLst>
                                </p:cTn>
                              </p:par>
                            </p:childTnLst>
                          </p:cTn>
                        </p:par>
                        <p:par>
                          <p:cTn id="43" fill="hold" nodeType="afterGroup">
                            <p:stCondLst>
                              <p:cond delay="11500"/>
                            </p:stCondLst>
                            <p:childTnLst>
                              <p:par>
                                <p:cTn id="44" presetID="5" presetClass="entr" presetSubtype="10" fill="hold" nodeType="afterEffect">
                                  <p:stCondLst>
                                    <p:cond delay="1500"/>
                                  </p:stCondLst>
                                  <p:childTnLst>
                                    <p:set>
                                      <p:cBhvr>
                                        <p:cTn id="45" dur="1" fill="hold">
                                          <p:stCondLst>
                                            <p:cond delay="0"/>
                                          </p:stCondLst>
                                        </p:cTn>
                                        <p:tgtEl>
                                          <p:spTgt spid="26"/>
                                        </p:tgtEl>
                                        <p:attrNameLst>
                                          <p:attrName>style.visibility</p:attrName>
                                        </p:attrNameLst>
                                      </p:cBhvr>
                                      <p:to>
                                        <p:strVal val="visible"/>
                                      </p:to>
                                    </p:set>
                                    <p:animEffect transition="in" filter="checkerboard(across)">
                                      <p:cBhvr>
                                        <p:cTn id="46" dur="2000"/>
                                        <p:tgtEl>
                                          <p:spTgt spid="26"/>
                                        </p:tgtEl>
                                      </p:cBhvr>
                                    </p:animEffect>
                                  </p:childTnLst>
                                </p:cTn>
                              </p:par>
                              <p:par>
                                <p:cTn id="47" presetID="5" presetClass="entr" presetSubtype="10" fill="hold" grpId="0" nodeType="withEffect">
                                  <p:stCondLst>
                                    <p:cond delay="1500"/>
                                  </p:stCondLst>
                                  <p:childTnLst>
                                    <p:set>
                                      <p:cBhvr>
                                        <p:cTn id="48" dur="1" fill="hold">
                                          <p:stCondLst>
                                            <p:cond delay="0"/>
                                          </p:stCondLst>
                                        </p:cTn>
                                        <p:tgtEl>
                                          <p:spTgt spid="27"/>
                                        </p:tgtEl>
                                        <p:attrNameLst>
                                          <p:attrName>style.visibility</p:attrName>
                                        </p:attrNameLst>
                                      </p:cBhvr>
                                      <p:to>
                                        <p:strVal val="visible"/>
                                      </p:to>
                                    </p:set>
                                    <p:animEffect transition="in" filter="checkerboard(across)">
                                      <p:cBhvr>
                                        <p:cTn id="49" dur="2000"/>
                                        <p:tgtEl>
                                          <p:spTgt spid="27"/>
                                        </p:tgtEl>
                                      </p:cBhvr>
                                    </p:animEffect>
                                  </p:childTnLst>
                                </p:cTn>
                              </p:par>
                              <p:par>
                                <p:cTn id="50" presetID="5" presetClass="entr" presetSubtype="10" fill="hold" grpId="0" nodeType="withEffect">
                                  <p:stCondLst>
                                    <p:cond delay="1500"/>
                                  </p:stCondLst>
                                  <p:childTnLst>
                                    <p:set>
                                      <p:cBhvr>
                                        <p:cTn id="51" dur="1" fill="hold">
                                          <p:stCondLst>
                                            <p:cond delay="0"/>
                                          </p:stCondLst>
                                        </p:cTn>
                                        <p:tgtEl>
                                          <p:spTgt spid="28"/>
                                        </p:tgtEl>
                                        <p:attrNameLst>
                                          <p:attrName>style.visibility</p:attrName>
                                        </p:attrNameLst>
                                      </p:cBhvr>
                                      <p:to>
                                        <p:strVal val="visible"/>
                                      </p:to>
                                    </p:set>
                                    <p:animEffect transition="in" filter="checkerboard(across)">
                                      <p:cBhvr>
                                        <p:cTn id="5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P spid="21" grpId="0"/>
      <p:bldP spid="22" grpId="0"/>
      <p:bldP spid="23" grpId="0"/>
      <p:bldP spid="25" grpId="0"/>
      <p:bldP spid="27" grpId="0" animBg="1"/>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Exercise</a:t>
            </a:r>
            <a:endParaRPr lang="en-US" dirty="0"/>
          </a:p>
        </p:txBody>
      </p:sp>
      <p:sp>
        <p:nvSpPr>
          <p:cNvPr id="3" name="Content Placeholder 2"/>
          <p:cNvSpPr>
            <a:spLocks noGrp="1"/>
          </p:cNvSpPr>
          <p:nvPr>
            <p:ph idx="1"/>
          </p:nvPr>
        </p:nvSpPr>
        <p:spPr>
          <a:xfrm>
            <a:off x="457200" y="1600200"/>
            <a:ext cx="8229600" cy="4480560"/>
          </a:xfrm>
        </p:spPr>
        <p:txBody>
          <a:bodyPr>
            <a:normAutofit fontScale="92500" lnSpcReduction="10000"/>
          </a:bodyPr>
          <a:lstStyle/>
          <a:p>
            <a:r>
              <a:rPr lang="en-US" dirty="0" smtClean="0"/>
              <a:t>Review Cards as you receive them</a:t>
            </a:r>
          </a:p>
          <a:p>
            <a:endParaRPr lang="en-US" dirty="0" smtClean="0"/>
          </a:p>
          <a:p>
            <a:r>
              <a:rPr lang="en-US" dirty="0" smtClean="0"/>
              <a:t>Refer back to your BLEA Problem Solving Model as you discuss each card.  </a:t>
            </a:r>
          </a:p>
          <a:p>
            <a:pPr lvl="1"/>
            <a:r>
              <a:rPr lang="en-US" dirty="0" smtClean="0"/>
              <a:t>Ideas</a:t>
            </a:r>
          </a:p>
          <a:p>
            <a:pPr lvl="1"/>
            <a:r>
              <a:rPr lang="en-US" dirty="0" smtClean="0"/>
              <a:t>Known Facts</a:t>
            </a:r>
          </a:p>
          <a:p>
            <a:pPr lvl="1"/>
            <a:r>
              <a:rPr lang="en-US" dirty="0" smtClean="0"/>
              <a:t>Learning issues</a:t>
            </a:r>
          </a:p>
          <a:p>
            <a:pPr lvl="1"/>
            <a:r>
              <a:rPr lang="en-US" dirty="0" smtClean="0"/>
              <a:t>Action plan (if appropriate)</a:t>
            </a:r>
          </a:p>
          <a:p>
            <a:endParaRPr lang="en-US" dirty="0"/>
          </a:p>
          <a:p>
            <a:r>
              <a:rPr lang="en-US" dirty="0" smtClean="0"/>
              <a:t>Take notes to help you prepare a group presentation to the class</a:t>
            </a:r>
          </a:p>
        </p:txBody>
      </p:sp>
    </p:spTree>
    <p:extLst>
      <p:ext uri="{BB962C8B-B14F-4D97-AF65-F5344CB8AC3E}">
        <p14:creationId xmlns:p14="http://schemas.microsoft.com/office/powerpoint/2010/main" val="2062789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Critiquing Presentations</a:t>
            </a:r>
            <a:endParaRPr lang="en-US" dirty="0"/>
          </a:p>
        </p:txBody>
      </p:sp>
      <p:sp>
        <p:nvSpPr>
          <p:cNvPr id="3" name="Content Placeholder 2"/>
          <p:cNvSpPr>
            <a:spLocks noGrp="1"/>
          </p:cNvSpPr>
          <p:nvPr>
            <p:ph idx="1"/>
          </p:nvPr>
        </p:nvSpPr>
        <p:spPr/>
        <p:txBody>
          <a:bodyPr/>
          <a:lstStyle/>
          <a:p>
            <a:r>
              <a:rPr lang="en-US" dirty="0" smtClean="0"/>
              <a:t>Did the presenting group consider all relevant facts and issues?</a:t>
            </a:r>
          </a:p>
          <a:p>
            <a:endParaRPr lang="en-US" dirty="0"/>
          </a:p>
          <a:p>
            <a:r>
              <a:rPr lang="en-US" dirty="0" smtClean="0"/>
              <a:t>What were the ethical strengths of the group’s action plan?</a:t>
            </a:r>
          </a:p>
          <a:p>
            <a:endParaRPr lang="en-US" dirty="0"/>
          </a:p>
          <a:p>
            <a:r>
              <a:rPr lang="en-US" dirty="0" smtClean="0"/>
              <a:t>Could the decision be made ethically stronger?  How?</a:t>
            </a:r>
            <a:endParaRPr lang="en-US" dirty="0"/>
          </a:p>
        </p:txBody>
      </p:sp>
    </p:spTree>
    <p:extLst>
      <p:ext uri="{BB962C8B-B14F-4D97-AF65-F5344CB8AC3E}">
        <p14:creationId xmlns:p14="http://schemas.microsoft.com/office/powerpoint/2010/main" val="3430553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Continuum of Compromise</a:t>
            </a:r>
            <a:endParaRPr lang="en-US" dirty="0"/>
          </a:p>
        </p:txBody>
      </p:sp>
      <p:sp>
        <p:nvSpPr>
          <p:cNvPr id="3" name="Content Placeholder 2"/>
          <p:cNvSpPr>
            <a:spLocks noGrp="1"/>
          </p:cNvSpPr>
          <p:nvPr>
            <p:ph idx="1"/>
          </p:nvPr>
        </p:nvSpPr>
        <p:spPr>
          <a:xfrm>
            <a:off x="457200" y="1905000"/>
            <a:ext cx="8229600" cy="4404360"/>
          </a:xfrm>
        </p:spPr>
        <p:txBody>
          <a:bodyPr/>
          <a:lstStyle/>
          <a:p>
            <a:r>
              <a:rPr lang="en-US" dirty="0" smtClean="0"/>
              <a:t>Few officers join the profession with the intent to be unethical, corrupt, abusive, etc.</a:t>
            </a:r>
          </a:p>
          <a:p>
            <a:endParaRPr lang="en-US" dirty="0"/>
          </a:p>
          <a:p>
            <a:r>
              <a:rPr lang="en-US" dirty="0" smtClean="0"/>
              <a:t>Ethical failure is often the result of a predictable process.</a:t>
            </a:r>
            <a:endParaRPr lang="en-US" dirty="0"/>
          </a:p>
        </p:txBody>
      </p:sp>
    </p:spTree>
    <p:extLst>
      <p:ext uri="{BB962C8B-B14F-4D97-AF65-F5344CB8AC3E}">
        <p14:creationId xmlns:p14="http://schemas.microsoft.com/office/powerpoint/2010/main" val="24772416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Continuum of Compromise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3520090"/>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2788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causes us to take on a victim mentality?</a:t>
            </a:r>
            <a:endParaRPr lang="en-US" dirty="0"/>
          </a:p>
        </p:txBody>
      </p:sp>
      <p:sp>
        <p:nvSpPr>
          <p:cNvPr id="3" name="Content Placeholder 2"/>
          <p:cNvSpPr>
            <a:spLocks noGrp="1"/>
          </p:cNvSpPr>
          <p:nvPr>
            <p:ph idx="1"/>
          </p:nvPr>
        </p:nvSpPr>
        <p:spPr/>
        <p:txBody>
          <a:bodyPr/>
          <a:lstStyle/>
          <a:p>
            <a:r>
              <a:rPr lang="en-US" dirty="0" smtClean="0"/>
              <a:t>Very common among police officers</a:t>
            </a:r>
          </a:p>
          <a:p>
            <a:pPr lvl="1"/>
            <a:r>
              <a:rPr lang="en-US" dirty="0" smtClean="0"/>
              <a:t>Fatigue/ Hyper-vigilance </a:t>
            </a:r>
          </a:p>
          <a:p>
            <a:pPr lvl="1"/>
            <a:r>
              <a:rPr lang="en-US" dirty="0" smtClean="0"/>
              <a:t>Social Isolation</a:t>
            </a:r>
          </a:p>
          <a:p>
            <a:pPr lvl="1"/>
            <a:r>
              <a:rPr lang="en-US" dirty="0" smtClean="0"/>
              <a:t>Occupational socialization</a:t>
            </a:r>
          </a:p>
          <a:p>
            <a:pPr lvl="2"/>
            <a:r>
              <a:rPr lang="en-US" dirty="0" smtClean="0"/>
              <a:t>Overinvestment </a:t>
            </a:r>
          </a:p>
          <a:p>
            <a:r>
              <a:rPr lang="en-US" dirty="0" smtClean="0"/>
              <a:t>The “</a:t>
            </a:r>
            <a:r>
              <a:rPr lang="en-US" dirty="0"/>
              <a:t>L</a:t>
            </a:r>
            <a:r>
              <a:rPr lang="en-US" dirty="0" smtClean="0"/>
              <a:t>ethal Triad”</a:t>
            </a:r>
          </a:p>
          <a:p>
            <a:r>
              <a:rPr lang="en-US" dirty="0" smtClean="0"/>
              <a:t>Entitlement versus Accountability/Duty</a:t>
            </a:r>
          </a:p>
          <a:p>
            <a:r>
              <a:rPr lang="en-US" dirty="0" smtClean="0"/>
              <a:t>Loyalty versus Integrity</a:t>
            </a:r>
          </a:p>
          <a:p>
            <a:endParaRPr lang="en-US" dirty="0" smtClean="0"/>
          </a:p>
        </p:txBody>
      </p:sp>
    </p:spTree>
    <p:extLst>
      <p:ext uri="{BB962C8B-B14F-4D97-AF65-F5344CB8AC3E}">
        <p14:creationId xmlns:p14="http://schemas.microsoft.com/office/powerpoint/2010/main" val="2616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“Acts of Omission”?</a:t>
            </a:r>
            <a:endParaRPr lang="en-US" dirty="0"/>
          </a:p>
        </p:txBody>
      </p:sp>
      <p:sp>
        <p:nvSpPr>
          <p:cNvPr id="3" name="Content Placeholder 2"/>
          <p:cNvSpPr>
            <a:spLocks noGrp="1"/>
          </p:cNvSpPr>
          <p:nvPr>
            <p:ph idx="1"/>
          </p:nvPr>
        </p:nvSpPr>
        <p:spPr/>
        <p:txBody>
          <a:bodyPr/>
          <a:lstStyle/>
          <a:p>
            <a:r>
              <a:rPr lang="en-US" dirty="0" smtClean="0"/>
              <a:t>Not doing something we have a responsibility/duty to do</a:t>
            </a:r>
          </a:p>
          <a:p>
            <a:pPr lvl="1"/>
            <a:r>
              <a:rPr lang="en-US" dirty="0" smtClean="0"/>
              <a:t>Ignoring criminal violations</a:t>
            </a:r>
          </a:p>
          <a:p>
            <a:pPr lvl="1"/>
            <a:r>
              <a:rPr lang="en-US" dirty="0" smtClean="0"/>
              <a:t>Failing to follow up</a:t>
            </a:r>
          </a:p>
          <a:p>
            <a:pPr lvl="1"/>
            <a:r>
              <a:rPr lang="en-US" dirty="0" smtClean="0"/>
              <a:t>Failure to submit proper reports</a:t>
            </a:r>
          </a:p>
          <a:p>
            <a:pPr lvl="1"/>
            <a:r>
              <a:rPr lang="en-US" dirty="0" smtClean="0"/>
              <a:t>“Touching the bar”</a:t>
            </a:r>
          </a:p>
          <a:p>
            <a:pPr lvl="1"/>
            <a:r>
              <a:rPr lang="en-US" dirty="0" smtClean="0"/>
              <a:t>Not reporting another officer’s inappropriate behavior (can also be </a:t>
            </a:r>
            <a:r>
              <a:rPr lang="en-US" dirty="0" err="1" smtClean="0"/>
              <a:t>commision</a:t>
            </a:r>
            <a:r>
              <a:rPr lang="en-US" dirty="0" smtClean="0"/>
              <a:t>)</a:t>
            </a:r>
          </a:p>
          <a:p>
            <a:endParaRPr lang="en-US" dirty="0"/>
          </a:p>
        </p:txBody>
      </p:sp>
    </p:spTree>
    <p:extLst>
      <p:ext uri="{BB962C8B-B14F-4D97-AF65-F5344CB8AC3E}">
        <p14:creationId xmlns:p14="http://schemas.microsoft.com/office/powerpoint/2010/main" val="2214822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Learning Objectives</a:t>
            </a:r>
            <a:endParaRPr lang="en-US" dirty="0"/>
          </a:p>
        </p:txBody>
      </p:sp>
      <p:sp>
        <p:nvSpPr>
          <p:cNvPr id="5" name="Content Placeholder 4"/>
          <p:cNvSpPr>
            <a:spLocks noGrp="1"/>
          </p:cNvSpPr>
          <p:nvPr>
            <p:ph idx="1"/>
          </p:nvPr>
        </p:nvSpPr>
        <p:spPr/>
        <p:txBody>
          <a:bodyPr/>
          <a:lstStyle/>
          <a:p>
            <a:endParaRPr lang="en-US" dirty="0" smtClean="0"/>
          </a:p>
          <a:p>
            <a:r>
              <a:rPr lang="en-US" dirty="0" smtClean="0"/>
              <a:t>Define the </a:t>
            </a:r>
            <a:r>
              <a:rPr lang="en-US" dirty="0"/>
              <a:t>k</a:t>
            </a:r>
            <a:r>
              <a:rPr lang="en-US" dirty="0" smtClean="0"/>
              <a:t>ey </a:t>
            </a:r>
            <a:r>
              <a:rPr lang="en-US" dirty="0"/>
              <a:t>e</a:t>
            </a:r>
            <a:r>
              <a:rPr lang="en-US" dirty="0" smtClean="0"/>
              <a:t>lements of ethics</a:t>
            </a:r>
          </a:p>
          <a:p>
            <a:r>
              <a:rPr lang="en-US" dirty="0" smtClean="0"/>
              <a:t>Identify and discuss the consequences of unethical conduct</a:t>
            </a:r>
          </a:p>
          <a:p>
            <a:r>
              <a:rPr lang="en-US" dirty="0" smtClean="0"/>
              <a:t>Examine common ethical dilemmas encountered by police personnel</a:t>
            </a:r>
            <a:endParaRPr lang="en-US" dirty="0"/>
          </a:p>
        </p:txBody>
      </p:sp>
    </p:spTree>
    <p:extLst>
      <p:ext uri="{BB962C8B-B14F-4D97-AF65-F5344CB8AC3E}">
        <p14:creationId xmlns:p14="http://schemas.microsoft.com/office/powerpoint/2010/main" val="26004239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“Acts of Commission” </a:t>
            </a:r>
            <a:endParaRPr lang="en-US" dirty="0"/>
          </a:p>
        </p:txBody>
      </p:sp>
      <p:sp>
        <p:nvSpPr>
          <p:cNvPr id="3" name="Content Placeholder 2"/>
          <p:cNvSpPr>
            <a:spLocks noGrp="1"/>
          </p:cNvSpPr>
          <p:nvPr>
            <p:ph idx="1"/>
          </p:nvPr>
        </p:nvSpPr>
        <p:spPr/>
        <p:txBody>
          <a:bodyPr/>
          <a:lstStyle/>
          <a:p>
            <a:r>
              <a:rPr lang="en-US" dirty="0" smtClean="0"/>
              <a:t>Doing something that is prohibited</a:t>
            </a:r>
          </a:p>
          <a:p>
            <a:pPr lvl="1"/>
            <a:r>
              <a:rPr lang="en-US" dirty="0" smtClean="0"/>
              <a:t>Administrative/Policy violations</a:t>
            </a:r>
          </a:p>
          <a:p>
            <a:pPr lvl="2"/>
            <a:r>
              <a:rPr lang="en-US" dirty="0" smtClean="0"/>
              <a:t>Carrying unauthorized equipment</a:t>
            </a:r>
          </a:p>
          <a:p>
            <a:pPr lvl="2"/>
            <a:r>
              <a:rPr lang="en-US" dirty="0" smtClean="0"/>
              <a:t>Engaging in unauthorized pursuits</a:t>
            </a:r>
          </a:p>
          <a:p>
            <a:pPr lvl="2"/>
            <a:r>
              <a:rPr lang="en-US" dirty="0" smtClean="0"/>
              <a:t>Drinking on duty</a:t>
            </a:r>
          </a:p>
          <a:p>
            <a:pPr lvl="2"/>
            <a:r>
              <a:rPr lang="en-US" dirty="0" smtClean="0"/>
              <a:t>Sleeping on duty</a:t>
            </a:r>
          </a:p>
          <a:p>
            <a:pPr lvl="2"/>
            <a:r>
              <a:rPr lang="en-US" dirty="0" smtClean="0"/>
              <a:t>Affairs on duty</a:t>
            </a:r>
          </a:p>
          <a:p>
            <a:pPr lvl="1"/>
            <a:r>
              <a:rPr lang="en-US" dirty="0" smtClean="0"/>
              <a:t>Criminal- Corruption</a:t>
            </a:r>
          </a:p>
          <a:p>
            <a:pPr lvl="2"/>
            <a:r>
              <a:rPr lang="en-US" dirty="0" smtClean="0"/>
              <a:t>Throwing away evidence</a:t>
            </a:r>
          </a:p>
          <a:p>
            <a:pPr lvl="2"/>
            <a:r>
              <a:rPr lang="en-US" dirty="0" smtClean="0"/>
              <a:t>Embellishing payroll/overtime records</a:t>
            </a:r>
          </a:p>
          <a:p>
            <a:pPr lvl="2"/>
            <a:r>
              <a:rPr lang="en-US" dirty="0" smtClean="0"/>
              <a:t>Stealing drug money from dealers</a:t>
            </a:r>
          </a:p>
          <a:p>
            <a:pPr lvl="2"/>
            <a:endParaRPr lang="en-US" dirty="0" smtClean="0"/>
          </a:p>
        </p:txBody>
      </p:sp>
    </p:spTree>
    <p:extLst>
      <p:ext uri="{BB962C8B-B14F-4D97-AF65-F5344CB8AC3E}">
        <p14:creationId xmlns:p14="http://schemas.microsoft.com/office/powerpoint/2010/main" val="228747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Rationalizations/Justifications?</a:t>
            </a:r>
            <a:endParaRPr lang="en-US" dirty="0"/>
          </a:p>
        </p:txBody>
      </p:sp>
      <p:sp>
        <p:nvSpPr>
          <p:cNvPr id="3" name="Content Placeholder 2"/>
          <p:cNvSpPr>
            <a:spLocks noGrp="1"/>
          </p:cNvSpPr>
          <p:nvPr>
            <p:ph idx="1"/>
          </p:nvPr>
        </p:nvSpPr>
        <p:spPr/>
        <p:txBody>
          <a:bodyPr/>
          <a:lstStyle/>
          <a:p>
            <a:r>
              <a:rPr lang="en-US" dirty="0" smtClean="0"/>
              <a:t>How do you think officers who make these choices justify them?</a:t>
            </a:r>
            <a:endParaRPr lang="en-US" dirty="0"/>
          </a:p>
        </p:txBody>
      </p:sp>
    </p:spTree>
    <p:extLst>
      <p:ext uri="{BB962C8B-B14F-4D97-AF65-F5344CB8AC3E}">
        <p14:creationId xmlns:p14="http://schemas.microsoft.com/office/powerpoint/2010/main" val="11277757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Homework/Journal</a:t>
            </a:r>
            <a:endParaRPr lang="en-US" dirty="0"/>
          </a:p>
        </p:txBody>
      </p:sp>
      <p:sp>
        <p:nvSpPr>
          <p:cNvPr id="3" name="Content Placeholder 2"/>
          <p:cNvSpPr>
            <a:spLocks noGrp="1"/>
          </p:cNvSpPr>
          <p:nvPr>
            <p:ph idx="1"/>
          </p:nvPr>
        </p:nvSpPr>
        <p:spPr/>
        <p:txBody>
          <a:bodyPr/>
          <a:lstStyle/>
          <a:p>
            <a:r>
              <a:rPr lang="en-US" dirty="0" smtClean="0"/>
              <a:t>Read the handout- Continuum of Compromise</a:t>
            </a:r>
          </a:p>
          <a:p>
            <a:endParaRPr lang="en-US" dirty="0"/>
          </a:p>
          <a:p>
            <a:r>
              <a:rPr lang="en-US" dirty="0" smtClean="0"/>
              <a:t>Journal reflection</a:t>
            </a:r>
          </a:p>
          <a:p>
            <a:pPr lvl="1"/>
            <a:r>
              <a:rPr lang="en-US" dirty="0" smtClean="0"/>
              <a:t>What kinds of ethical dilemmas might you find yourself facing in policing?</a:t>
            </a:r>
          </a:p>
          <a:p>
            <a:pPr lvl="1"/>
            <a:r>
              <a:rPr lang="en-US" dirty="0" smtClean="0"/>
              <a:t>How can Dr. Gilmarten’s article help you make the right decision?</a:t>
            </a:r>
            <a:endParaRPr lang="en-US" dirty="0"/>
          </a:p>
        </p:txBody>
      </p:sp>
    </p:spTree>
    <p:extLst>
      <p:ext uri="{BB962C8B-B14F-4D97-AF65-F5344CB8AC3E}">
        <p14:creationId xmlns:p14="http://schemas.microsoft.com/office/powerpoint/2010/main" val="23762675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Ethics are guidelines to proper behavior</a:t>
            </a:r>
          </a:p>
          <a:p>
            <a:r>
              <a:rPr lang="en-US" dirty="0" smtClean="0"/>
              <a:t>Integrity is doing the right thing, for the right reason- even when no one is watching</a:t>
            </a:r>
          </a:p>
          <a:p>
            <a:r>
              <a:rPr lang="en-US" dirty="0" smtClean="0"/>
              <a:t>When you are faced with an ethical dilemma</a:t>
            </a:r>
          </a:p>
          <a:p>
            <a:pPr lvl="1"/>
            <a:r>
              <a:rPr lang="en-US" dirty="0" smtClean="0"/>
              <a:t>Listen to your inner voice</a:t>
            </a:r>
          </a:p>
          <a:p>
            <a:pPr lvl="1"/>
            <a:r>
              <a:rPr lang="en-US" dirty="0" smtClean="0"/>
              <a:t>Does your considered decision </a:t>
            </a:r>
            <a:r>
              <a:rPr lang="en-US" i="1" dirty="0" smtClean="0"/>
              <a:t>feel</a:t>
            </a:r>
            <a:r>
              <a:rPr lang="en-US" dirty="0" smtClean="0"/>
              <a:t> right?</a:t>
            </a:r>
          </a:p>
          <a:p>
            <a:pPr lvl="1"/>
            <a:r>
              <a:rPr lang="en-US" dirty="0" smtClean="0"/>
              <a:t>Is it consistent with the oath you took?</a:t>
            </a:r>
          </a:p>
          <a:p>
            <a:pPr lvl="1"/>
            <a:r>
              <a:rPr lang="en-US" dirty="0" smtClean="0"/>
              <a:t>Is it</a:t>
            </a:r>
          </a:p>
          <a:p>
            <a:pPr lvl="2"/>
            <a:r>
              <a:rPr lang="en-US" dirty="0" smtClean="0"/>
              <a:t>Reasonable, fair and just?</a:t>
            </a:r>
          </a:p>
          <a:p>
            <a:pPr lvl="2"/>
            <a:r>
              <a:rPr lang="en-US" dirty="0" smtClean="0"/>
              <a:t>Necessary (furthers your duty)?</a:t>
            </a:r>
          </a:p>
          <a:p>
            <a:pPr lvl="2"/>
            <a:r>
              <a:rPr lang="en-US" dirty="0" smtClean="0"/>
              <a:t>Lawful (and within policy)?</a:t>
            </a:r>
            <a:endParaRPr lang="en-US" dirty="0"/>
          </a:p>
        </p:txBody>
      </p:sp>
    </p:spTree>
    <p:extLst>
      <p:ext uri="{BB962C8B-B14F-4D97-AF65-F5344CB8AC3E}">
        <p14:creationId xmlns:p14="http://schemas.microsoft.com/office/powerpoint/2010/main" val="371699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important?</a:t>
            </a:r>
            <a:endParaRPr lang="en-US" dirty="0"/>
          </a:p>
        </p:txBody>
      </p:sp>
      <p:sp>
        <p:nvSpPr>
          <p:cNvPr id="3" name="Content Placeholder 2"/>
          <p:cNvSpPr>
            <a:spLocks noGrp="1"/>
          </p:cNvSpPr>
          <p:nvPr>
            <p:ph idx="1"/>
          </p:nvPr>
        </p:nvSpPr>
        <p:spPr/>
        <p:txBody>
          <a:bodyPr/>
          <a:lstStyle/>
          <a:p>
            <a:r>
              <a:rPr lang="en-US" dirty="0" smtClean="0"/>
              <a:t>Think about what you hear or read in the media about the police…</a:t>
            </a:r>
          </a:p>
          <a:p>
            <a:r>
              <a:rPr lang="en-US" dirty="0" smtClean="0"/>
              <a:t>Brady v. Maryland (1963)</a:t>
            </a:r>
          </a:p>
          <a:p>
            <a:r>
              <a:rPr lang="en-US" dirty="0" smtClean="0"/>
              <a:t>Peace Officer Certification</a:t>
            </a:r>
          </a:p>
          <a:p>
            <a:r>
              <a:rPr lang="en-US" dirty="0" smtClean="0"/>
              <a:t>Mental Preparation</a:t>
            </a:r>
          </a:p>
          <a:p>
            <a:r>
              <a:rPr lang="en-US" dirty="0" smtClean="0"/>
              <a:t>The Higher Standard</a:t>
            </a:r>
          </a:p>
        </p:txBody>
      </p:sp>
    </p:spTree>
    <p:extLst>
      <p:ext uri="{BB962C8B-B14F-4D97-AF65-F5344CB8AC3E}">
        <p14:creationId xmlns:p14="http://schemas.microsoft.com/office/powerpoint/2010/main" val="3297938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73162"/>
          </a:xfrm>
        </p:spPr>
        <p:txBody>
          <a:bodyPr>
            <a:normAutofit/>
          </a:bodyPr>
          <a:lstStyle/>
          <a:p>
            <a:endParaRPr lang="en-US" dirty="0"/>
          </a:p>
        </p:txBody>
      </p:sp>
      <p:sp>
        <p:nvSpPr>
          <p:cNvPr id="3" name="Content Placeholder 2"/>
          <p:cNvSpPr>
            <a:spLocks noGrp="1"/>
          </p:cNvSpPr>
          <p:nvPr>
            <p:ph idx="1"/>
          </p:nvPr>
        </p:nvSpPr>
        <p:spPr>
          <a:xfrm>
            <a:off x="533400" y="381000"/>
            <a:ext cx="8229600" cy="5715000"/>
          </a:xfrm>
        </p:spPr>
        <p:txBody>
          <a:bodyPr>
            <a:normAutofit fontScale="55000" lnSpcReduction="20000"/>
          </a:bodyPr>
          <a:lstStyle/>
          <a:p>
            <a:pPr marL="137160" indent="0">
              <a:buNone/>
            </a:pPr>
            <a:r>
              <a:rPr lang="en-US" dirty="0" smtClean="0"/>
              <a:t> </a:t>
            </a:r>
            <a:endParaRPr lang="en-US" dirty="0"/>
          </a:p>
          <a:p>
            <a:endParaRPr lang="en-US" dirty="0" smtClean="0"/>
          </a:p>
          <a:p>
            <a:endParaRPr lang="en-US" sz="3600" dirty="0" smtClean="0">
              <a:solidFill>
                <a:schemeClr val="accent1"/>
              </a:solidFill>
              <a:effectLst>
                <a:outerShdw blurRad="38100" dist="38100" dir="2700000" algn="tl">
                  <a:srgbClr val="000000">
                    <a:alpha val="43137"/>
                  </a:srgbClr>
                </a:outerShdw>
              </a:effectLst>
              <a:latin typeface="+mj-lt"/>
            </a:endParaRPr>
          </a:p>
          <a:p>
            <a:r>
              <a:rPr lang="en-US" sz="6300" dirty="0" smtClean="0">
                <a:solidFill>
                  <a:schemeClr val="accent1"/>
                </a:solidFill>
                <a:effectLst>
                  <a:outerShdw blurRad="38100" dist="38100" dir="2700000" algn="tl">
                    <a:srgbClr val="000000">
                      <a:alpha val="43137"/>
                    </a:srgbClr>
                  </a:outerShdw>
                </a:effectLst>
                <a:latin typeface="+mj-lt"/>
              </a:rPr>
              <a:t>Fired </a:t>
            </a:r>
            <a:r>
              <a:rPr lang="en-US" sz="6300" dirty="0">
                <a:solidFill>
                  <a:schemeClr val="accent1"/>
                </a:solidFill>
                <a:effectLst>
                  <a:outerShdw blurRad="38100" dist="38100" dir="2700000" algn="tl">
                    <a:srgbClr val="000000">
                      <a:alpha val="43137"/>
                    </a:srgbClr>
                  </a:outerShdw>
                </a:effectLst>
                <a:latin typeface="+mj-lt"/>
              </a:rPr>
              <a:t>King Co. deputy sentenced to 1 year for theft, drugs, </a:t>
            </a:r>
            <a:r>
              <a:rPr lang="en-US" sz="6300" dirty="0" smtClean="0">
                <a:solidFill>
                  <a:schemeClr val="accent1"/>
                </a:solidFill>
                <a:effectLst>
                  <a:outerShdw blurRad="38100" dist="38100" dir="2700000" algn="tl">
                    <a:srgbClr val="000000">
                      <a:alpha val="43137"/>
                    </a:srgbClr>
                  </a:outerShdw>
                </a:effectLst>
                <a:latin typeface="+mj-lt"/>
              </a:rPr>
              <a:t>prostitution</a:t>
            </a:r>
          </a:p>
          <a:p>
            <a:endParaRPr lang="en-US" sz="6300" dirty="0" smtClean="0">
              <a:solidFill>
                <a:schemeClr val="accent1"/>
              </a:solidFill>
              <a:effectLst>
                <a:outerShdw blurRad="38100" dist="38100" dir="2700000" algn="tl">
                  <a:srgbClr val="000000">
                    <a:alpha val="43137"/>
                  </a:srgbClr>
                </a:outerShdw>
              </a:effectLst>
              <a:latin typeface="+mj-lt"/>
            </a:endParaRPr>
          </a:p>
          <a:p>
            <a:r>
              <a:rPr lang="en-US" sz="6300" dirty="0">
                <a:solidFill>
                  <a:schemeClr val="accent1"/>
                </a:solidFill>
                <a:effectLst>
                  <a:outerShdw blurRad="38100" dist="38100" dir="2700000" algn="tl">
                    <a:srgbClr val="000000">
                      <a:alpha val="43137"/>
                    </a:srgbClr>
                  </a:outerShdw>
                </a:effectLst>
                <a:latin typeface="+mj-lt"/>
              </a:rPr>
              <a:t>N</a:t>
            </a:r>
            <a:r>
              <a:rPr lang="en-US" sz="6300" dirty="0" smtClean="0">
                <a:solidFill>
                  <a:schemeClr val="accent1"/>
                </a:solidFill>
                <a:effectLst>
                  <a:outerShdw blurRad="38100" dist="38100" dir="2700000" algn="tl">
                    <a:srgbClr val="000000">
                      <a:alpha val="43137"/>
                    </a:srgbClr>
                  </a:outerShdw>
                </a:effectLst>
                <a:latin typeface="+mj-lt"/>
              </a:rPr>
              <a:t>isqually Tribal Police Officer Arrested Saturday in Olympia</a:t>
            </a:r>
          </a:p>
          <a:p>
            <a:endParaRPr lang="en-US" sz="6300" dirty="0">
              <a:solidFill>
                <a:schemeClr val="accent1"/>
              </a:solidFill>
              <a:effectLst>
                <a:outerShdw blurRad="38100" dist="38100" dir="2700000" algn="tl">
                  <a:srgbClr val="000000">
                    <a:alpha val="43137"/>
                  </a:srgbClr>
                </a:outerShdw>
              </a:effectLst>
              <a:latin typeface="+mj-lt"/>
            </a:endParaRPr>
          </a:p>
          <a:p>
            <a:r>
              <a:rPr lang="en-US" sz="6300" dirty="0">
                <a:solidFill>
                  <a:schemeClr val="accent1"/>
                </a:solidFill>
                <a:effectLst>
                  <a:outerShdw blurRad="38100" dist="38100" dir="2700000" algn="tl">
                    <a:srgbClr val="000000">
                      <a:alpha val="43137"/>
                    </a:srgbClr>
                  </a:outerShdw>
                </a:effectLst>
                <a:latin typeface="+mj-lt"/>
              </a:rPr>
              <a:t>Lake Stevens police officer fired after 'last chance'</a:t>
            </a:r>
          </a:p>
        </p:txBody>
      </p:sp>
    </p:spTree>
    <p:extLst>
      <p:ext uri="{BB962C8B-B14F-4D97-AF65-F5344CB8AC3E}">
        <p14:creationId xmlns:p14="http://schemas.microsoft.com/office/powerpoint/2010/main" val="947286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Trust</a:t>
            </a:r>
            <a:endParaRPr lang="en-US" dirty="0"/>
          </a:p>
        </p:txBody>
      </p:sp>
      <p:sp>
        <p:nvSpPr>
          <p:cNvPr id="3" name="Content Placeholder 2"/>
          <p:cNvSpPr>
            <a:spLocks noGrp="1"/>
          </p:cNvSpPr>
          <p:nvPr>
            <p:ph idx="1"/>
          </p:nvPr>
        </p:nvSpPr>
        <p:spPr/>
        <p:txBody>
          <a:bodyPr/>
          <a:lstStyle/>
          <a:p>
            <a:r>
              <a:rPr lang="en-US" dirty="0" smtClean="0"/>
              <a:t>Gallup Survey of the Public’s Trust in the Police</a:t>
            </a:r>
          </a:p>
          <a:p>
            <a:pPr lvl="1"/>
            <a:r>
              <a:rPr lang="en-US" dirty="0" smtClean="0"/>
              <a:t>What percentage of the public rate the police as being honest and ethical?</a:t>
            </a:r>
          </a:p>
          <a:p>
            <a:pPr lvl="1"/>
            <a:endParaRPr lang="en-US" dirty="0"/>
          </a:p>
          <a:p>
            <a:pPr lvl="2"/>
            <a:r>
              <a:rPr lang="en-US" dirty="0" smtClean="0"/>
              <a:t>2012		58%</a:t>
            </a:r>
          </a:p>
          <a:p>
            <a:pPr lvl="2"/>
            <a:r>
              <a:rPr lang="en-US" dirty="0" smtClean="0"/>
              <a:t>2011		54%</a:t>
            </a:r>
          </a:p>
          <a:p>
            <a:pPr lvl="2"/>
            <a:r>
              <a:rPr lang="en-US" dirty="0" smtClean="0"/>
              <a:t>2010		57%</a:t>
            </a:r>
          </a:p>
          <a:p>
            <a:pPr lvl="2"/>
            <a:r>
              <a:rPr lang="en-US" dirty="0" smtClean="0"/>
              <a:t>2009		63%</a:t>
            </a:r>
          </a:p>
          <a:p>
            <a:pPr lvl="1"/>
            <a:r>
              <a:rPr lang="en-US" dirty="0" smtClean="0"/>
              <a:t>What drives these percentages?</a:t>
            </a:r>
            <a:endParaRPr lang="en-US" dirty="0"/>
          </a:p>
        </p:txBody>
      </p:sp>
    </p:spTree>
    <p:extLst>
      <p:ext uri="{BB962C8B-B14F-4D97-AF65-F5344CB8AC3E}">
        <p14:creationId xmlns:p14="http://schemas.microsoft.com/office/powerpoint/2010/main" val="133619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676400"/>
            <a:ext cx="8229600" cy="2773362"/>
          </a:xfrm>
        </p:spPr>
        <p:txBody>
          <a:bodyPr>
            <a:normAutofit fontScale="90000"/>
          </a:bodyPr>
          <a:lstStyle/>
          <a:p>
            <a:r>
              <a:rPr lang="en-US" sz="6000" dirty="0" smtClean="0"/>
              <a:t>Every Contact</a:t>
            </a:r>
            <a:br>
              <a:rPr lang="en-US" sz="6000" dirty="0" smtClean="0"/>
            </a:br>
            <a:r>
              <a:rPr lang="en-US" sz="6000" dirty="0" smtClean="0"/>
              <a:t/>
            </a:r>
            <a:br>
              <a:rPr lang="en-US" sz="6000" dirty="0" smtClean="0"/>
            </a:br>
            <a:r>
              <a:rPr lang="en-US" sz="6000" dirty="0" smtClean="0"/>
              <a:t>Every Day</a:t>
            </a:r>
            <a:endParaRPr lang="en-US" sz="6000" dirty="0"/>
          </a:p>
        </p:txBody>
      </p:sp>
    </p:spTree>
    <p:extLst>
      <p:ext uri="{BB962C8B-B14F-4D97-AF65-F5344CB8AC3E}">
        <p14:creationId xmlns:p14="http://schemas.microsoft.com/office/powerpoint/2010/main" val="3996824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Brady v. Maryland (1963)</a:t>
            </a:r>
            <a:endParaRPr lang="en-US" dirty="0"/>
          </a:p>
        </p:txBody>
      </p:sp>
      <p:sp>
        <p:nvSpPr>
          <p:cNvPr id="3" name="Content Placeholder 2"/>
          <p:cNvSpPr>
            <a:spLocks noGrp="1"/>
          </p:cNvSpPr>
          <p:nvPr>
            <p:ph idx="1"/>
          </p:nvPr>
        </p:nvSpPr>
        <p:spPr/>
        <p:txBody>
          <a:bodyPr/>
          <a:lstStyle/>
          <a:p>
            <a:r>
              <a:rPr lang="en-US" dirty="0" smtClean="0"/>
              <a:t>The prosecution withheld potentially exculpatory evidence from the defense.</a:t>
            </a:r>
          </a:p>
          <a:p>
            <a:r>
              <a:rPr lang="en-US" dirty="0" smtClean="0"/>
              <a:t>Interpretations since 1963 have held that it is the Prosecutions duty to inform the defense of credibility problems with prosecution witnesses.</a:t>
            </a:r>
          </a:p>
          <a:p>
            <a:r>
              <a:rPr lang="en-US" dirty="0" smtClean="0"/>
              <a:t>If an officer has past credibility issues the prosecutor has to inform the court.</a:t>
            </a:r>
            <a:endParaRPr lang="en-US" dirty="0"/>
          </a:p>
        </p:txBody>
      </p:sp>
    </p:spTree>
    <p:extLst>
      <p:ext uri="{BB962C8B-B14F-4D97-AF65-F5344CB8AC3E}">
        <p14:creationId xmlns:p14="http://schemas.microsoft.com/office/powerpoint/2010/main" val="2393913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Peace Officer Certification</a:t>
            </a:r>
            <a:endParaRPr lang="en-US" dirty="0"/>
          </a:p>
        </p:txBody>
      </p:sp>
      <p:sp>
        <p:nvSpPr>
          <p:cNvPr id="3" name="Content Placeholder 2"/>
          <p:cNvSpPr>
            <a:spLocks noGrp="1"/>
          </p:cNvSpPr>
          <p:nvPr>
            <p:ph idx="1"/>
          </p:nvPr>
        </p:nvSpPr>
        <p:spPr/>
        <p:txBody>
          <a:bodyPr/>
          <a:lstStyle/>
          <a:p>
            <a:r>
              <a:rPr lang="en-US" dirty="0" smtClean="0"/>
              <a:t>You can be terminated for unethical conduct, of course.  But…</a:t>
            </a:r>
          </a:p>
          <a:p>
            <a:endParaRPr lang="en-US" dirty="0"/>
          </a:p>
          <a:p>
            <a:r>
              <a:rPr lang="en-US" dirty="0" smtClean="0"/>
              <a:t>You can also lose your Peace </a:t>
            </a:r>
            <a:r>
              <a:rPr lang="en-US" dirty="0"/>
              <a:t>O</a:t>
            </a:r>
            <a:r>
              <a:rPr lang="en-US" dirty="0" smtClean="0"/>
              <a:t>fficer Certification</a:t>
            </a:r>
            <a:endParaRPr lang="en-US" dirty="0"/>
          </a:p>
        </p:txBody>
      </p:sp>
    </p:spTree>
    <p:extLst>
      <p:ext uri="{BB962C8B-B14F-4D97-AF65-F5344CB8AC3E}">
        <p14:creationId xmlns:p14="http://schemas.microsoft.com/office/powerpoint/2010/main" val="1741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Preparation</a:t>
            </a:r>
            <a:endParaRPr lang="en-US" dirty="0"/>
          </a:p>
        </p:txBody>
      </p:sp>
      <p:sp>
        <p:nvSpPr>
          <p:cNvPr id="3" name="Content Placeholder 2"/>
          <p:cNvSpPr>
            <a:spLocks noGrp="1"/>
          </p:cNvSpPr>
          <p:nvPr>
            <p:ph idx="1"/>
          </p:nvPr>
        </p:nvSpPr>
        <p:spPr/>
        <p:txBody>
          <a:bodyPr/>
          <a:lstStyle/>
          <a:p>
            <a:r>
              <a:rPr lang="en-US" dirty="0" smtClean="0"/>
              <a:t>We mentally prepare for lethal encounters</a:t>
            </a:r>
          </a:p>
          <a:p>
            <a:endParaRPr lang="en-US" dirty="0"/>
          </a:p>
          <a:p>
            <a:r>
              <a:rPr lang="en-US" dirty="0" smtClean="0"/>
              <a:t>We mentally prepare for driving situations</a:t>
            </a:r>
          </a:p>
          <a:p>
            <a:endParaRPr lang="en-US" dirty="0"/>
          </a:p>
          <a:p>
            <a:r>
              <a:rPr lang="en-US" dirty="0" smtClean="0"/>
              <a:t>We mentally prepare to guard our physical safety</a:t>
            </a:r>
          </a:p>
          <a:p>
            <a:endParaRPr lang="en-US" dirty="0"/>
          </a:p>
          <a:p>
            <a:r>
              <a:rPr lang="en-US" dirty="0" smtClean="0"/>
              <a:t>Is our professional and personal reputation any less important?  Can we do our job without it?</a:t>
            </a:r>
            <a:endParaRPr lang="en-US" dirty="0"/>
          </a:p>
        </p:txBody>
      </p:sp>
    </p:spTree>
    <p:extLst>
      <p:ext uri="{BB962C8B-B14F-4D97-AF65-F5344CB8AC3E}">
        <p14:creationId xmlns:p14="http://schemas.microsoft.com/office/powerpoint/2010/main" val="192148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328</TotalTime>
  <Words>806</Words>
  <Application>Microsoft Office PowerPoint</Application>
  <PresentationFormat>On-screen Show (4:3)</PresentationFormat>
  <Paragraphs>153</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Book Antiqua</vt:lpstr>
      <vt:lpstr>Lucida Console</vt:lpstr>
      <vt:lpstr>Lucida Sans</vt:lpstr>
      <vt:lpstr>Wingdings</vt:lpstr>
      <vt:lpstr>Wingdings 2</vt:lpstr>
      <vt:lpstr>Wingdings 3</vt:lpstr>
      <vt:lpstr>Apex</vt:lpstr>
      <vt:lpstr>Professional Ethics </vt:lpstr>
      <vt:lpstr>Learning Objectives</vt:lpstr>
      <vt:lpstr>Why is this important?</vt:lpstr>
      <vt:lpstr>PowerPoint Presentation</vt:lpstr>
      <vt:lpstr>Public Trust</vt:lpstr>
      <vt:lpstr>Every Contact  Every Day</vt:lpstr>
      <vt:lpstr>Brady v. Maryland (1963)</vt:lpstr>
      <vt:lpstr>Peace Officer Certification</vt:lpstr>
      <vt:lpstr>Mental Preparation</vt:lpstr>
      <vt:lpstr>The Higher Standard Theory </vt:lpstr>
      <vt:lpstr>Your professional reputation will be established by the choices you make- on and off duty.</vt:lpstr>
      <vt:lpstr>What are the characteristics of a ethical decision?</vt:lpstr>
      <vt:lpstr>PowerPoint Presentation</vt:lpstr>
      <vt:lpstr>Group Exercise</vt:lpstr>
      <vt:lpstr>Critiquing Presentations</vt:lpstr>
      <vt:lpstr>The Continuum of Compromise</vt:lpstr>
      <vt:lpstr>The Continuum of Compromise</vt:lpstr>
      <vt:lpstr>What causes us to take on a victim mentality?</vt:lpstr>
      <vt:lpstr>What are “Acts of Omission”?</vt:lpstr>
      <vt:lpstr>What are “Acts of Commission” </vt:lpstr>
      <vt:lpstr>Rationalizations/Justifications?</vt:lpstr>
      <vt:lpstr>Homework/Journal</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Ethics</dc:title>
  <dc:creator>David Bales</dc:creator>
  <cp:lastModifiedBy>Donna Rorvik</cp:lastModifiedBy>
  <cp:revision>22</cp:revision>
  <dcterms:created xsi:type="dcterms:W3CDTF">2013-08-14T14:47:45Z</dcterms:created>
  <dcterms:modified xsi:type="dcterms:W3CDTF">2014-08-08T20:07:27Z</dcterms:modified>
</cp:coreProperties>
</file>