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handoutMasterIdLst>
    <p:handoutMasterId r:id="rId25"/>
  </p:handoutMasterIdLst>
  <p:sldIdLst>
    <p:sldId id="256" r:id="rId2"/>
    <p:sldId id="283" r:id="rId3"/>
    <p:sldId id="262" r:id="rId4"/>
    <p:sldId id="258" r:id="rId5"/>
    <p:sldId id="281" r:id="rId6"/>
    <p:sldId id="263" r:id="rId7"/>
    <p:sldId id="260" r:id="rId8"/>
    <p:sldId id="267" r:id="rId9"/>
    <p:sldId id="284" r:id="rId10"/>
    <p:sldId id="278" r:id="rId11"/>
    <p:sldId id="279" r:id="rId12"/>
    <p:sldId id="280" r:id="rId13"/>
    <p:sldId id="270" r:id="rId14"/>
    <p:sldId id="271" r:id="rId15"/>
    <p:sldId id="265" r:id="rId16"/>
    <p:sldId id="272" r:id="rId17"/>
    <p:sldId id="274" r:id="rId18"/>
    <p:sldId id="275" r:id="rId19"/>
    <p:sldId id="276" r:id="rId20"/>
    <p:sldId id="277" r:id="rId21"/>
    <p:sldId id="266" r:id="rId22"/>
    <p:sldId id="282" r:id="rId23"/>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77" autoAdjust="0"/>
    <p:restoredTop sz="85695" autoAdjust="0"/>
  </p:normalViewPr>
  <p:slideViewPr>
    <p:cSldViewPr>
      <p:cViewPr varScale="1">
        <p:scale>
          <a:sx n="83" d="100"/>
          <a:sy n="83" d="100"/>
        </p:scale>
        <p:origin x="1458" y="96"/>
      </p:cViewPr>
      <p:guideLst>
        <p:guide orient="horz" pos="2160"/>
        <p:guide pos="2880"/>
      </p:guideLst>
    </p:cSldViewPr>
  </p:slideViewPr>
  <p:notesTextViewPr>
    <p:cViewPr>
      <p:scale>
        <a:sx n="1" d="1"/>
        <a:sy n="1" d="1"/>
      </p:scale>
      <p:origin x="0" y="0"/>
    </p:cViewPr>
  </p:notesTextViewPr>
  <p:notesViewPr>
    <p:cSldViewPr>
      <p:cViewPr varScale="1">
        <p:scale>
          <a:sx n="73" d="100"/>
          <a:sy n="73" d="100"/>
        </p:scale>
        <p:origin x="31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10298690094293771"/>
          <c:y val="3.4439521489680762E-2"/>
          <c:w val="0.52905596869835714"/>
          <c:h val="0.96198731629047785"/>
        </c:manualLayout>
      </c:layout>
      <c:pieChart>
        <c:varyColors val="1"/>
        <c:ser>
          <c:idx val="0"/>
          <c:order val="0"/>
          <c:tx>
            <c:strRef>
              <c:f>Sheet1!$B$1</c:f>
              <c:strCache>
                <c:ptCount val="1"/>
                <c:pt idx="0">
                  <c:v>Column1</c:v>
                </c:pt>
              </c:strCache>
            </c:strRef>
          </c:tx>
          <c:explosion val="25"/>
          <c:dPt>
            <c:idx val="0"/>
            <c:bubble3D val="0"/>
            <c:explosion val="18"/>
          </c:dPt>
          <c:dLbls>
            <c:dLbl>
              <c:idx val="0"/>
              <c:layout>
                <c:manualLayout>
                  <c:x val="-0.11962519442014193"/>
                  <c:y val="3.1149172010464955E-3"/>
                </c:manualLayout>
              </c:layout>
              <c:tx>
                <c:rich>
                  <a:bodyPr/>
                  <a:lstStyle/>
                  <a:p>
                    <a:r>
                      <a:rPr lang="en-US" sz="2800" dirty="0" smtClean="0"/>
                      <a:t>50</a:t>
                    </a:r>
                    <a:endParaRPr lang="en-US" dirty="0"/>
                  </a:p>
                </c:rich>
              </c:tx>
              <c:showLegendKey val="0"/>
              <c:showVal val="0"/>
              <c:showCatName val="0"/>
              <c:showSerName val="0"/>
              <c:showPercent val="1"/>
              <c:showBubbleSize val="0"/>
              <c:extLst>
                <c:ext xmlns:c15="http://schemas.microsoft.com/office/drawing/2012/chart" uri="{CE6537A1-D6FC-4f65-9D91-7224C49458BB}">
                  <c15:layout/>
                </c:ext>
              </c:extLst>
            </c:dLbl>
            <c:dLbl>
              <c:idx val="1"/>
              <c:layout>
                <c:manualLayout>
                  <c:x val="0.11471584281131525"/>
                  <c:y val="-0.10866505095158754"/>
                </c:manualLayout>
              </c:layout>
              <c:tx>
                <c:rich>
                  <a:bodyPr/>
                  <a:lstStyle/>
                  <a:p>
                    <a:r>
                      <a:rPr lang="en-US" sz="2800" dirty="0" smtClean="0"/>
                      <a:t>40</a:t>
                    </a:r>
                    <a:endParaRPr lang="en-US" dirty="0"/>
                  </a:p>
                </c:rich>
              </c:tx>
              <c:showLegendKey val="0"/>
              <c:showVal val="0"/>
              <c:showCatName val="0"/>
              <c:showSerName val="0"/>
              <c:showPercent val="1"/>
              <c:showBubbleSize val="0"/>
              <c:extLst>
                <c:ext xmlns:c15="http://schemas.microsoft.com/office/drawing/2012/chart" uri="{CE6537A1-D6FC-4f65-9D91-7224C49458BB}">
                  <c15:layout/>
                </c:ext>
              </c:extLst>
            </c:dLbl>
            <c:dLbl>
              <c:idx val="2"/>
              <c:layout>
                <c:manualLayout>
                  <c:x val="4.2366093127247983E-2"/>
                  <c:y val="0.10031566762697795"/>
                </c:manualLayout>
              </c:layout>
              <c:tx>
                <c:rich>
                  <a:bodyPr/>
                  <a:lstStyle/>
                  <a:p>
                    <a:r>
                      <a:rPr lang="en-US" sz="2800" smtClean="0"/>
                      <a:t>10</a:t>
                    </a:r>
                    <a:endParaRPr lang="en-US"/>
                  </a:p>
                </c:rich>
              </c:tx>
              <c:showLegendKey val="0"/>
              <c:showVal val="0"/>
              <c:showCatName val="0"/>
              <c:showSerName val="0"/>
              <c:showPercent val="1"/>
              <c:showBubbleSize val="0"/>
              <c:extLst>
                <c:ext xmlns:c15="http://schemas.microsoft.com/office/drawing/2012/chart" uri="{CE6537A1-D6FC-4f65-9D91-7224C49458BB}">
                  <c15:layout/>
                </c:ext>
              </c:extLst>
            </c:dLbl>
            <c:spPr>
              <a:noFill/>
              <a:ln>
                <a:noFill/>
              </a:ln>
              <a:effectLst/>
            </c:spPr>
            <c:txPr>
              <a:bodyPr/>
              <a:lstStyle/>
              <a:p>
                <a:pPr>
                  <a:defRPr sz="2800"/>
                </a:pPr>
                <a:endParaRPr lang="en-US"/>
              </a:p>
            </c:txPr>
            <c:showLegendKey val="0"/>
            <c:showVal val="0"/>
            <c:showCatName val="0"/>
            <c:showSerName val="0"/>
            <c:showPercent val="1"/>
            <c:showBubbleSize val="0"/>
            <c:showLeaderLines val="1"/>
            <c:extLst>
              <c:ext xmlns:c15="http://schemas.microsoft.com/office/drawing/2012/chart" uri="{CE6537A1-D6FC-4f65-9D91-7224C49458BB}"/>
            </c:extLst>
          </c:dLbls>
          <c:cat>
            <c:strRef>
              <c:f>Sheet1!$A$2:$A$4</c:f>
              <c:strCache>
                <c:ptCount val="3"/>
                <c:pt idx="0">
                  <c:v>Genetics/Set Point</c:v>
                </c:pt>
                <c:pt idx="1">
                  <c:v>Choice/Behavior</c:v>
                </c:pt>
                <c:pt idx="2">
                  <c:v>Circumstances</c:v>
                </c:pt>
              </c:strCache>
            </c:strRef>
          </c:cat>
          <c:val>
            <c:numRef>
              <c:f>Sheet1!$B$2:$B$4</c:f>
              <c:numCache>
                <c:formatCode>General</c:formatCode>
                <c:ptCount val="3"/>
                <c:pt idx="0">
                  <c:v>50</c:v>
                </c:pt>
                <c:pt idx="1">
                  <c:v>40</c:v>
                </c:pt>
                <c:pt idx="2">
                  <c:v>10</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71342471080003889"/>
          <c:y val="0.39309402220035822"/>
          <c:w val="0.27731602994070187"/>
          <c:h val="0.2643203225479307"/>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10256610284825508"/>
          <c:y val="3.4439521489680755E-2"/>
          <c:w val="0.47967325264897442"/>
          <c:h val="0.87219427114185422"/>
        </c:manualLayout>
      </c:layout>
      <c:pieChart>
        <c:varyColors val="1"/>
        <c:ser>
          <c:idx val="0"/>
          <c:order val="0"/>
          <c:tx>
            <c:strRef>
              <c:f>Sheet1!$B$1</c:f>
              <c:strCache>
                <c:ptCount val="1"/>
                <c:pt idx="0">
                  <c:v>Column1</c:v>
                </c:pt>
              </c:strCache>
            </c:strRef>
          </c:tx>
          <c:explosion val="25"/>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Sheet1!$A$2:$A$3</c:f>
              <c:strCache>
                <c:ptCount val="2"/>
                <c:pt idx="0">
                  <c:v>Technical/ Intelligence</c:v>
                </c:pt>
                <c:pt idx="1">
                  <c:v>Optimism/ Handling Stress/ Maintain Relationships</c:v>
                </c:pt>
              </c:strCache>
            </c:strRef>
          </c:cat>
          <c:val>
            <c:numRef>
              <c:f>Sheet1!$B$2:$B$3</c:f>
              <c:numCache>
                <c:formatCode>General</c:formatCode>
                <c:ptCount val="2"/>
                <c:pt idx="0">
                  <c:v>25</c:v>
                </c:pt>
                <c:pt idx="1">
                  <c:v>75</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64622521143190437"/>
          <c:y val="0.26935195890907637"/>
          <c:w val="0.24112046758044134"/>
          <c:h val="0.46129586123439364"/>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EFFBAF-C1B2-474E-83E9-F61D20F928CA}"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AE8693F9-F59C-400E-8DEB-14B4B69B9EA1}">
      <dgm:prSet phldrT="[Text]" custT="1"/>
      <dgm:spPr/>
      <dgm:t>
        <a:bodyPr/>
        <a:lstStyle/>
        <a:p>
          <a:r>
            <a:rPr lang="en-US" sz="3100" dirty="0" smtClean="0"/>
            <a:t>Energy</a:t>
          </a:r>
          <a:endParaRPr lang="en-US" sz="3100" dirty="0"/>
        </a:p>
      </dgm:t>
    </dgm:pt>
    <dgm:pt modelId="{B2C8E0F2-70B2-43EC-9818-8C30F4BE1AC9}" type="parTrans" cxnId="{154AD138-709B-4A61-996C-69F163D78762}">
      <dgm:prSet/>
      <dgm:spPr/>
      <dgm:t>
        <a:bodyPr/>
        <a:lstStyle/>
        <a:p>
          <a:endParaRPr lang="en-US"/>
        </a:p>
      </dgm:t>
    </dgm:pt>
    <dgm:pt modelId="{8D8162E1-6B9B-483B-9C5C-66745D045930}" type="sibTrans" cxnId="{154AD138-709B-4A61-996C-69F163D78762}">
      <dgm:prSet/>
      <dgm:spPr/>
      <dgm:t>
        <a:bodyPr/>
        <a:lstStyle/>
        <a:p>
          <a:endParaRPr lang="en-US"/>
        </a:p>
      </dgm:t>
    </dgm:pt>
    <dgm:pt modelId="{BFA4385D-1EE3-4053-99D5-D8919C0CD7CE}">
      <dgm:prSet phldrT="[Text]" custT="1"/>
      <dgm:spPr/>
      <dgm:t>
        <a:bodyPr/>
        <a:lstStyle/>
        <a:p>
          <a:r>
            <a:rPr lang="en-US" sz="2300" dirty="0" smtClean="0"/>
            <a:t>Introvert</a:t>
          </a:r>
          <a:endParaRPr lang="en-US" sz="2300" dirty="0"/>
        </a:p>
      </dgm:t>
    </dgm:pt>
    <dgm:pt modelId="{AB5FADD6-F92B-4CEB-8C7D-88D4911717BB}" type="parTrans" cxnId="{3D2369DB-2936-48D4-98B9-B392B97B4CC2}">
      <dgm:prSet/>
      <dgm:spPr/>
      <dgm:t>
        <a:bodyPr/>
        <a:lstStyle/>
        <a:p>
          <a:endParaRPr lang="en-US"/>
        </a:p>
      </dgm:t>
    </dgm:pt>
    <dgm:pt modelId="{BBA5D494-348F-40DD-A923-AB6EA40A1457}" type="sibTrans" cxnId="{3D2369DB-2936-48D4-98B9-B392B97B4CC2}">
      <dgm:prSet/>
      <dgm:spPr/>
      <dgm:t>
        <a:bodyPr/>
        <a:lstStyle/>
        <a:p>
          <a:endParaRPr lang="en-US"/>
        </a:p>
      </dgm:t>
    </dgm:pt>
    <dgm:pt modelId="{5BD4372A-9482-4707-ABF2-1F3008D4C154}">
      <dgm:prSet phldrT="[Text]" custT="1"/>
      <dgm:spPr/>
      <dgm:t>
        <a:bodyPr/>
        <a:lstStyle/>
        <a:p>
          <a:r>
            <a:rPr lang="en-US" sz="2300" dirty="0" smtClean="0"/>
            <a:t>Extrovert</a:t>
          </a:r>
          <a:endParaRPr lang="en-US" sz="2300" dirty="0"/>
        </a:p>
      </dgm:t>
    </dgm:pt>
    <dgm:pt modelId="{BA30925F-E39E-44B9-A619-AB00AE0488F3}" type="parTrans" cxnId="{20822D82-65D9-4E8E-9D29-C3F0646F8CAC}">
      <dgm:prSet/>
      <dgm:spPr/>
      <dgm:t>
        <a:bodyPr/>
        <a:lstStyle/>
        <a:p>
          <a:endParaRPr lang="en-US"/>
        </a:p>
      </dgm:t>
    </dgm:pt>
    <dgm:pt modelId="{41880654-3DDB-4087-8D93-2374941AD2A6}" type="sibTrans" cxnId="{20822D82-65D9-4E8E-9D29-C3F0646F8CAC}">
      <dgm:prSet/>
      <dgm:spPr/>
      <dgm:t>
        <a:bodyPr/>
        <a:lstStyle/>
        <a:p>
          <a:endParaRPr lang="en-US"/>
        </a:p>
      </dgm:t>
    </dgm:pt>
    <dgm:pt modelId="{C26D25E3-9EC0-4BA0-985B-FAA23820EC56}" type="pres">
      <dgm:prSet presAssocID="{A0EFFBAF-C1B2-474E-83E9-F61D20F928CA}" presName="theList" presStyleCnt="0">
        <dgm:presLayoutVars>
          <dgm:dir/>
          <dgm:animLvl val="lvl"/>
          <dgm:resizeHandles val="exact"/>
        </dgm:presLayoutVars>
      </dgm:prSet>
      <dgm:spPr/>
      <dgm:t>
        <a:bodyPr/>
        <a:lstStyle/>
        <a:p>
          <a:endParaRPr lang="en-US"/>
        </a:p>
      </dgm:t>
    </dgm:pt>
    <dgm:pt modelId="{0E2CA781-383B-4E76-9273-F41DC68B964D}" type="pres">
      <dgm:prSet presAssocID="{AE8693F9-F59C-400E-8DEB-14B4B69B9EA1}" presName="compNode" presStyleCnt="0"/>
      <dgm:spPr/>
    </dgm:pt>
    <dgm:pt modelId="{A3012BE3-D7E9-4F07-8D74-C64084A0C0E2}" type="pres">
      <dgm:prSet presAssocID="{AE8693F9-F59C-400E-8DEB-14B4B69B9EA1}" presName="aNode" presStyleLbl="bgShp" presStyleIdx="0" presStyleCnt="1"/>
      <dgm:spPr/>
      <dgm:t>
        <a:bodyPr/>
        <a:lstStyle/>
        <a:p>
          <a:endParaRPr lang="en-US"/>
        </a:p>
      </dgm:t>
    </dgm:pt>
    <dgm:pt modelId="{39ECB69D-C4E3-464F-8933-F4BAB3256653}" type="pres">
      <dgm:prSet presAssocID="{AE8693F9-F59C-400E-8DEB-14B4B69B9EA1}" presName="textNode" presStyleLbl="bgShp" presStyleIdx="0" presStyleCnt="1"/>
      <dgm:spPr/>
      <dgm:t>
        <a:bodyPr/>
        <a:lstStyle/>
        <a:p>
          <a:endParaRPr lang="en-US"/>
        </a:p>
      </dgm:t>
    </dgm:pt>
    <dgm:pt modelId="{6A0F9632-1193-4693-A09B-9441477BE789}" type="pres">
      <dgm:prSet presAssocID="{AE8693F9-F59C-400E-8DEB-14B4B69B9EA1}" presName="compChildNode" presStyleCnt="0"/>
      <dgm:spPr/>
    </dgm:pt>
    <dgm:pt modelId="{8A72DD49-08DE-450E-B216-F2BD5741108D}" type="pres">
      <dgm:prSet presAssocID="{AE8693F9-F59C-400E-8DEB-14B4B69B9EA1}" presName="theInnerList" presStyleCnt="0"/>
      <dgm:spPr/>
    </dgm:pt>
    <dgm:pt modelId="{6BE193B6-3EBC-456E-98A0-9F7F07ABA141}" type="pres">
      <dgm:prSet presAssocID="{BFA4385D-1EE3-4053-99D5-D8919C0CD7CE}" presName="childNode" presStyleLbl="node1" presStyleIdx="0" presStyleCnt="2">
        <dgm:presLayoutVars>
          <dgm:bulletEnabled val="1"/>
        </dgm:presLayoutVars>
      </dgm:prSet>
      <dgm:spPr/>
      <dgm:t>
        <a:bodyPr/>
        <a:lstStyle/>
        <a:p>
          <a:endParaRPr lang="en-US"/>
        </a:p>
      </dgm:t>
    </dgm:pt>
    <dgm:pt modelId="{74EA292A-6E9B-44DD-A3F9-A614B3A0E169}" type="pres">
      <dgm:prSet presAssocID="{BFA4385D-1EE3-4053-99D5-D8919C0CD7CE}" presName="aSpace2" presStyleCnt="0"/>
      <dgm:spPr/>
    </dgm:pt>
    <dgm:pt modelId="{8A7814EE-ECE1-4392-997A-9CA635F4BA0F}" type="pres">
      <dgm:prSet presAssocID="{5BD4372A-9482-4707-ABF2-1F3008D4C154}" presName="childNode" presStyleLbl="node1" presStyleIdx="1" presStyleCnt="2">
        <dgm:presLayoutVars>
          <dgm:bulletEnabled val="1"/>
        </dgm:presLayoutVars>
      </dgm:prSet>
      <dgm:spPr/>
      <dgm:t>
        <a:bodyPr/>
        <a:lstStyle/>
        <a:p>
          <a:endParaRPr lang="en-US"/>
        </a:p>
      </dgm:t>
    </dgm:pt>
  </dgm:ptLst>
  <dgm:cxnLst>
    <dgm:cxn modelId="{F5910D28-84BA-4815-9AC4-BE43FCAEB835}" type="presOf" srcId="{BFA4385D-1EE3-4053-99D5-D8919C0CD7CE}" destId="{6BE193B6-3EBC-456E-98A0-9F7F07ABA141}" srcOrd="0" destOrd="0" presId="urn:microsoft.com/office/officeart/2005/8/layout/lProcess2"/>
    <dgm:cxn modelId="{154AD138-709B-4A61-996C-69F163D78762}" srcId="{A0EFFBAF-C1B2-474E-83E9-F61D20F928CA}" destId="{AE8693F9-F59C-400E-8DEB-14B4B69B9EA1}" srcOrd="0" destOrd="0" parTransId="{B2C8E0F2-70B2-43EC-9818-8C30F4BE1AC9}" sibTransId="{8D8162E1-6B9B-483B-9C5C-66745D045930}"/>
    <dgm:cxn modelId="{877D2C1A-6D67-4EC5-B200-C5B551D22ACF}" type="presOf" srcId="{5BD4372A-9482-4707-ABF2-1F3008D4C154}" destId="{8A7814EE-ECE1-4392-997A-9CA635F4BA0F}" srcOrd="0" destOrd="0" presId="urn:microsoft.com/office/officeart/2005/8/layout/lProcess2"/>
    <dgm:cxn modelId="{A33050DB-D780-4946-B6B2-FAA9C48B6DF4}" type="presOf" srcId="{A0EFFBAF-C1B2-474E-83E9-F61D20F928CA}" destId="{C26D25E3-9EC0-4BA0-985B-FAA23820EC56}" srcOrd="0" destOrd="0" presId="urn:microsoft.com/office/officeart/2005/8/layout/lProcess2"/>
    <dgm:cxn modelId="{3D2369DB-2936-48D4-98B9-B392B97B4CC2}" srcId="{AE8693F9-F59C-400E-8DEB-14B4B69B9EA1}" destId="{BFA4385D-1EE3-4053-99D5-D8919C0CD7CE}" srcOrd="0" destOrd="0" parTransId="{AB5FADD6-F92B-4CEB-8C7D-88D4911717BB}" sibTransId="{BBA5D494-348F-40DD-A923-AB6EA40A1457}"/>
    <dgm:cxn modelId="{20822D82-65D9-4E8E-9D29-C3F0646F8CAC}" srcId="{AE8693F9-F59C-400E-8DEB-14B4B69B9EA1}" destId="{5BD4372A-9482-4707-ABF2-1F3008D4C154}" srcOrd="1" destOrd="0" parTransId="{BA30925F-E39E-44B9-A619-AB00AE0488F3}" sibTransId="{41880654-3DDB-4087-8D93-2374941AD2A6}"/>
    <dgm:cxn modelId="{A429E847-EA1F-4DF5-8AE6-DBB593DB876D}" type="presOf" srcId="{AE8693F9-F59C-400E-8DEB-14B4B69B9EA1}" destId="{39ECB69D-C4E3-464F-8933-F4BAB3256653}" srcOrd="1" destOrd="0" presId="urn:microsoft.com/office/officeart/2005/8/layout/lProcess2"/>
    <dgm:cxn modelId="{85A6F7E0-4720-4B36-A310-35C908FD01EC}" type="presOf" srcId="{AE8693F9-F59C-400E-8DEB-14B4B69B9EA1}" destId="{A3012BE3-D7E9-4F07-8D74-C64084A0C0E2}" srcOrd="0" destOrd="0" presId="urn:microsoft.com/office/officeart/2005/8/layout/lProcess2"/>
    <dgm:cxn modelId="{8FB80016-13A1-434E-8357-700E17A7B834}" type="presParOf" srcId="{C26D25E3-9EC0-4BA0-985B-FAA23820EC56}" destId="{0E2CA781-383B-4E76-9273-F41DC68B964D}" srcOrd="0" destOrd="0" presId="urn:microsoft.com/office/officeart/2005/8/layout/lProcess2"/>
    <dgm:cxn modelId="{03978542-53DB-4AF6-A80C-FE0DE56F6B73}" type="presParOf" srcId="{0E2CA781-383B-4E76-9273-F41DC68B964D}" destId="{A3012BE3-D7E9-4F07-8D74-C64084A0C0E2}" srcOrd="0" destOrd="0" presId="urn:microsoft.com/office/officeart/2005/8/layout/lProcess2"/>
    <dgm:cxn modelId="{F4591A81-8C9E-41A8-95F6-5DB64B5D2F89}" type="presParOf" srcId="{0E2CA781-383B-4E76-9273-F41DC68B964D}" destId="{39ECB69D-C4E3-464F-8933-F4BAB3256653}" srcOrd="1" destOrd="0" presId="urn:microsoft.com/office/officeart/2005/8/layout/lProcess2"/>
    <dgm:cxn modelId="{BB926E8F-55E8-4415-A988-FF895D32723D}" type="presParOf" srcId="{0E2CA781-383B-4E76-9273-F41DC68B964D}" destId="{6A0F9632-1193-4693-A09B-9441477BE789}" srcOrd="2" destOrd="0" presId="urn:microsoft.com/office/officeart/2005/8/layout/lProcess2"/>
    <dgm:cxn modelId="{362B7E2E-927B-44E1-85EC-4A348A9D5C6E}" type="presParOf" srcId="{6A0F9632-1193-4693-A09B-9441477BE789}" destId="{8A72DD49-08DE-450E-B216-F2BD5741108D}" srcOrd="0" destOrd="0" presId="urn:microsoft.com/office/officeart/2005/8/layout/lProcess2"/>
    <dgm:cxn modelId="{C8C0FC7E-0E0A-460C-A554-513604F3108F}" type="presParOf" srcId="{8A72DD49-08DE-450E-B216-F2BD5741108D}" destId="{6BE193B6-3EBC-456E-98A0-9F7F07ABA141}" srcOrd="0" destOrd="0" presId="urn:microsoft.com/office/officeart/2005/8/layout/lProcess2"/>
    <dgm:cxn modelId="{894D86EA-E303-446C-BEF4-D6A54BFF7115}" type="presParOf" srcId="{8A72DD49-08DE-450E-B216-F2BD5741108D}" destId="{74EA292A-6E9B-44DD-A3F9-A614B3A0E169}" srcOrd="1" destOrd="0" presId="urn:microsoft.com/office/officeart/2005/8/layout/lProcess2"/>
    <dgm:cxn modelId="{A05075DC-4FE5-49DE-A0A7-4444E9A9631D}" type="presParOf" srcId="{8A72DD49-08DE-450E-B216-F2BD5741108D}" destId="{8A7814EE-ECE1-4392-997A-9CA635F4BA0F}"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0EFFBAF-C1B2-474E-83E9-F61D20F928CA}" type="doc">
      <dgm:prSet loTypeId="urn:microsoft.com/office/officeart/2005/8/layout/lProcess2" loCatId="list" qsTypeId="urn:microsoft.com/office/officeart/2005/8/quickstyle/simple1" qsCatId="simple" csTypeId="urn:microsoft.com/office/officeart/2005/8/colors/accent6_2" csCatId="accent6" phldr="1"/>
      <dgm:spPr/>
      <dgm:t>
        <a:bodyPr/>
        <a:lstStyle/>
        <a:p>
          <a:endParaRPr lang="en-US"/>
        </a:p>
      </dgm:t>
    </dgm:pt>
    <dgm:pt modelId="{AE8693F9-F59C-400E-8DEB-14B4B69B9EA1}">
      <dgm:prSet phldrT="[Text]" custT="1"/>
      <dgm:spPr/>
      <dgm:t>
        <a:bodyPr/>
        <a:lstStyle/>
        <a:p>
          <a:r>
            <a:rPr lang="en-US" sz="3100" dirty="0" smtClean="0"/>
            <a:t>Think</a:t>
          </a:r>
          <a:endParaRPr lang="en-US" sz="3100" dirty="0"/>
        </a:p>
      </dgm:t>
    </dgm:pt>
    <dgm:pt modelId="{B2C8E0F2-70B2-43EC-9818-8C30F4BE1AC9}" type="parTrans" cxnId="{154AD138-709B-4A61-996C-69F163D78762}">
      <dgm:prSet/>
      <dgm:spPr/>
      <dgm:t>
        <a:bodyPr/>
        <a:lstStyle/>
        <a:p>
          <a:endParaRPr lang="en-US"/>
        </a:p>
      </dgm:t>
    </dgm:pt>
    <dgm:pt modelId="{8D8162E1-6B9B-483B-9C5C-66745D045930}" type="sibTrans" cxnId="{154AD138-709B-4A61-996C-69F163D78762}">
      <dgm:prSet/>
      <dgm:spPr/>
      <dgm:t>
        <a:bodyPr/>
        <a:lstStyle/>
        <a:p>
          <a:endParaRPr lang="en-US"/>
        </a:p>
      </dgm:t>
    </dgm:pt>
    <dgm:pt modelId="{BFA4385D-1EE3-4053-99D5-D8919C0CD7CE}">
      <dgm:prSet phldrT="[Text]" custT="1"/>
      <dgm:spPr/>
      <dgm:t>
        <a:bodyPr/>
        <a:lstStyle/>
        <a:p>
          <a:r>
            <a:rPr lang="en-US" sz="2300" dirty="0" smtClean="0"/>
            <a:t>Sensory</a:t>
          </a:r>
          <a:endParaRPr lang="en-US" sz="2300" dirty="0"/>
        </a:p>
      </dgm:t>
    </dgm:pt>
    <dgm:pt modelId="{AB5FADD6-F92B-4CEB-8C7D-88D4911717BB}" type="parTrans" cxnId="{3D2369DB-2936-48D4-98B9-B392B97B4CC2}">
      <dgm:prSet/>
      <dgm:spPr/>
      <dgm:t>
        <a:bodyPr/>
        <a:lstStyle/>
        <a:p>
          <a:endParaRPr lang="en-US"/>
        </a:p>
      </dgm:t>
    </dgm:pt>
    <dgm:pt modelId="{BBA5D494-348F-40DD-A923-AB6EA40A1457}" type="sibTrans" cxnId="{3D2369DB-2936-48D4-98B9-B392B97B4CC2}">
      <dgm:prSet/>
      <dgm:spPr/>
      <dgm:t>
        <a:bodyPr/>
        <a:lstStyle/>
        <a:p>
          <a:endParaRPr lang="en-US"/>
        </a:p>
      </dgm:t>
    </dgm:pt>
    <dgm:pt modelId="{5BD4372A-9482-4707-ABF2-1F3008D4C154}">
      <dgm:prSet phldrT="[Text]" custT="1"/>
      <dgm:spPr/>
      <dgm:t>
        <a:bodyPr/>
        <a:lstStyle/>
        <a:p>
          <a:r>
            <a:rPr lang="en-US" sz="2300" dirty="0" smtClean="0"/>
            <a:t>Intuition</a:t>
          </a:r>
          <a:endParaRPr lang="en-US" sz="2300" dirty="0"/>
        </a:p>
      </dgm:t>
    </dgm:pt>
    <dgm:pt modelId="{BA30925F-E39E-44B9-A619-AB00AE0488F3}" type="parTrans" cxnId="{20822D82-65D9-4E8E-9D29-C3F0646F8CAC}">
      <dgm:prSet/>
      <dgm:spPr/>
      <dgm:t>
        <a:bodyPr/>
        <a:lstStyle/>
        <a:p>
          <a:endParaRPr lang="en-US"/>
        </a:p>
      </dgm:t>
    </dgm:pt>
    <dgm:pt modelId="{41880654-3DDB-4087-8D93-2374941AD2A6}" type="sibTrans" cxnId="{20822D82-65D9-4E8E-9D29-C3F0646F8CAC}">
      <dgm:prSet/>
      <dgm:spPr/>
      <dgm:t>
        <a:bodyPr/>
        <a:lstStyle/>
        <a:p>
          <a:endParaRPr lang="en-US"/>
        </a:p>
      </dgm:t>
    </dgm:pt>
    <dgm:pt modelId="{C26D25E3-9EC0-4BA0-985B-FAA23820EC56}" type="pres">
      <dgm:prSet presAssocID="{A0EFFBAF-C1B2-474E-83E9-F61D20F928CA}" presName="theList" presStyleCnt="0">
        <dgm:presLayoutVars>
          <dgm:dir/>
          <dgm:animLvl val="lvl"/>
          <dgm:resizeHandles val="exact"/>
        </dgm:presLayoutVars>
      </dgm:prSet>
      <dgm:spPr/>
      <dgm:t>
        <a:bodyPr/>
        <a:lstStyle/>
        <a:p>
          <a:endParaRPr lang="en-US"/>
        </a:p>
      </dgm:t>
    </dgm:pt>
    <dgm:pt modelId="{0E2CA781-383B-4E76-9273-F41DC68B964D}" type="pres">
      <dgm:prSet presAssocID="{AE8693F9-F59C-400E-8DEB-14B4B69B9EA1}" presName="compNode" presStyleCnt="0"/>
      <dgm:spPr/>
    </dgm:pt>
    <dgm:pt modelId="{A3012BE3-D7E9-4F07-8D74-C64084A0C0E2}" type="pres">
      <dgm:prSet presAssocID="{AE8693F9-F59C-400E-8DEB-14B4B69B9EA1}" presName="aNode" presStyleLbl="bgShp" presStyleIdx="0" presStyleCnt="1"/>
      <dgm:spPr/>
      <dgm:t>
        <a:bodyPr/>
        <a:lstStyle/>
        <a:p>
          <a:endParaRPr lang="en-US"/>
        </a:p>
      </dgm:t>
    </dgm:pt>
    <dgm:pt modelId="{39ECB69D-C4E3-464F-8933-F4BAB3256653}" type="pres">
      <dgm:prSet presAssocID="{AE8693F9-F59C-400E-8DEB-14B4B69B9EA1}" presName="textNode" presStyleLbl="bgShp" presStyleIdx="0" presStyleCnt="1"/>
      <dgm:spPr/>
      <dgm:t>
        <a:bodyPr/>
        <a:lstStyle/>
        <a:p>
          <a:endParaRPr lang="en-US"/>
        </a:p>
      </dgm:t>
    </dgm:pt>
    <dgm:pt modelId="{6A0F9632-1193-4693-A09B-9441477BE789}" type="pres">
      <dgm:prSet presAssocID="{AE8693F9-F59C-400E-8DEB-14B4B69B9EA1}" presName="compChildNode" presStyleCnt="0"/>
      <dgm:spPr/>
    </dgm:pt>
    <dgm:pt modelId="{8A72DD49-08DE-450E-B216-F2BD5741108D}" type="pres">
      <dgm:prSet presAssocID="{AE8693F9-F59C-400E-8DEB-14B4B69B9EA1}" presName="theInnerList" presStyleCnt="0"/>
      <dgm:spPr/>
    </dgm:pt>
    <dgm:pt modelId="{6BE193B6-3EBC-456E-98A0-9F7F07ABA141}" type="pres">
      <dgm:prSet presAssocID="{BFA4385D-1EE3-4053-99D5-D8919C0CD7CE}" presName="childNode" presStyleLbl="node1" presStyleIdx="0" presStyleCnt="2">
        <dgm:presLayoutVars>
          <dgm:bulletEnabled val="1"/>
        </dgm:presLayoutVars>
      </dgm:prSet>
      <dgm:spPr/>
      <dgm:t>
        <a:bodyPr/>
        <a:lstStyle/>
        <a:p>
          <a:endParaRPr lang="en-US"/>
        </a:p>
      </dgm:t>
    </dgm:pt>
    <dgm:pt modelId="{74EA292A-6E9B-44DD-A3F9-A614B3A0E169}" type="pres">
      <dgm:prSet presAssocID="{BFA4385D-1EE3-4053-99D5-D8919C0CD7CE}" presName="aSpace2" presStyleCnt="0"/>
      <dgm:spPr/>
    </dgm:pt>
    <dgm:pt modelId="{8A7814EE-ECE1-4392-997A-9CA635F4BA0F}" type="pres">
      <dgm:prSet presAssocID="{5BD4372A-9482-4707-ABF2-1F3008D4C154}" presName="childNode" presStyleLbl="node1" presStyleIdx="1" presStyleCnt="2">
        <dgm:presLayoutVars>
          <dgm:bulletEnabled val="1"/>
        </dgm:presLayoutVars>
      </dgm:prSet>
      <dgm:spPr/>
      <dgm:t>
        <a:bodyPr/>
        <a:lstStyle/>
        <a:p>
          <a:endParaRPr lang="en-US"/>
        </a:p>
      </dgm:t>
    </dgm:pt>
  </dgm:ptLst>
  <dgm:cxnLst>
    <dgm:cxn modelId="{4EB9C7CD-7AC3-4F30-9076-385AED3B3D0F}" type="presOf" srcId="{A0EFFBAF-C1B2-474E-83E9-F61D20F928CA}" destId="{C26D25E3-9EC0-4BA0-985B-FAA23820EC56}" srcOrd="0" destOrd="0" presId="urn:microsoft.com/office/officeart/2005/8/layout/lProcess2"/>
    <dgm:cxn modelId="{3FB5DB63-BA0C-4445-B2A2-1996391477D9}" type="presOf" srcId="{BFA4385D-1EE3-4053-99D5-D8919C0CD7CE}" destId="{6BE193B6-3EBC-456E-98A0-9F7F07ABA141}" srcOrd="0" destOrd="0" presId="urn:microsoft.com/office/officeart/2005/8/layout/lProcess2"/>
    <dgm:cxn modelId="{154AD138-709B-4A61-996C-69F163D78762}" srcId="{A0EFFBAF-C1B2-474E-83E9-F61D20F928CA}" destId="{AE8693F9-F59C-400E-8DEB-14B4B69B9EA1}" srcOrd="0" destOrd="0" parTransId="{B2C8E0F2-70B2-43EC-9818-8C30F4BE1AC9}" sibTransId="{8D8162E1-6B9B-483B-9C5C-66745D045930}"/>
    <dgm:cxn modelId="{A4F04300-0F97-45E2-B2CB-9E46FBEF558C}" type="presOf" srcId="{5BD4372A-9482-4707-ABF2-1F3008D4C154}" destId="{8A7814EE-ECE1-4392-997A-9CA635F4BA0F}" srcOrd="0" destOrd="0" presId="urn:microsoft.com/office/officeart/2005/8/layout/lProcess2"/>
    <dgm:cxn modelId="{3D2369DB-2936-48D4-98B9-B392B97B4CC2}" srcId="{AE8693F9-F59C-400E-8DEB-14B4B69B9EA1}" destId="{BFA4385D-1EE3-4053-99D5-D8919C0CD7CE}" srcOrd="0" destOrd="0" parTransId="{AB5FADD6-F92B-4CEB-8C7D-88D4911717BB}" sibTransId="{BBA5D494-348F-40DD-A923-AB6EA40A1457}"/>
    <dgm:cxn modelId="{0604685B-9B73-49B8-A4DD-D634AA449963}" type="presOf" srcId="{AE8693F9-F59C-400E-8DEB-14B4B69B9EA1}" destId="{A3012BE3-D7E9-4F07-8D74-C64084A0C0E2}" srcOrd="0" destOrd="0" presId="urn:microsoft.com/office/officeart/2005/8/layout/lProcess2"/>
    <dgm:cxn modelId="{3A768DF4-6491-4401-9565-F9D35A17032B}" type="presOf" srcId="{AE8693F9-F59C-400E-8DEB-14B4B69B9EA1}" destId="{39ECB69D-C4E3-464F-8933-F4BAB3256653}" srcOrd="1" destOrd="0" presId="urn:microsoft.com/office/officeart/2005/8/layout/lProcess2"/>
    <dgm:cxn modelId="{20822D82-65D9-4E8E-9D29-C3F0646F8CAC}" srcId="{AE8693F9-F59C-400E-8DEB-14B4B69B9EA1}" destId="{5BD4372A-9482-4707-ABF2-1F3008D4C154}" srcOrd="1" destOrd="0" parTransId="{BA30925F-E39E-44B9-A619-AB00AE0488F3}" sibTransId="{41880654-3DDB-4087-8D93-2374941AD2A6}"/>
    <dgm:cxn modelId="{20782E4A-FC5C-44D2-BBC2-3964267EC70E}" type="presParOf" srcId="{C26D25E3-9EC0-4BA0-985B-FAA23820EC56}" destId="{0E2CA781-383B-4E76-9273-F41DC68B964D}" srcOrd="0" destOrd="0" presId="urn:microsoft.com/office/officeart/2005/8/layout/lProcess2"/>
    <dgm:cxn modelId="{91CAE916-86E6-4080-957B-A7F902BECE70}" type="presParOf" srcId="{0E2CA781-383B-4E76-9273-F41DC68B964D}" destId="{A3012BE3-D7E9-4F07-8D74-C64084A0C0E2}" srcOrd="0" destOrd="0" presId="urn:microsoft.com/office/officeart/2005/8/layout/lProcess2"/>
    <dgm:cxn modelId="{088DA5FC-A4A8-4A5F-8095-FF3EF8447B4A}" type="presParOf" srcId="{0E2CA781-383B-4E76-9273-F41DC68B964D}" destId="{39ECB69D-C4E3-464F-8933-F4BAB3256653}" srcOrd="1" destOrd="0" presId="urn:microsoft.com/office/officeart/2005/8/layout/lProcess2"/>
    <dgm:cxn modelId="{60302BA9-DB52-47BC-B92C-87EFFAE1EEE1}" type="presParOf" srcId="{0E2CA781-383B-4E76-9273-F41DC68B964D}" destId="{6A0F9632-1193-4693-A09B-9441477BE789}" srcOrd="2" destOrd="0" presId="urn:microsoft.com/office/officeart/2005/8/layout/lProcess2"/>
    <dgm:cxn modelId="{88ECA630-ACA4-4F89-8FD9-656D4A819E07}" type="presParOf" srcId="{6A0F9632-1193-4693-A09B-9441477BE789}" destId="{8A72DD49-08DE-450E-B216-F2BD5741108D}" srcOrd="0" destOrd="0" presId="urn:microsoft.com/office/officeart/2005/8/layout/lProcess2"/>
    <dgm:cxn modelId="{D99BFB30-7AC7-45E3-A589-5A6EE01DDBD7}" type="presParOf" srcId="{8A72DD49-08DE-450E-B216-F2BD5741108D}" destId="{6BE193B6-3EBC-456E-98A0-9F7F07ABA141}" srcOrd="0" destOrd="0" presId="urn:microsoft.com/office/officeart/2005/8/layout/lProcess2"/>
    <dgm:cxn modelId="{733765DD-E0D8-46DD-9AD9-D98E5F74FB61}" type="presParOf" srcId="{8A72DD49-08DE-450E-B216-F2BD5741108D}" destId="{74EA292A-6E9B-44DD-A3F9-A614B3A0E169}" srcOrd="1" destOrd="0" presId="urn:microsoft.com/office/officeart/2005/8/layout/lProcess2"/>
    <dgm:cxn modelId="{F8EB7CC5-93B6-4192-AB67-8FCBA69612B0}" type="presParOf" srcId="{8A72DD49-08DE-450E-B216-F2BD5741108D}" destId="{8A7814EE-ECE1-4392-997A-9CA635F4BA0F}" srcOrd="2" destOrd="0" presId="urn:microsoft.com/office/officeart/2005/8/layout/lProcess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0EFFBAF-C1B2-474E-83E9-F61D20F928CA}" type="doc">
      <dgm:prSet loTypeId="urn:microsoft.com/office/officeart/2005/8/layout/lProcess2" loCatId="list" qsTypeId="urn:microsoft.com/office/officeart/2005/8/quickstyle/simple1" qsCatId="simple" csTypeId="urn:microsoft.com/office/officeart/2005/8/colors/colorful3" csCatId="colorful" phldr="1"/>
      <dgm:spPr/>
      <dgm:t>
        <a:bodyPr/>
        <a:lstStyle/>
        <a:p>
          <a:endParaRPr lang="en-US"/>
        </a:p>
      </dgm:t>
    </dgm:pt>
    <dgm:pt modelId="{AE8693F9-F59C-400E-8DEB-14B4B69B9EA1}">
      <dgm:prSet phldrT="[Text]" custT="1"/>
      <dgm:spPr/>
      <dgm:t>
        <a:bodyPr/>
        <a:lstStyle/>
        <a:p>
          <a:r>
            <a:rPr lang="en-US" sz="3100" dirty="0" smtClean="0"/>
            <a:t>Decide</a:t>
          </a:r>
          <a:endParaRPr lang="en-US" sz="3100" dirty="0"/>
        </a:p>
      </dgm:t>
    </dgm:pt>
    <dgm:pt modelId="{B2C8E0F2-70B2-43EC-9818-8C30F4BE1AC9}" type="parTrans" cxnId="{154AD138-709B-4A61-996C-69F163D78762}">
      <dgm:prSet/>
      <dgm:spPr/>
      <dgm:t>
        <a:bodyPr/>
        <a:lstStyle/>
        <a:p>
          <a:endParaRPr lang="en-US"/>
        </a:p>
      </dgm:t>
    </dgm:pt>
    <dgm:pt modelId="{8D8162E1-6B9B-483B-9C5C-66745D045930}" type="sibTrans" cxnId="{154AD138-709B-4A61-996C-69F163D78762}">
      <dgm:prSet/>
      <dgm:spPr/>
      <dgm:t>
        <a:bodyPr/>
        <a:lstStyle/>
        <a:p>
          <a:endParaRPr lang="en-US"/>
        </a:p>
      </dgm:t>
    </dgm:pt>
    <dgm:pt modelId="{BFA4385D-1EE3-4053-99D5-D8919C0CD7CE}">
      <dgm:prSet phldrT="[Text]" custT="1"/>
      <dgm:spPr/>
      <dgm:t>
        <a:bodyPr/>
        <a:lstStyle/>
        <a:p>
          <a:r>
            <a:rPr lang="en-US" sz="2300" dirty="0" smtClean="0"/>
            <a:t>Thinking</a:t>
          </a:r>
          <a:endParaRPr lang="en-US" sz="2300" dirty="0"/>
        </a:p>
      </dgm:t>
    </dgm:pt>
    <dgm:pt modelId="{AB5FADD6-F92B-4CEB-8C7D-88D4911717BB}" type="parTrans" cxnId="{3D2369DB-2936-48D4-98B9-B392B97B4CC2}">
      <dgm:prSet/>
      <dgm:spPr/>
      <dgm:t>
        <a:bodyPr/>
        <a:lstStyle/>
        <a:p>
          <a:endParaRPr lang="en-US"/>
        </a:p>
      </dgm:t>
    </dgm:pt>
    <dgm:pt modelId="{BBA5D494-348F-40DD-A923-AB6EA40A1457}" type="sibTrans" cxnId="{3D2369DB-2936-48D4-98B9-B392B97B4CC2}">
      <dgm:prSet/>
      <dgm:spPr/>
      <dgm:t>
        <a:bodyPr/>
        <a:lstStyle/>
        <a:p>
          <a:endParaRPr lang="en-US"/>
        </a:p>
      </dgm:t>
    </dgm:pt>
    <dgm:pt modelId="{5BD4372A-9482-4707-ABF2-1F3008D4C154}">
      <dgm:prSet phldrT="[Text]" custT="1"/>
      <dgm:spPr/>
      <dgm:t>
        <a:bodyPr/>
        <a:lstStyle/>
        <a:p>
          <a:r>
            <a:rPr lang="en-US" sz="2300" dirty="0" smtClean="0"/>
            <a:t>Feeling</a:t>
          </a:r>
          <a:endParaRPr lang="en-US" sz="2300" dirty="0"/>
        </a:p>
      </dgm:t>
    </dgm:pt>
    <dgm:pt modelId="{BA30925F-E39E-44B9-A619-AB00AE0488F3}" type="parTrans" cxnId="{20822D82-65D9-4E8E-9D29-C3F0646F8CAC}">
      <dgm:prSet/>
      <dgm:spPr/>
      <dgm:t>
        <a:bodyPr/>
        <a:lstStyle/>
        <a:p>
          <a:endParaRPr lang="en-US"/>
        </a:p>
      </dgm:t>
    </dgm:pt>
    <dgm:pt modelId="{41880654-3DDB-4087-8D93-2374941AD2A6}" type="sibTrans" cxnId="{20822D82-65D9-4E8E-9D29-C3F0646F8CAC}">
      <dgm:prSet/>
      <dgm:spPr/>
      <dgm:t>
        <a:bodyPr/>
        <a:lstStyle/>
        <a:p>
          <a:endParaRPr lang="en-US"/>
        </a:p>
      </dgm:t>
    </dgm:pt>
    <dgm:pt modelId="{C26D25E3-9EC0-4BA0-985B-FAA23820EC56}" type="pres">
      <dgm:prSet presAssocID="{A0EFFBAF-C1B2-474E-83E9-F61D20F928CA}" presName="theList" presStyleCnt="0">
        <dgm:presLayoutVars>
          <dgm:dir/>
          <dgm:animLvl val="lvl"/>
          <dgm:resizeHandles val="exact"/>
        </dgm:presLayoutVars>
      </dgm:prSet>
      <dgm:spPr/>
      <dgm:t>
        <a:bodyPr/>
        <a:lstStyle/>
        <a:p>
          <a:endParaRPr lang="en-US"/>
        </a:p>
      </dgm:t>
    </dgm:pt>
    <dgm:pt modelId="{0E2CA781-383B-4E76-9273-F41DC68B964D}" type="pres">
      <dgm:prSet presAssocID="{AE8693F9-F59C-400E-8DEB-14B4B69B9EA1}" presName="compNode" presStyleCnt="0"/>
      <dgm:spPr/>
    </dgm:pt>
    <dgm:pt modelId="{A3012BE3-D7E9-4F07-8D74-C64084A0C0E2}" type="pres">
      <dgm:prSet presAssocID="{AE8693F9-F59C-400E-8DEB-14B4B69B9EA1}" presName="aNode" presStyleLbl="bgShp" presStyleIdx="0" presStyleCnt="1" custLinFactNeighborX="-4348"/>
      <dgm:spPr/>
      <dgm:t>
        <a:bodyPr/>
        <a:lstStyle/>
        <a:p>
          <a:endParaRPr lang="en-US"/>
        </a:p>
      </dgm:t>
    </dgm:pt>
    <dgm:pt modelId="{39ECB69D-C4E3-464F-8933-F4BAB3256653}" type="pres">
      <dgm:prSet presAssocID="{AE8693F9-F59C-400E-8DEB-14B4B69B9EA1}" presName="textNode" presStyleLbl="bgShp" presStyleIdx="0" presStyleCnt="1"/>
      <dgm:spPr/>
      <dgm:t>
        <a:bodyPr/>
        <a:lstStyle/>
        <a:p>
          <a:endParaRPr lang="en-US"/>
        </a:p>
      </dgm:t>
    </dgm:pt>
    <dgm:pt modelId="{6A0F9632-1193-4693-A09B-9441477BE789}" type="pres">
      <dgm:prSet presAssocID="{AE8693F9-F59C-400E-8DEB-14B4B69B9EA1}" presName="compChildNode" presStyleCnt="0"/>
      <dgm:spPr/>
    </dgm:pt>
    <dgm:pt modelId="{8A72DD49-08DE-450E-B216-F2BD5741108D}" type="pres">
      <dgm:prSet presAssocID="{AE8693F9-F59C-400E-8DEB-14B4B69B9EA1}" presName="theInnerList" presStyleCnt="0"/>
      <dgm:spPr/>
    </dgm:pt>
    <dgm:pt modelId="{6BE193B6-3EBC-456E-98A0-9F7F07ABA141}" type="pres">
      <dgm:prSet presAssocID="{BFA4385D-1EE3-4053-99D5-D8919C0CD7CE}" presName="childNode" presStyleLbl="node1" presStyleIdx="0" presStyleCnt="2">
        <dgm:presLayoutVars>
          <dgm:bulletEnabled val="1"/>
        </dgm:presLayoutVars>
      </dgm:prSet>
      <dgm:spPr/>
      <dgm:t>
        <a:bodyPr/>
        <a:lstStyle/>
        <a:p>
          <a:endParaRPr lang="en-US"/>
        </a:p>
      </dgm:t>
    </dgm:pt>
    <dgm:pt modelId="{74EA292A-6E9B-44DD-A3F9-A614B3A0E169}" type="pres">
      <dgm:prSet presAssocID="{BFA4385D-1EE3-4053-99D5-D8919C0CD7CE}" presName="aSpace2" presStyleCnt="0"/>
      <dgm:spPr/>
    </dgm:pt>
    <dgm:pt modelId="{8A7814EE-ECE1-4392-997A-9CA635F4BA0F}" type="pres">
      <dgm:prSet presAssocID="{5BD4372A-9482-4707-ABF2-1F3008D4C154}" presName="childNode" presStyleLbl="node1" presStyleIdx="1" presStyleCnt="2">
        <dgm:presLayoutVars>
          <dgm:bulletEnabled val="1"/>
        </dgm:presLayoutVars>
      </dgm:prSet>
      <dgm:spPr/>
      <dgm:t>
        <a:bodyPr/>
        <a:lstStyle/>
        <a:p>
          <a:endParaRPr lang="en-US"/>
        </a:p>
      </dgm:t>
    </dgm:pt>
  </dgm:ptLst>
  <dgm:cxnLst>
    <dgm:cxn modelId="{9A830218-CE71-4E5E-B002-B4CE65A5E070}" type="presOf" srcId="{AE8693F9-F59C-400E-8DEB-14B4B69B9EA1}" destId="{39ECB69D-C4E3-464F-8933-F4BAB3256653}" srcOrd="1" destOrd="0" presId="urn:microsoft.com/office/officeart/2005/8/layout/lProcess2"/>
    <dgm:cxn modelId="{20822D82-65D9-4E8E-9D29-C3F0646F8CAC}" srcId="{AE8693F9-F59C-400E-8DEB-14B4B69B9EA1}" destId="{5BD4372A-9482-4707-ABF2-1F3008D4C154}" srcOrd="1" destOrd="0" parTransId="{BA30925F-E39E-44B9-A619-AB00AE0488F3}" sibTransId="{41880654-3DDB-4087-8D93-2374941AD2A6}"/>
    <dgm:cxn modelId="{3D2369DB-2936-48D4-98B9-B392B97B4CC2}" srcId="{AE8693F9-F59C-400E-8DEB-14B4B69B9EA1}" destId="{BFA4385D-1EE3-4053-99D5-D8919C0CD7CE}" srcOrd="0" destOrd="0" parTransId="{AB5FADD6-F92B-4CEB-8C7D-88D4911717BB}" sibTransId="{BBA5D494-348F-40DD-A923-AB6EA40A1457}"/>
    <dgm:cxn modelId="{88DE7B21-8E0E-4843-BB5D-B3609F20006D}" type="presOf" srcId="{5BD4372A-9482-4707-ABF2-1F3008D4C154}" destId="{8A7814EE-ECE1-4392-997A-9CA635F4BA0F}" srcOrd="0" destOrd="0" presId="urn:microsoft.com/office/officeart/2005/8/layout/lProcess2"/>
    <dgm:cxn modelId="{2EF43A55-5125-4579-B2FF-F791B505CF28}" type="presOf" srcId="{AE8693F9-F59C-400E-8DEB-14B4B69B9EA1}" destId="{A3012BE3-D7E9-4F07-8D74-C64084A0C0E2}" srcOrd="0" destOrd="0" presId="urn:microsoft.com/office/officeart/2005/8/layout/lProcess2"/>
    <dgm:cxn modelId="{4EF48C22-A68D-4286-B9BE-AD4434D6F59F}" type="presOf" srcId="{BFA4385D-1EE3-4053-99D5-D8919C0CD7CE}" destId="{6BE193B6-3EBC-456E-98A0-9F7F07ABA141}" srcOrd="0" destOrd="0" presId="urn:microsoft.com/office/officeart/2005/8/layout/lProcess2"/>
    <dgm:cxn modelId="{7DFE0108-2E97-49E7-BF4E-EE7048CBC26D}" type="presOf" srcId="{A0EFFBAF-C1B2-474E-83E9-F61D20F928CA}" destId="{C26D25E3-9EC0-4BA0-985B-FAA23820EC56}" srcOrd="0" destOrd="0" presId="urn:microsoft.com/office/officeart/2005/8/layout/lProcess2"/>
    <dgm:cxn modelId="{154AD138-709B-4A61-996C-69F163D78762}" srcId="{A0EFFBAF-C1B2-474E-83E9-F61D20F928CA}" destId="{AE8693F9-F59C-400E-8DEB-14B4B69B9EA1}" srcOrd="0" destOrd="0" parTransId="{B2C8E0F2-70B2-43EC-9818-8C30F4BE1AC9}" sibTransId="{8D8162E1-6B9B-483B-9C5C-66745D045930}"/>
    <dgm:cxn modelId="{D53CD4FD-AC26-4473-A7ED-CDFAF8862BDB}" type="presParOf" srcId="{C26D25E3-9EC0-4BA0-985B-FAA23820EC56}" destId="{0E2CA781-383B-4E76-9273-F41DC68B964D}" srcOrd="0" destOrd="0" presId="urn:microsoft.com/office/officeart/2005/8/layout/lProcess2"/>
    <dgm:cxn modelId="{F05CC62D-BDE2-45C3-BC2B-406133B7AE6D}" type="presParOf" srcId="{0E2CA781-383B-4E76-9273-F41DC68B964D}" destId="{A3012BE3-D7E9-4F07-8D74-C64084A0C0E2}" srcOrd="0" destOrd="0" presId="urn:microsoft.com/office/officeart/2005/8/layout/lProcess2"/>
    <dgm:cxn modelId="{66F1F3D6-075D-40E8-9CAF-31E61FF41B08}" type="presParOf" srcId="{0E2CA781-383B-4E76-9273-F41DC68B964D}" destId="{39ECB69D-C4E3-464F-8933-F4BAB3256653}" srcOrd="1" destOrd="0" presId="urn:microsoft.com/office/officeart/2005/8/layout/lProcess2"/>
    <dgm:cxn modelId="{ADA023FF-1AEC-499A-9055-A5555EF3B878}" type="presParOf" srcId="{0E2CA781-383B-4E76-9273-F41DC68B964D}" destId="{6A0F9632-1193-4693-A09B-9441477BE789}" srcOrd="2" destOrd="0" presId="urn:microsoft.com/office/officeart/2005/8/layout/lProcess2"/>
    <dgm:cxn modelId="{C13E1A8F-4997-446A-9FFC-079698BE266B}" type="presParOf" srcId="{6A0F9632-1193-4693-A09B-9441477BE789}" destId="{8A72DD49-08DE-450E-B216-F2BD5741108D}" srcOrd="0" destOrd="0" presId="urn:microsoft.com/office/officeart/2005/8/layout/lProcess2"/>
    <dgm:cxn modelId="{DA1BBAE1-F067-4986-B313-BBE192F6EBBF}" type="presParOf" srcId="{8A72DD49-08DE-450E-B216-F2BD5741108D}" destId="{6BE193B6-3EBC-456E-98A0-9F7F07ABA141}" srcOrd="0" destOrd="0" presId="urn:microsoft.com/office/officeart/2005/8/layout/lProcess2"/>
    <dgm:cxn modelId="{A6C86016-7825-4433-B91C-1C656EABEC91}" type="presParOf" srcId="{8A72DD49-08DE-450E-B216-F2BD5741108D}" destId="{74EA292A-6E9B-44DD-A3F9-A614B3A0E169}" srcOrd="1" destOrd="0" presId="urn:microsoft.com/office/officeart/2005/8/layout/lProcess2"/>
    <dgm:cxn modelId="{16EB2F9D-3542-4205-B5AC-5B5866B5ECC1}" type="presParOf" srcId="{8A72DD49-08DE-450E-B216-F2BD5741108D}" destId="{8A7814EE-ECE1-4392-997A-9CA635F4BA0F}" srcOrd="2" destOrd="0" presId="urn:microsoft.com/office/officeart/2005/8/layout/lProcess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0EFFBAF-C1B2-474E-83E9-F61D20F928CA}" type="doc">
      <dgm:prSet loTypeId="urn:microsoft.com/office/officeart/2005/8/layout/lProcess2" loCatId="list" qsTypeId="urn:microsoft.com/office/officeart/2005/8/quickstyle/simple1" qsCatId="simple" csTypeId="urn:microsoft.com/office/officeart/2005/8/colors/accent1_3" csCatId="accent1" phldr="1"/>
      <dgm:spPr/>
      <dgm:t>
        <a:bodyPr/>
        <a:lstStyle/>
        <a:p>
          <a:endParaRPr lang="en-US"/>
        </a:p>
      </dgm:t>
    </dgm:pt>
    <dgm:pt modelId="{AE8693F9-F59C-400E-8DEB-14B4B69B9EA1}">
      <dgm:prSet phldrT="[Text]"/>
      <dgm:spPr/>
      <dgm:t>
        <a:bodyPr/>
        <a:lstStyle/>
        <a:p>
          <a:r>
            <a:rPr lang="en-US" dirty="0" smtClean="0"/>
            <a:t>Organize</a:t>
          </a:r>
          <a:endParaRPr lang="en-US" dirty="0"/>
        </a:p>
      </dgm:t>
    </dgm:pt>
    <dgm:pt modelId="{B2C8E0F2-70B2-43EC-9818-8C30F4BE1AC9}" type="parTrans" cxnId="{154AD138-709B-4A61-996C-69F163D78762}">
      <dgm:prSet/>
      <dgm:spPr/>
      <dgm:t>
        <a:bodyPr/>
        <a:lstStyle/>
        <a:p>
          <a:endParaRPr lang="en-US"/>
        </a:p>
      </dgm:t>
    </dgm:pt>
    <dgm:pt modelId="{8D8162E1-6B9B-483B-9C5C-66745D045930}" type="sibTrans" cxnId="{154AD138-709B-4A61-996C-69F163D78762}">
      <dgm:prSet/>
      <dgm:spPr/>
      <dgm:t>
        <a:bodyPr/>
        <a:lstStyle/>
        <a:p>
          <a:endParaRPr lang="en-US"/>
        </a:p>
      </dgm:t>
    </dgm:pt>
    <dgm:pt modelId="{BFA4385D-1EE3-4053-99D5-D8919C0CD7CE}">
      <dgm:prSet phldrT="[Text]"/>
      <dgm:spPr/>
      <dgm:t>
        <a:bodyPr/>
        <a:lstStyle/>
        <a:p>
          <a:r>
            <a:rPr lang="en-US" dirty="0" smtClean="0"/>
            <a:t>Judging</a:t>
          </a:r>
          <a:endParaRPr lang="en-US" dirty="0"/>
        </a:p>
      </dgm:t>
    </dgm:pt>
    <dgm:pt modelId="{AB5FADD6-F92B-4CEB-8C7D-88D4911717BB}" type="parTrans" cxnId="{3D2369DB-2936-48D4-98B9-B392B97B4CC2}">
      <dgm:prSet/>
      <dgm:spPr/>
      <dgm:t>
        <a:bodyPr/>
        <a:lstStyle/>
        <a:p>
          <a:endParaRPr lang="en-US"/>
        </a:p>
      </dgm:t>
    </dgm:pt>
    <dgm:pt modelId="{BBA5D494-348F-40DD-A923-AB6EA40A1457}" type="sibTrans" cxnId="{3D2369DB-2936-48D4-98B9-B392B97B4CC2}">
      <dgm:prSet/>
      <dgm:spPr/>
      <dgm:t>
        <a:bodyPr/>
        <a:lstStyle/>
        <a:p>
          <a:endParaRPr lang="en-US"/>
        </a:p>
      </dgm:t>
    </dgm:pt>
    <dgm:pt modelId="{5BD4372A-9482-4707-ABF2-1F3008D4C154}">
      <dgm:prSet phldrT="[Text]"/>
      <dgm:spPr/>
      <dgm:t>
        <a:bodyPr/>
        <a:lstStyle/>
        <a:p>
          <a:r>
            <a:rPr lang="en-US" dirty="0" smtClean="0"/>
            <a:t>Perceiving</a:t>
          </a:r>
          <a:endParaRPr lang="en-US" dirty="0"/>
        </a:p>
      </dgm:t>
    </dgm:pt>
    <dgm:pt modelId="{BA30925F-E39E-44B9-A619-AB00AE0488F3}" type="parTrans" cxnId="{20822D82-65D9-4E8E-9D29-C3F0646F8CAC}">
      <dgm:prSet/>
      <dgm:spPr/>
      <dgm:t>
        <a:bodyPr/>
        <a:lstStyle/>
        <a:p>
          <a:endParaRPr lang="en-US"/>
        </a:p>
      </dgm:t>
    </dgm:pt>
    <dgm:pt modelId="{41880654-3DDB-4087-8D93-2374941AD2A6}" type="sibTrans" cxnId="{20822D82-65D9-4E8E-9D29-C3F0646F8CAC}">
      <dgm:prSet/>
      <dgm:spPr/>
      <dgm:t>
        <a:bodyPr/>
        <a:lstStyle/>
        <a:p>
          <a:endParaRPr lang="en-US"/>
        </a:p>
      </dgm:t>
    </dgm:pt>
    <dgm:pt modelId="{C26D25E3-9EC0-4BA0-985B-FAA23820EC56}" type="pres">
      <dgm:prSet presAssocID="{A0EFFBAF-C1B2-474E-83E9-F61D20F928CA}" presName="theList" presStyleCnt="0">
        <dgm:presLayoutVars>
          <dgm:dir/>
          <dgm:animLvl val="lvl"/>
          <dgm:resizeHandles val="exact"/>
        </dgm:presLayoutVars>
      </dgm:prSet>
      <dgm:spPr/>
      <dgm:t>
        <a:bodyPr/>
        <a:lstStyle/>
        <a:p>
          <a:endParaRPr lang="en-US"/>
        </a:p>
      </dgm:t>
    </dgm:pt>
    <dgm:pt modelId="{0E2CA781-383B-4E76-9273-F41DC68B964D}" type="pres">
      <dgm:prSet presAssocID="{AE8693F9-F59C-400E-8DEB-14B4B69B9EA1}" presName="compNode" presStyleCnt="0"/>
      <dgm:spPr/>
    </dgm:pt>
    <dgm:pt modelId="{A3012BE3-D7E9-4F07-8D74-C64084A0C0E2}" type="pres">
      <dgm:prSet presAssocID="{AE8693F9-F59C-400E-8DEB-14B4B69B9EA1}" presName="aNode" presStyleLbl="bgShp" presStyleIdx="0" presStyleCnt="1"/>
      <dgm:spPr/>
      <dgm:t>
        <a:bodyPr/>
        <a:lstStyle/>
        <a:p>
          <a:endParaRPr lang="en-US"/>
        </a:p>
      </dgm:t>
    </dgm:pt>
    <dgm:pt modelId="{39ECB69D-C4E3-464F-8933-F4BAB3256653}" type="pres">
      <dgm:prSet presAssocID="{AE8693F9-F59C-400E-8DEB-14B4B69B9EA1}" presName="textNode" presStyleLbl="bgShp" presStyleIdx="0" presStyleCnt="1"/>
      <dgm:spPr/>
      <dgm:t>
        <a:bodyPr/>
        <a:lstStyle/>
        <a:p>
          <a:endParaRPr lang="en-US"/>
        </a:p>
      </dgm:t>
    </dgm:pt>
    <dgm:pt modelId="{6A0F9632-1193-4693-A09B-9441477BE789}" type="pres">
      <dgm:prSet presAssocID="{AE8693F9-F59C-400E-8DEB-14B4B69B9EA1}" presName="compChildNode" presStyleCnt="0"/>
      <dgm:spPr/>
    </dgm:pt>
    <dgm:pt modelId="{8A72DD49-08DE-450E-B216-F2BD5741108D}" type="pres">
      <dgm:prSet presAssocID="{AE8693F9-F59C-400E-8DEB-14B4B69B9EA1}" presName="theInnerList" presStyleCnt="0"/>
      <dgm:spPr/>
    </dgm:pt>
    <dgm:pt modelId="{6BE193B6-3EBC-456E-98A0-9F7F07ABA141}" type="pres">
      <dgm:prSet presAssocID="{BFA4385D-1EE3-4053-99D5-D8919C0CD7CE}" presName="childNode" presStyleLbl="node1" presStyleIdx="0" presStyleCnt="2">
        <dgm:presLayoutVars>
          <dgm:bulletEnabled val="1"/>
        </dgm:presLayoutVars>
      </dgm:prSet>
      <dgm:spPr/>
      <dgm:t>
        <a:bodyPr/>
        <a:lstStyle/>
        <a:p>
          <a:endParaRPr lang="en-US"/>
        </a:p>
      </dgm:t>
    </dgm:pt>
    <dgm:pt modelId="{74EA292A-6E9B-44DD-A3F9-A614B3A0E169}" type="pres">
      <dgm:prSet presAssocID="{BFA4385D-1EE3-4053-99D5-D8919C0CD7CE}" presName="aSpace2" presStyleCnt="0"/>
      <dgm:spPr/>
    </dgm:pt>
    <dgm:pt modelId="{8A7814EE-ECE1-4392-997A-9CA635F4BA0F}" type="pres">
      <dgm:prSet presAssocID="{5BD4372A-9482-4707-ABF2-1F3008D4C154}" presName="childNode" presStyleLbl="node1" presStyleIdx="1" presStyleCnt="2">
        <dgm:presLayoutVars>
          <dgm:bulletEnabled val="1"/>
        </dgm:presLayoutVars>
      </dgm:prSet>
      <dgm:spPr/>
      <dgm:t>
        <a:bodyPr/>
        <a:lstStyle/>
        <a:p>
          <a:endParaRPr lang="en-US"/>
        </a:p>
      </dgm:t>
    </dgm:pt>
  </dgm:ptLst>
  <dgm:cxnLst>
    <dgm:cxn modelId="{154AD138-709B-4A61-996C-69F163D78762}" srcId="{A0EFFBAF-C1B2-474E-83E9-F61D20F928CA}" destId="{AE8693F9-F59C-400E-8DEB-14B4B69B9EA1}" srcOrd="0" destOrd="0" parTransId="{B2C8E0F2-70B2-43EC-9818-8C30F4BE1AC9}" sibTransId="{8D8162E1-6B9B-483B-9C5C-66745D045930}"/>
    <dgm:cxn modelId="{C968E76D-E8C2-4381-A795-108EFFD0E9BD}" type="presOf" srcId="{A0EFFBAF-C1B2-474E-83E9-F61D20F928CA}" destId="{C26D25E3-9EC0-4BA0-985B-FAA23820EC56}" srcOrd="0" destOrd="0" presId="urn:microsoft.com/office/officeart/2005/8/layout/lProcess2"/>
    <dgm:cxn modelId="{8BF90429-1D0A-43E8-9D6C-A0CF82FB84F1}" type="presOf" srcId="{5BD4372A-9482-4707-ABF2-1F3008D4C154}" destId="{8A7814EE-ECE1-4392-997A-9CA635F4BA0F}" srcOrd="0" destOrd="0" presId="urn:microsoft.com/office/officeart/2005/8/layout/lProcess2"/>
    <dgm:cxn modelId="{57C9571E-91AB-4155-AD18-41A157C4628A}" type="presOf" srcId="{AE8693F9-F59C-400E-8DEB-14B4B69B9EA1}" destId="{39ECB69D-C4E3-464F-8933-F4BAB3256653}" srcOrd="1" destOrd="0" presId="urn:microsoft.com/office/officeart/2005/8/layout/lProcess2"/>
    <dgm:cxn modelId="{3D2369DB-2936-48D4-98B9-B392B97B4CC2}" srcId="{AE8693F9-F59C-400E-8DEB-14B4B69B9EA1}" destId="{BFA4385D-1EE3-4053-99D5-D8919C0CD7CE}" srcOrd="0" destOrd="0" parTransId="{AB5FADD6-F92B-4CEB-8C7D-88D4911717BB}" sibTransId="{BBA5D494-348F-40DD-A923-AB6EA40A1457}"/>
    <dgm:cxn modelId="{FA88E201-BD72-4967-A94B-CF5A86A58B44}" type="presOf" srcId="{AE8693F9-F59C-400E-8DEB-14B4B69B9EA1}" destId="{A3012BE3-D7E9-4F07-8D74-C64084A0C0E2}" srcOrd="0" destOrd="0" presId="urn:microsoft.com/office/officeart/2005/8/layout/lProcess2"/>
    <dgm:cxn modelId="{051D1109-3498-42A3-8ED8-C38F51F4D2F3}" type="presOf" srcId="{BFA4385D-1EE3-4053-99D5-D8919C0CD7CE}" destId="{6BE193B6-3EBC-456E-98A0-9F7F07ABA141}" srcOrd="0" destOrd="0" presId="urn:microsoft.com/office/officeart/2005/8/layout/lProcess2"/>
    <dgm:cxn modelId="{20822D82-65D9-4E8E-9D29-C3F0646F8CAC}" srcId="{AE8693F9-F59C-400E-8DEB-14B4B69B9EA1}" destId="{5BD4372A-9482-4707-ABF2-1F3008D4C154}" srcOrd="1" destOrd="0" parTransId="{BA30925F-E39E-44B9-A619-AB00AE0488F3}" sibTransId="{41880654-3DDB-4087-8D93-2374941AD2A6}"/>
    <dgm:cxn modelId="{2AE22320-89B0-455C-A5E4-2D943A8B1462}" type="presParOf" srcId="{C26D25E3-9EC0-4BA0-985B-FAA23820EC56}" destId="{0E2CA781-383B-4E76-9273-F41DC68B964D}" srcOrd="0" destOrd="0" presId="urn:microsoft.com/office/officeart/2005/8/layout/lProcess2"/>
    <dgm:cxn modelId="{527D32BA-144A-4D35-9EC0-51BD9F475F83}" type="presParOf" srcId="{0E2CA781-383B-4E76-9273-F41DC68B964D}" destId="{A3012BE3-D7E9-4F07-8D74-C64084A0C0E2}" srcOrd="0" destOrd="0" presId="urn:microsoft.com/office/officeart/2005/8/layout/lProcess2"/>
    <dgm:cxn modelId="{F3593130-3511-439E-BF2C-9886CA774391}" type="presParOf" srcId="{0E2CA781-383B-4E76-9273-F41DC68B964D}" destId="{39ECB69D-C4E3-464F-8933-F4BAB3256653}" srcOrd="1" destOrd="0" presId="urn:microsoft.com/office/officeart/2005/8/layout/lProcess2"/>
    <dgm:cxn modelId="{8D831F35-40B0-498A-A369-695C1FA5EF5D}" type="presParOf" srcId="{0E2CA781-383B-4E76-9273-F41DC68B964D}" destId="{6A0F9632-1193-4693-A09B-9441477BE789}" srcOrd="2" destOrd="0" presId="urn:microsoft.com/office/officeart/2005/8/layout/lProcess2"/>
    <dgm:cxn modelId="{628026CC-E91D-4A37-BFAC-9CC583D24AAF}" type="presParOf" srcId="{6A0F9632-1193-4693-A09B-9441477BE789}" destId="{8A72DD49-08DE-450E-B216-F2BD5741108D}" srcOrd="0" destOrd="0" presId="urn:microsoft.com/office/officeart/2005/8/layout/lProcess2"/>
    <dgm:cxn modelId="{6B1F5F91-0BA0-4BAB-89CA-E52D146D1BDE}" type="presParOf" srcId="{8A72DD49-08DE-450E-B216-F2BD5741108D}" destId="{6BE193B6-3EBC-456E-98A0-9F7F07ABA141}" srcOrd="0" destOrd="0" presId="urn:microsoft.com/office/officeart/2005/8/layout/lProcess2"/>
    <dgm:cxn modelId="{7524285D-530F-45E7-9A7B-719DFF5D48BA}" type="presParOf" srcId="{8A72DD49-08DE-450E-B216-F2BD5741108D}" destId="{74EA292A-6E9B-44DD-A3F9-A614B3A0E169}" srcOrd="1" destOrd="0" presId="urn:microsoft.com/office/officeart/2005/8/layout/lProcess2"/>
    <dgm:cxn modelId="{4DC89F89-87A7-4F0E-812D-4CB744F95DCC}" type="presParOf" srcId="{8A72DD49-08DE-450E-B216-F2BD5741108D}" destId="{8A7814EE-ECE1-4392-997A-9CA635F4BA0F}" srcOrd="2" destOrd="0" presId="urn:microsoft.com/office/officeart/2005/8/layout/lProcess2"/>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0EFFBAF-C1B2-474E-83E9-F61D20F928CA}"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AE8693F9-F59C-400E-8DEB-14B4B69B9EA1}">
      <dgm:prSet phldrT="[Text]" custT="1"/>
      <dgm:spPr/>
      <dgm:t>
        <a:bodyPr/>
        <a:lstStyle/>
        <a:p>
          <a:r>
            <a:rPr lang="en-US" sz="3100" dirty="0" smtClean="0"/>
            <a:t>Energy</a:t>
          </a:r>
          <a:endParaRPr lang="en-US" sz="3100" dirty="0"/>
        </a:p>
      </dgm:t>
    </dgm:pt>
    <dgm:pt modelId="{B2C8E0F2-70B2-43EC-9818-8C30F4BE1AC9}" type="parTrans" cxnId="{154AD138-709B-4A61-996C-69F163D78762}">
      <dgm:prSet/>
      <dgm:spPr/>
      <dgm:t>
        <a:bodyPr/>
        <a:lstStyle/>
        <a:p>
          <a:endParaRPr lang="en-US"/>
        </a:p>
      </dgm:t>
    </dgm:pt>
    <dgm:pt modelId="{8D8162E1-6B9B-483B-9C5C-66745D045930}" type="sibTrans" cxnId="{154AD138-709B-4A61-996C-69F163D78762}">
      <dgm:prSet/>
      <dgm:spPr/>
      <dgm:t>
        <a:bodyPr/>
        <a:lstStyle/>
        <a:p>
          <a:endParaRPr lang="en-US"/>
        </a:p>
      </dgm:t>
    </dgm:pt>
    <dgm:pt modelId="{BFA4385D-1EE3-4053-99D5-D8919C0CD7CE}">
      <dgm:prSet phldrT="[Text]" custT="1"/>
      <dgm:spPr/>
      <dgm:t>
        <a:bodyPr/>
        <a:lstStyle/>
        <a:p>
          <a:r>
            <a:rPr lang="en-US" sz="2300" dirty="0" smtClean="0"/>
            <a:t>Introvert</a:t>
          </a:r>
          <a:endParaRPr lang="en-US" sz="2300" dirty="0"/>
        </a:p>
      </dgm:t>
    </dgm:pt>
    <dgm:pt modelId="{AB5FADD6-F92B-4CEB-8C7D-88D4911717BB}" type="parTrans" cxnId="{3D2369DB-2936-48D4-98B9-B392B97B4CC2}">
      <dgm:prSet/>
      <dgm:spPr/>
      <dgm:t>
        <a:bodyPr/>
        <a:lstStyle/>
        <a:p>
          <a:endParaRPr lang="en-US"/>
        </a:p>
      </dgm:t>
    </dgm:pt>
    <dgm:pt modelId="{BBA5D494-348F-40DD-A923-AB6EA40A1457}" type="sibTrans" cxnId="{3D2369DB-2936-48D4-98B9-B392B97B4CC2}">
      <dgm:prSet/>
      <dgm:spPr/>
      <dgm:t>
        <a:bodyPr/>
        <a:lstStyle/>
        <a:p>
          <a:endParaRPr lang="en-US"/>
        </a:p>
      </dgm:t>
    </dgm:pt>
    <dgm:pt modelId="{5BD4372A-9482-4707-ABF2-1F3008D4C154}">
      <dgm:prSet phldrT="[Text]" custT="1"/>
      <dgm:spPr/>
      <dgm:t>
        <a:bodyPr/>
        <a:lstStyle/>
        <a:p>
          <a:r>
            <a:rPr lang="en-US" sz="2300" dirty="0" smtClean="0"/>
            <a:t>Extrovert</a:t>
          </a:r>
          <a:endParaRPr lang="en-US" sz="2300" dirty="0"/>
        </a:p>
      </dgm:t>
    </dgm:pt>
    <dgm:pt modelId="{BA30925F-E39E-44B9-A619-AB00AE0488F3}" type="parTrans" cxnId="{20822D82-65D9-4E8E-9D29-C3F0646F8CAC}">
      <dgm:prSet/>
      <dgm:spPr/>
      <dgm:t>
        <a:bodyPr/>
        <a:lstStyle/>
        <a:p>
          <a:endParaRPr lang="en-US"/>
        </a:p>
      </dgm:t>
    </dgm:pt>
    <dgm:pt modelId="{41880654-3DDB-4087-8D93-2374941AD2A6}" type="sibTrans" cxnId="{20822D82-65D9-4E8E-9D29-C3F0646F8CAC}">
      <dgm:prSet/>
      <dgm:spPr/>
      <dgm:t>
        <a:bodyPr/>
        <a:lstStyle/>
        <a:p>
          <a:endParaRPr lang="en-US"/>
        </a:p>
      </dgm:t>
    </dgm:pt>
    <dgm:pt modelId="{C26D25E3-9EC0-4BA0-985B-FAA23820EC56}" type="pres">
      <dgm:prSet presAssocID="{A0EFFBAF-C1B2-474E-83E9-F61D20F928CA}" presName="theList" presStyleCnt="0">
        <dgm:presLayoutVars>
          <dgm:dir/>
          <dgm:animLvl val="lvl"/>
          <dgm:resizeHandles val="exact"/>
        </dgm:presLayoutVars>
      </dgm:prSet>
      <dgm:spPr/>
      <dgm:t>
        <a:bodyPr/>
        <a:lstStyle/>
        <a:p>
          <a:endParaRPr lang="en-US"/>
        </a:p>
      </dgm:t>
    </dgm:pt>
    <dgm:pt modelId="{0E2CA781-383B-4E76-9273-F41DC68B964D}" type="pres">
      <dgm:prSet presAssocID="{AE8693F9-F59C-400E-8DEB-14B4B69B9EA1}" presName="compNode" presStyleCnt="0"/>
      <dgm:spPr/>
    </dgm:pt>
    <dgm:pt modelId="{A3012BE3-D7E9-4F07-8D74-C64084A0C0E2}" type="pres">
      <dgm:prSet presAssocID="{AE8693F9-F59C-400E-8DEB-14B4B69B9EA1}" presName="aNode" presStyleLbl="bgShp" presStyleIdx="0" presStyleCnt="1"/>
      <dgm:spPr/>
      <dgm:t>
        <a:bodyPr/>
        <a:lstStyle/>
        <a:p>
          <a:endParaRPr lang="en-US"/>
        </a:p>
      </dgm:t>
    </dgm:pt>
    <dgm:pt modelId="{39ECB69D-C4E3-464F-8933-F4BAB3256653}" type="pres">
      <dgm:prSet presAssocID="{AE8693F9-F59C-400E-8DEB-14B4B69B9EA1}" presName="textNode" presStyleLbl="bgShp" presStyleIdx="0" presStyleCnt="1"/>
      <dgm:spPr/>
      <dgm:t>
        <a:bodyPr/>
        <a:lstStyle/>
        <a:p>
          <a:endParaRPr lang="en-US"/>
        </a:p>
      </dgm:t>
    </dgm:pt>
    <dgm:pt modelId="{6A0F9632-1193-4693-A09B-9441477BE789}" type="pres">
      <dgm:prSet presAssocID="{AE8693F9-F59C-400E-8DEB-14B4B69B9EA1}" presName="compChildNode" presStyleCnt="0"/>
      <dgm:spPr/>
    </dgm:pt>
    <dgm:pt modelId="{8A72DD49-08DE-450E-B216-F2BD5741108D}" type="pres">
      <dgm:prSet presAssocID="{AE8693F9-F59C-400E-8DEB-14B4B69B9EA1}" presName="theInnerList" presStyleCnt="0"/>
      <dgm:spPr/>
    </dgm:pt>
    <dgm:pt modelId="{6BE193B6-3EBC-456E-98A0-9F7F07ABA141}" type="pres">
      <dgm:prSet presAssocID="{BFA4385D-1EE3-4053-99D5-D8919C0CD7CE}" presName="childNode" presStyleLbl="node1" presStyleIdx="0" presStyleCnt="2">
        <dgm:presLayoutVars>
          <dgm:bulletEnabled val="1"/>
        </dgm:presLayoutVars>
      </dgm:prSet>
      <dgm:spPr/>
      <dgm:t>
        <a:bodyPr/>
        <a:lstStyle/>
        <a:p>
          <a:endParaRPr lang="en-US"/>
        </a:p>
      </dgm:t>
    </dgm:pt>
    <dgm:pt modelId="{74EA292A-6E9B-44DD-A3F9-A614B3A0E169}" type="pres">
      <dgm:prSet presAssocID="{BFA4385D-1EE3-4053-99D5-D8919C0CD7CE}" presName="aSpace2" presStyleCnt="0"/>
      <dgm:spPr/>
    </dgm:pt>
    <dgm:pt modelId="{8A7814EE-ECE1-4392-997A-9CA635F4BA0F}" type="pres">
      <dgm:prSet presAssocID="{5BD4372A-9482-4707-ABF2-1F3008D4C154}" presName="childNode" presStyleLbl="node1" presStyleIdx="1" presStyleCnt="2">
        <dgm:presLayoutVars>
          <dgm:bulletEnabled val="1"/>
        </dgm:presLayoutVars>
      </dgm:prSet>
      <dgm:spPr/>
      <dgm:t>
        <a:bodyPr/>
        <a:lstStyle/>
        <a:p>
          <a:endParaRPr lang="en-US"/>
        </a:p>
      </dgm:t>
    </dgm:pt>
  </dgm:ptLst>
  <dgm:cxnLst>
    <dgm:cxn modelId="{154AD138-709B-4A61-996C-69F163D78762}" srcId="{A0EFFBAF-C1B2-474E-83E9-F61D20F928CA}" destId="{AE8693F9-F59C-400E-8DEB-14B4B69B9EA1}" srcOrd="0" destOrd="0" parTransId="{B2C8E0F2-70B2-43EC-9818-8C30F4BE1AC9}" sibTransId="{8D8162E1-6B9B-483B-9C5C-66745D045930}"/>
    <dgm:cxn modelId="{70797038-7860-45E0-890D-A51965E895D8}" type="presOf" srcId="{A0EFFBAF-C1B2-474E-83E9-F61D20F928CA}" destId="{C26D25E3-9EC0-4BA0-985B-FAA23820EC56}" srcOrd="0" destOrd="0" presId="urn:microsoft.com/office/officeart/2005/8/layout/lProcess2"/>
    <dgm:cxn modelId="{75DB777F-8D8C-4D64-A62E-7C67F8ABEBA2}" type="presOf" srcId="{5BD4372A-9482-4707-ABF2-1F3008D4C154}" destId="{8A7814EE-ECE1-4392-997A-9CA635F4BA0F}" srcOrd="0" destOrd="0" presId="urn:microsoft.com/office/officeart/2005/8/layout/lProcess2"/>
    <dgm:cxn modelId="{53EC6D4B-859A-4C30-A763-6697BDC701D3}" type="presOf" srcId="{BFA4385D-1EE3-4053-99D5-D8919C0CD7CE}" destId="{6BE193B6-3EBC-456E-98A0-9F7F07ABA141}" srcOrd="0" destOrd="0" presId="urn:microsoft.com/office/officeart/2005/8/layout/lProcess2"/>
    <dgm:cxn modelId="{3D2369DB-2936-48D4-98B9-B392B97B4CC2}" srcId="{AE8693F9-F59C-400E-8DEB-14B4B69B9EA1}" destId="{BFA4385D-1EE3-4053-99D5-D8919C0CD7CE}" srcOrd="0" destOrd="0" parTransId="{AB5FADD6-F92B-4CEB-8C7D-88D4911717BB}" sibTransId="{BBA5D494-348F-40DD-A923-AB6EA40A1457}"/>
    <dgm:cxn modelId="{DEEBB785-8689-4002-A7F9-2AF0DDF6E314}" type="presOf" srcId="{AE8693F9-F59C-400E-8DEB-14B4B69B9EA1}" destId="{A3012BE3-D7E9-4F07-8D74-C64084A0C0E2}" srcOrd="0" destOrd="0" presId="urn:microsoft.com/office/officeart/2005/8/layout/lProcess2"/>
    <dgm:cxn modelId="{D839619B-82EA-4B31-A1C2-463E0940B607}" type="presOf" srcId="{AE8693F9-F59C-400E-8DEB-14B4B69B9EA1}" destId="{39ECB69D-C4E3-464F-8933-F4BAB3256653}" srcOrd="1" destOrd="0" presId="urn:microsoft.com/office/officeart/2005/8/layout/lProcess2"/>
    <dgm:cxn modelId="{20822D82-65D9-4E8E-9D29-C3F0646F8CAC}" srcId="{AE8693F9-F59C-400E-8DEB-14B4B69B9EA1}" destId="{5BD4372A-9482-4707-ABF2-1F3008D4C154}" srcOrd="1" destOrd="0" parTransId="{BA30925F-E39E-44B9-A619-AB00AE0488F3}" sibTransId="{41880654-3DDB-4087-8D93-2374941AD2A6}"/>
    <dgm:cxn modelId="{6C410D60-04D6-4023-853B-E27423B2A804}" type="presParOf" srcId="{C26D25E3-9EC0-4BA0-985B-FAA23820EC56}" destId="{0E2CA781-383B-4E76-9273-F41DC68B964D}" srcOrd="0" destOrd="0" presId="urn:microsoft.com/office/officeart/2005/8/layout/lProcess2"/>
    <dgm:cxn modelId="{17DB4296-7A4D-4981-8BA0-F05A4D17E4B5}" type="presParOf" srcId="{0E2CA781-383B-4E76-9273-F41DC68B964D}" destId="{A3012BE3-D7E9-4F07-8D74-C64084A0C0E2}" srcOrd="0" destOrd="0" presId="urn:microsoft.com/office/officeart/2005/8/layout/lProcess2"/>
    <dgm:cxn modelId="{F1F14731-6EA5-4C7D-B018-26385F05CA16}" type="presParOf" srcId="{0E2CA781-383B-4E76-9273-F41DC68B964D}" destId="{39ECB69D-C4E3-464F-8933-F4BAB3256653}" srcOrd="1" destOrd="0" presId="urn:microsoft.com/office/officeart/2005/8/layout/lProcess2"/>
    <dgm:cxn modelId="{46F9DD8E-4FEC-4A83-A570-17F2F7E6CD34}" type="presParOf" srcId="{0E2CA781-383B-4E76-9273-F41DC68B964D}" destId="{6A0F9632-1193-4693-A09B-9441477BE789}" srcOrd="2" destOrd="0" presId="urn:microsoft.com/office/officeart/2005/8/layout/lProcess2"/>
    <dgm:cxn modelId="{B96429B2-2754-4112-87E5-9FD5E869D9A7}" type="presParOf" srcId="{6A0F9632-1193-4693-A09B-9441477BE789}" destId="{8A72DD49-08DE-450E-B216-F2BD5741108D}" srcOrd="0" destOrd="0" presId="urn:microsoft.com/office/officeart/2005/8/layout/lProcess2"/>
    <dgm:cxn modelId="{5896B234-33E3-4343-82E4-BCC241C76DFD}" type="presParOf" srcId="{8A72DD49-08DE-450E-B216-F2BD5741108D}" destId="{6BE193B6-3EBC-456E-98A0-9F7F07ABA141}" srcOrd="0" destOrd="0" presId="urn:microsoft.com/office/officeart/2005/8/layout/lProcess2"/>
    <dgm:cxn modelId="{2E8DD305-9598-4A84-A270-26135BEE976A}" type="presParOf" srcId="{8A72DD49-08DE-450E-B216-F2BD5741108D}" destId="{74EA292A-6E9B-44DD-A3F9-A614B3A0E169}" srcOrd="1" destOrd="0" presId="urn:microsoft.com/office/officeart/2005/8/layout/lProcess2"/>
    <dgm:cxn modelId="{76427FF0-A13B-4FEB-B19C-BB33769EB479}" type="presParOf" srcId="{8A72DD49-08DE-450E-B216-F2BD5741108D}" destId="{8A7814EE-ECE1-4392-997A-9CA635F4BA0F}"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0EFFBAF-C1B2-474E-83E9-F61D20F928CA}" type="doc">
      <dgm:prSet loTypeId="urn:microsoft.com/office/officeart/2005/8/layout/lProcess2" loCatId="list" qsTypeId="urn:microsoft.com/office/officeart/2005/8/quickstyle/simple1" qsCatId="simple" csTypeId="urn:microsoft.com/office/officeart/2005/8/colors/accent1_3" csCatId="accent1" phldr="1"/>
      <dgm:spPr/>
      <dgm:t>
        <a:bodyPr/>
        <a:lstStyle/>
        <a:p>
          <a:endParaRPr lang="en-US"/>
        </a:p>
      </dgm:t>
    </dgm:pt>
    <dgm:pt modelId="{AE8693F9-F59C-400E-8DEB-14B4B69B9EA1}">
      <dgm:prSet phldrT="[Text]"/>
      <dgm:spPr/>
      <dgm:t>
        <a:bodyPr/>
        <a:lstStyle/>
        <a:p>
          <a:r>
            <a:rPr lang="en-US" dirty="0" smtClean="0"/>
            <a:t>Organize</a:t>
          </a:r>
          <a:endParaRPr lang="en-US" dirty="0"/>
        </a:p>
      </dgm:t>
    </dgm:pt>
    <dgm:pt modelId="{B2C8E0F2-70B2-43EC-9818-8C30F4BE1AC9}" type="parTrans" cxnId="{154AD138-709B-4A61-996C-69F163D78762}">
      <dgm:prSet/>
      <dgm:spPr/>
      <dgm:t>
        <a:bodyPr/>
        <a:lstStyle/>
        <a:p>
          <a:endParaRPr lang="en-US"/>
        </a:p>
      </dgm:t>
    </dgm:pt>
    <dgm:pt modelId="{8D8162E1-6B9B-483B-9C5C-66745D045930}" type="sibTrans" cxnId="{154AD138-709B-4A61-996C-69F163D78762}">
      <dgm:prSet/>
      <dgm:spPr/>
      <dgm:t>
        <a:bodyPr/>
        <a:lstStyle/>
        <a:p>
          <a:endParaRPr lang="en-US"/>
        </a:p>
      </dgm:t>
    </dgm:pt>
    <dgm:pt modelId="{BFA4385D-1EE3-4053-99D5-D8919C0CD7CE}">
      <dgm:prSet phldrT="[Text]"/>
      <dgm:spPr/>
      <dgm:t>
        <a:bodyPr/>
        <a:lstStyle/>
        <a:p>
          <a:r>
            <a:rPr lang="en-US" dirty="0" smtClean="0"/>
            <a:t>Judging</a:t>
          </a:r>
          <a:endParaRPr lang="en-US" dirty="0"/>
        </a:p>
      </dgm:t>
    </dgm:pt>
    <dgm:pt modelId="{AB5FADD6-F92B-4CEB-8C7D-88D4911717BB}" type="parTrans" cxnId="{3D2369DB-2936-48D4-98B9-B392B97B4CC2}">
      <dgm:prSet/>
      <dgm:spPr/>
      <dgm:t>
        <a:bodyPr/>
        <a:lstStyle/>
        <a:p>
          <a:endParaRPr lang="en-US"/>
        </a:p>
      </dgm:t>
    </dgm:pt>
    <dgm:pt modelId="{BBA5D494-348F-40DD-A923-AB6EA40A1457}" type="sibTrans" cxnId="{3D2369DB-2936-48D4-98B9-B392B97B4CC2}">
      <dgm:prSet/>
      <dgm:spPr/>
      <dgm:t>
        <a:bodyPr/>
        <a:lstStyle/>
        <a:p>
          <a:endParaRPr lang="en-US"/>
        </a:p>
      </dgm:t>
    </dgm:pt>
    <dgm:pt modelId="{5BD4372A-9482-4707-ABF2-1F3008D4C154}">
      <dgm:prSet phldrT="[Text]"/>
      <dgm:spPr/>
      <dgm:t>
        <a:bodyPr/>
        <a:lstStyle/>
        <a:p>
          <a:r>
            <a:rPr lang="en-US" dirty="0" smtClean="0"/>
            <a:t>Perceiving</a:t>
          </a:r>
          <a:endParaRPr lang="en-US" dirty="0"/>
        </a:p>
      </dgm:t>
    </dgm:pt>
    <dgm:pt modelId="{BA30925F-E39E-44B9-A619-AB00AE0488F3}" type="parTrans" cxnId="{20822D82-65D9-4E8E-9D29-C3F0646F8CAC}">
      <dgm:prSet/>
      <dgm:spPr/>
      <dgm:t>
        <a:bodyPr/>
        <a:lstStyle/>
        <a:p>
          <a:endParaRPr lang="en-US"/>
        </a:p>
      </dgm:t>
    </dgm:pt>
    <dgm:pt modelId="{41880654-3DDB-4087-8D93-2374941AD2A6}" type="sibTrans" cxnId="{20822D82-65D9-4E8E-9D29-C3F0646F8CAC}">
      <dgm:prSet/>
      <dgm:spPr/>
      <dgm:t>
        <a:bodyPr/>
        <a:lstStyle/>
        <a:p>
          <a:endParaRPr lang="en-US"/>
        </a:p>
      </dgm:t>
    </dgm:pt>
    <dgm:pt modelId="{C26D25E3-9EC0-4BA0-985B-FAA23820EC56}" type="pres">
      <dgm:prSet presAssocID="{A0EFFBAF-C1B2-474E-83E9-F61D20F928CA}" presName="theList" presStyleCnt="0">
        <dgm:presLayoutVars>
          <dgm:dir/>
          <dgm:animLvl val="lvl"/>
          <dgm:resizeHandles val="exact"/>
        </dgm:presLayoutVars>
      </dgm:prSet>
      <dgm:spPr/>
      <dgm:t>
        <a:bodyPr/>
        <a:lstStyle/>
        <a:p>
          <a:endParaRPr lang="en-US"/>
        </a:p>
      </dgm:t>
    </dgm:pt>
    <dgm:pt modelId="{0E2CA781-383B-4E76-9273-F41DC68B964D}" type="pres">
      <dgm:prSet presAssocID="{AE8693F9-F59C-400E-8DEB-14B4B69B9EA1}" presName="compNode" presStyleCnt="0"/>
      <dgm:spPr/>
    </dgm:pt>
    <dgm:pt modelId="{A3012BE3-D7E9-4F07-8D74-C64084A0C0E2}" type="pres">
      <dgm:prSet presAssocID="{AE8693F9-F59C-400E-8DEB-14B4B69B9EA1}" presName="aNode" presStyleLbl="bgShp" presStyleIdx="0" presStyleCnt="1"/>
      <dgm:spPr/>
      <dgm:t>
        <a:bodyPr/>
        <a:lstStyle/>
        <a:p>
          <a:endParaRPr lang="en-US"/>
        </a:p>
      </dgm:t>
    </dgm:pt>
    <dgm:pt modelId="{39ECB69D-C4E3-464F-8933-F4BAB3256653}" type="pres">
      <dgm:prSet presAssocID="{AE8693F9-F59C-400E-8DEB-14B4B69B9EA1}" presName="textNode" presStyleLbl="bgShp" presStyleIdx="0" presStyleCnt="1"/>
      <dgm:spPr/>
      <dgm:t>
        <a:bodyPr/>
        <a:lstStyle/>
        <a:p>
          <a:endParaRPr lang="en-US"/>
        </a:p>
      </dgm:t>
    </dgm:pt>
    <dgm:pt modelId="{6A0F9632-1193-4693-A09B-9441477BE789}" type="pres">
      <dgm:prSet presAssocID="{AE8693F9-F59C-400E-8DEB-14B4B69B9EA1}" presName="compChildNode" presStyleCnt="0"/>
      <dgm:spPr/>
    </dgm:pt>
    <dgm:pt modelId="{8A72DD49-08DE-450E-B216-F2BD5741108D}" type="pres">
      <dgm:prSet presAssocID="{AE8693F9-F59C-400E-8DEB-14B4B69B9EA1}" presName="theInnerList" presStyleCnt="0"/>
      <dgm:spPr/>
    </dgm:pt>
    <dgm:pt modelId="{6BE193B6-3EBC-456E-98A0-9F7F07ABA141}" type="pres">
      <dgm:prSet presAssocID="{BFA4385D-1EE3-4053-99D5-D8919C0CD7CE}" presName="childNode" presStyleLbl="node1" presStyleIdx="0" presStyleCnt="2">
        <dgm:presLayoutVars>
          <dgm:bulletEnabled val="1"/>
        </dgm:presLayoutVars>
      </dgm:prSet>
      <dgm:spPr/>
      <dgm:t>
        <a:bodyPr/>
        <a:lstStyle/>
        <a:p>
          <a:endParaRPr lang="en-US"/>
        </a:p>
      </dgm:t>
    </dgm:pt>
    <dgm:pt modelId="{74EA292A-6E9B-44DD-A3F9-A614B3A0E169}" type="pres">
      <dgm:prSet presAssocID="{BFA4385D-1EE3-4053-99D5-D8919C0CD7CE}" presName="aSpace2" presStyleCnt="0"/>
      <dgm:spPr/>
    </dgm:pt>
    <dgm:pt modelId="{8A7814EE-ECE1-4392-997A-9CA635F4BA0F}" type="pres">
      <dgm:prSet presAssocID="{5BD4372A-9482-4707-ABF2-1F3008D4C154}" presName="childNode" presStyleLbl="node1" presStyleIdx="1" presStyleCnt="2">
        <dgm:presLayoutVars>
          <dgm:bulletEnabled val="1"/>
        </dgm:presLayoutVars>
      </dgm:prSet>
      <dgm:spPr/>
      <dgm:t>
        <a:bodyPr/>
        <a:lstStyle/>
        <a:p>
          <a:endParaRPr lang="en-US"/>
        </a:p>
      </dgm:t>
    </dgm:pt>
  </dgm:ptLst>
  <dgm:cxnLst>
    <dgm:cxn modelId="{20822D82-65D9-4E8E-9D29-C3F0646F8CAC}" srcId="{AE8693F9-F59C-400E-8DEB-14B4B69B9EA1}" destId="{5BD4372A-9482-4707-ABF2-1F3008D4C154}" srcOrd="1" destOrd="0" parTransId="{BA30925F-E39E-44B9-A619-AB00AE0488F3}" sibTransId="{41880654-3DDB-4087-8D93-2374941AD2A6}"/>
    <dgm:cxn modelId="{3D2369DB-2936-48D4-98B9-B392B97B4CC2}" srcId="{AE8693F9-F59C-400E-8DEB-14B4B69B9EA1}" destId="{BFA4385D-1EE3-4053-99D5-D8919C0CD7CE}" srcOrd="0" destOrd="0" parTransId="{AB5FADD6-F92B-4CEB-8C7D-88D4911717BB}" sibTransId="{BBA5D494-348F-40DD-A923-AB6EA40A1457}"/>
    <dgm:cxn modelId="{79B9E3DC-3854-4E8B-B177-196F394A2A4F}" type="presOf" srcId="{BFA4385D-1EE3-4053-99D5-D8919C0CD7CE}" destId="{6BE193B6-3EBC-456E-98A0-9F7F07ABA141}" srcOrd="0" destOrd="0" presId="urn:microsoft.com/office/officeart/2005/8/layout/lProcess2"/>
    <dgm:cxn modelId="{C8B1AE88-E522-42FF-B4D1-13F646BF55A3}" type="presOf" srcId="{5BD4372A-9482-4707-ABF2-1F3008D4C154}" destId="{8A7814EE-ECE1-4392-997A-9CA635F4BA0F}" srcOrd="0" destOrd="0" presId="urn:microsoft.com/office/officeart/2005/8/layout/lProcess2"/>
    <dgm:cxn modelId="{8AB6361B-2449-4B82-9119-C545AC28D94A}" type="presOf" srcId="{A0EFFBAF-C1B2-474E-83E9-F61D20F928CA}" destId="{C26D25E3-9EC0-4BA0-985B-FAA23820EC56}" srcOrd="0" destOrd="0" presId="urn:microsoft.com/office/officeart/2005/8/layout/lProcess2"/>
    <dgm:cxn modelId="{154AD138-709B-4A61-996C-69F163D78762}" srcId="{A0EFFBAF-C1B2-474E-83E9-F61D20F928CA}" destId="{AE8693F9-F59C-400E-8DEB-14B4B69B9EA1}" srcOrd="0" destOrd="0" parTransId="{B2C8E0F2-70B2-43EC-9818-8C30F4BE1AC9}" sibTransId="{8D8162E1-6B9B-483B-9C5C-66745D045930}"/>
    <dgm:cxn modelId="{E2D28D76-DFE9-4816-9B79-A5486E6BDABC}" type="presOf" srcId="{AE8693F9-F59C-400E-8DEB-14B4B69B9EA1}" destId="{A3012BE3-D7E9-4F07-8D74-C64084A0C0E2}" srcOrd="0" destOrd="0" presId="urn:microsoft.com/office/officeart/2005/8/layout/lProcess2"/>
    <dgm:cxn modelId="{FA3B6ACA-D16F-4C16-86EE-75F19B70887C}" type="presOf" srcId="{AE8693F9-F59C-400E-8DEB-14B4B69B9EA1}" destId="{39ECB69D-C4E3-464F-8933-F4BAB3256653}" srcOrd="1" destOrd="0" presId="urn:microsoft.com/office/officeart/2005/8/layout/lProcess2"/>
    <dgm:cxn modelId="{FAF2D9DA-4656-454B-91DE-F08C8E4AEA3F}" type="presParOf" srcId="{C26D25E3-9EC0-4BA0-985B-FAA23820EC56}" destId="{0E2CA781-383B-4E76-9273-F41DC68B964D}" srcOrd="0" destOrd="0" presId="urn:microsoft.com/office/officeart/2005/8/layout/lProcess2"/>
    <dgm:cxn modelId="{7FB65084-708F-4784-BC06-B4E5C32E84EB}" type="presParOf" srcId="{0E2CA781-383B-4E76-9273-F41DC68B964D}" destId="{A3012BE3-D7E9-4F07-8D74-C64084A0C0E2}" srcOrd="0" destOrd="0" presId="urn:microsoft.com/office/officeart/2005/8/layout/lProcess2"/>
    <dgm:cxn modelId="{CA83AE49-CAD7-4883-9DF4-CDFFF897BF00}" type="presParOf" srcId="{0E2CA781-383B-4E76-9273-F41DC68B964D}" destId="{39ECB69D-C4E3-464F-8933-F4BAB3256653}" srcOrd="1" destOrd="0" presId="urn:microsoft.com/office/officeart/2005/8/layout/lProcess2"/>
    <dgm:cxn modelId="{93E6A263-95FF-4E9C-A263-5E73B5364463}" type="presParOf" srcId="{0E2CA781-383B-4E76-9273-F41DC68B964D}" destId="{6A0F9632-1193-4693-A09B-9441477BE789}" srcOrd="2" destOrd="0" presId="urn:microsoft.com/office/officeart/2005/8/layout/lProcess2"/>
    <dgm:cxn modelId="{1CAD3A6D-FC88-4A79-B325-51BA14C5D98D}" type="presParOf" srcId="{6A0F9632-1193-4693-A09B-9441477BE789}" destId="{8A72DD49-08DE-450E-B216-F2BD5741108D}" srcOrd="0" destOrd="0" presId="urn:microsoft.com/office/officeart/2005/8/layout/lProcess2"/>
    <dgm:cxn modelId="{3CB6EF47-EDA0-475F-AAD9-007D8EBF49AA}" type="presParOf" srcId="{8A72DD49-08DE-450E-B216-F2BD5741108D}" destId="{6BE193B6-3EBC-456E-98A0-9F7F07ABA141}" srcOrd="0" destOrd="0" presId="urn:microsoft.com/office/officeart/2005/8/layout/lProcess2"/>
    <dgm:cxn modelId="{45F67945-FB1D-4ED8-81D7-D86BD8319120}" type="presParOf" srcId="{8A72DD49-08DE-450E-B216-F2BD5741108D}" destId="{74EA292A-6E9B-44DD-A3F9-A614B3A0E169}" srcOrd="1" destOrd="0" presId="urn:microsoft.com/office/officeart/2005/8/layout/lProcess2"/>
    <dgm:cxn modelId="{CDE283EF-CB92-4D05-B0D2-9092A6E7DCED}" type="presParOf" srcId="{8A72DD49-08DE-450E-B216-F2BD5741108D}" destId="{8A7814EE-ECE1-4392-997A-9CA635F4BA0F}"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0EFFBAF-C1B2-474E-83E9-F61D20F928CA}" type="doc">
      <dgm:prSet loTypeId="urn:microsoft.com/office/officeart/2005/8/layout/lProcess2" loCatId="list" qsTypeId="urn:microsoft.com/office/officeart/2005/8/quickstyle/simple1" qsCatId="simple" csTypeId="urn:microsoft.com/office/officeart/2005/8/colors/accent6_2" csCatId="accent6" phldr="1"/>
      <dgm:spPr/>
      <dgm:t>
        <a:bodyPr/>
        <a:lstStyle/>
        <a:p>
          <a:endParaRPr lang="en-US"/>
        </a:p>
      </dgm:t>
    </dgm:pt>
    <dgm:pt modelId="{AE8693F9-F59C-400E-8DEB-14B4B69B9EA1}">
      <dgm:prSet phldrT="[Text]" custT="1"/>
      <dgm:spPr/>
      <dgm:t>
        <a:bodyPr/>
        <a:lstStyle/>
        <a:p>
          <a:r>
            <a:rPr lang="en-US" sz="3100" dirty="0" smtClean="0"/>
            <a:t>Think</a:t>
          </a:r>
          <a:endParaRPr lang="en-US" sz="3100" dirty="0"/>
        </a:p>
      </dgm:t>
    </dgm:pt>
    <dgm:pt modelId="{B2C8E0F2-70B2-43EC-9818-8C30F4BE1AC9}" type="parTrans" cxnId="{154AD138-709B-4A61-996C-69F163D78762}">
      <dgm:prSet/>
      <dgm:spPr/>
      <dgm:t>
        <a:bodyPr/>
        <a:lstStyle/>
        <a:p>
          <a:endParaRPr lang="en-US"/>
        </a:p>
      </dgm:t>
    </dgm:pt>
    <dgm:pt modelId="{8D8162E1-6B9B-483B-9C5C-66745D045930}" type="sibTrans" cxnId="{154AD138-709B-4A61-996C-69F163D78762}">
      <dgm:prSet/>
      <dgm:spPr/>
      <dgm:t>
        <a:bodyPr/>
        <a:lstStyle/>
        <a:p>
          <a:endParaRPr lang="en-US"/>
        </a:p>
      </dgm:t>
    </dgm:pt>
    <dgm:pt modelId="{BFA4385D-1EE3-4053-99D5-D8919C0CD7CE}">
      <dgm:prSet phldrT="[Text]" custT="1"/>
      <dgm:spPr/>
      <dgm:t>
        <a:bodyPr/>
        <a:lstStyle/>
        <a:p>
          <a:r>
            <a:rPr lang="en-US" sz="2300" dirty="0" smtClean="0"/>
            <a:t>Sensory</a:t>
          </a:r>
          <a:endParaRPr lang="en-US" sz="2300" dirty="0"/>
        </a:p>
      </dgm:t>
    </dgm:pt>
    <dgm:pt modelId="{AB5FADD6-F92B-4CEB-8C7D-88D4911717BB}" type="parTrans" cxnId="{3D2369DB-2936-48D4-98B9-B392B97B4CC2}">
      <dgm:prSet/>
      <dgm:spPr/>
      <dgm:t>
        <a:bodyPr/>
        <a:lstStyle/>
        <a:p>
          <a:endParaRPr lang="en-US"/>
        </a:p>
      </dgm:t>
    </dgm:pt>
    <dgm:pt modelId="{BBA5D494-348F-40DD-A923-AB6EA40A1457}" type="sibTrans" cxnId="{3D2369DB-2936-48D4-98B9-B392B97B4CC2}">
      <dgm:prSet/>
      <dgm:spPr/>
      <dgm:t>
        <a:bodyPr/>
        <a:lstStyle/>
        <a:p>
          <a:endParaRPr lang="en-US"/>
        </a:p>
      </dgm:t>
    </dgm:pt>
    <dgm:pt modelId="{5BD4372A-9482-4707-ABF2-1F3008D4C154}">
      <dgm:prSet phldrT="[Text]" custT="1"/>
      <dgm:spPr/>
      <dgm:t>
        <a:bodyPr/>
        <a:lstStyle/>
        <a:p>
          <a:r>
            <a:rPr lang="en-US" sz="2300" dirty="0" smtClean="0"/>
            <a:t>Intuition</a:t>
          </a:r>
          <a:endParaRPr lang="en-US" sz="2300" dirty="0"/>
        </a:p>
      </dgm:t>
    </dgm:pt>
    <dgm:pt modelId="{BA30925F-E39E-44B9-A619-AB00AE0488F3}" type="parTrans" cxnId="{20822D82-65D9-4E8E-9D29-C3F0646F8CAC}">
      <dgm:prSet/>
      <dgm:spPr/>
      <dgm:t>
        <a:bodyPr/>
        <a:lstStyle/>
        <a:p>
          <a:endParaRPr lang="en-US"/>
        </a:p>
      </dgm:t>
    </dgm:pt>
    <dgm:pt modelId="{41880654-3DDB-4087-8D93-2374941AD2A6}" type="sibTrans" cxnId="{20822D82-65D9-4E8E-9D29-C3F0646F8CAC}">
      <dgm:prSet/>
      <dgm:spPr/>
      <dgm:t>
        <a:bodyPr/>
        <a:lstStyle/>
        <a:p>
          <a:endParaRPr lang="en-US"/>
        </a:p>
      </dgm:t>
    </dgm:pt>
    <dgm:pt modelId="{C26D25E3-9EC0-4BA0-985B-FAA23820EC56}" type="pres">
      <dgm:prSet presAssocID="{A0EFFBAF-C1B2-474E-83E9-F61D20F928CA}" presName="theList" presStyleCnt="0">
        <dgm:presLayoutVars>
          <dgm:dir/>
          <dgm:animLvl val="lvl"/>
          <dgm:resizeHandles val="exact"/>
        </dgm:presLayoutVars>
      </dgm:prSet>
      <dgm:spPr/>
      <dgm:t>
        <a:bodyPr/>
        <a:lstStyle/>
        <a:p>
          <a:endParaRPr lang="en-US"/>
        </a:p>
      </dgm:t>
    </dgm:pt>
    <dgm:pt modelId="{0E2CA781-383B-4E76-9273-F41DC68B964D}" type="pres">
      <dgm:prSet presAssocID="{AE8693F9-F59C-400E-8DEB-14B4B69B9EA1}" presName="compNode" presStyleCnt="0"/>
      <dgm:spPr/>
    </dgm:pt>
    <dgm:pt modelId="{A3012BE3-D7E9-4F07-8D74-C64084A0C0E2}" type="pres">
      <dgm:prSet presAssocID="{AE8693F9-F59C-400E-8DEB-14B4B69B9EA1}" presName="aNode" presStyleLbl="bgShp" presStyleIdx="0" presStyleCnt="1" custLinFactNeighborY="-3546"/>
      <dgm:spPr/>
      <dgm:t>
        <a:bodyPr/>
        <a:lstStyle/>
        <a:p>
          <a:endParaRPr lang="en-US"/>
        </a:p>
      </dgm:t>
    </dgm:pt>
    <dgm:pt modelId="{39ECB69D-C4E3-464F-8933-F4BAB3256653}" type="pres">
      <dgm:prSet presAssocID="{AE8693F9-F59C-400E-8DEB-14B4B69B9EA1}" presName="textNode" presStyleLbl="bgShp" presStyleIdx="0" presStyleCnt="1"/>
      <dgm:spPr/>
      <dgm:t>
        <a:bodyPr/>
        <a:lstStyle/>
        <a:p>
          <a:endParaRPr lang="en-US"/>
        </a:p>
      </dgm:t>
    </dgm:pt>
    <dgm:pt modelId="{6A0F9632-1193-4693-A09B-9441477BE789}" type="pres">
      <dgm:prSet presAssocID="{AE8693F9-F59C-400E-8DEB-14B4B69B9EA1}" presName="compChildNode" presStyleCnt="0"/>
      <dgm:spPr/>
    </dgm:pt>
    <dgm:pt modelId="{8A72DD49-08DE-450E-B216-F2BD5741108D}" type="pres">
      <dgm:prSet presAssocID="{AE8693F9-F59C-400E-8DEB-14B4B69B9EA1}" presName="theInnerList" presStyleCnt="0"/>
      <dgm:spPr/>
    </dgm:pt>
    <dgm:pt modelId="{6BE193B6-3EBC-456E-98A0-9F7F07ABA141}" type="pres">
      <dgm:prSet presAssocID="{BFA4385D-1EE3-4053-99D5-D8919C0CD7CE}" presName="childNode" presStyleLbl="node1" presStyleIdx="0" presStyleCnt="2">
        <dgm:presLayoutVars>
          <dgm:bulletEnabled val="1"/>
        </dgm:presLayoutVars>
      </dgm:prSet>
      <dgm:spPr/>
      <dgm:t>
        <a:bodyPr/>
        <a:lstStyle/>
        <a:p>
          <a:endParaRPr lang="en-US"/>
        </a:p>
      </dgm:t>
    </dgm:pt>
    <dgm:pt modelId="{74EA292A-6E9B-44DD-A3F9-A614B3A0E169}" type="pres">
      <dgm:prSet presAssocID="{BFA4385D-1EE3-4053-99D5-D8919C0CD7CE}" presName="aSpace2" presStyleCnt="0"/>
      <dgm:spPr/>
    </dgm:pt>
    <dgm:pt modelId="{8A7814EE-ECE1-4392-997A-9CA635F4BA0F}" type="pres">
      <dgm:prSet presAssocID="{5BD4372A-9482-4707-ABF2-1F3008D4C154}" presName="childNode" presStyleLbl="node1" presStyleIdx="1" presStyleCnt="2">
        <dgm:presLayoutVars>
          <dgm:bulletEnabled val="1"/>
        </dgm:presLayoutVars>
      </dgm:prSet>
      <dgm:spPr/>
      <dgm:t>
        <a:bodyPr/>
        <a:lstStyle/>
        <a:p>
          <a:endParaRPr lang="en-US"/>
        </a:p>
      </dgm:t>
    </dgm:pt>
  </dgm:ptLst>
  <dgm:cxnLst>
    <dgm:cxn modelId="{69FDCABB-32C5-4E01-8BFE-A5387AD05E58}" type="presOf" srcId="{AE8693F9-F59C-400E-8DEB-14B4B69B9EA1}" destId="{39ECB69D-C4E3-464F-8933-F4BAB3256653}" srcOrd="1" destOrd="0" presId="urn:microsoft.com/office/officeart/2005/8/layout/lProcess2"/>
    <dgm:cxn modelId="{154AD138-709B-4A61-996C-69F163D78762}" srcId="{A0EFFBAF-C1B2-474E-83E9-F61D20F928CA}" destId="{AE8693F9-F59C-400E-8DEB-14B4B69B9EA1}" srcOrd="0" destOrd="0" parTransId="{B2C8E0F2-70B2-43EC-9818-8C30F4BE1AC9}" sibTransId="{8D8162E1-6B9B-483B-9C5C-66745D045930}"/>
    <dgm:cxn modelId="{DAA22773-B2E3-44AA-BA43-50EB33933577}" type="presOf" srcId="{BFA4385D-1EE3-4053-99D5-D8919C0CD7CE}" destId="{6BE193B6-3EBC-456E-98A0-9F7F07ABA141}" srcOrd="0" destOrd="0" presId="urn:microsoft.com/office/officeart/2005/8/layout/lProcess2"/>
    <dgm:cxn modelId="{96C823FD-CDD8-4022-B8EE-821C3A86C949}" type="presOf" srcId="{5BD4372A-9482-4707-ABF2-1F3008D4C154}" destId="{8A7814EE-ECE1-4392-997A-9CA635F4BA0F}" srcOrd="0" destOrd="0" presId="urn:microsoft.com/office/officeart/2005/8/layout/lProcess2"/>
    <dgm:cxn modelId="{3D2369DB-2936-48D4-98B9-B392B97B4CC2}" srcId="{AE8693F9-F59C-400E-8DEB-14B4B69B9EA1}" destId="{BFA4385D-1EE3-4053-99D5-D8919C0CD7CE}" srcOrd="0" destOrd="0" parTransId="{AB5FADD6-F92B-4CEB-8C7D-88D4911717BB}" sibTransId="{BBA5D494-348F-40DD-A923-AB6EA40A1457}"/>
    <dgm:cxn modelId="{C5B03BB9-D315-4F09-A0EB-EF48AC3B659E}" type="presOf" srcId="{A0EFFBAF-C1B2-474E-83E9-F61D20F928CA}" destId="{C26D25E3-9EC0-4BA0-985B-FAA23820EC56}" srcOrd="0" destOrd="0" presId="urn:microsoft.com/office/officeart/2005/8/layout/lProcess2"/>
    <dgm:cxn modelId="{20822D82-65D9-4E8E-9D29-C3F0646F8CAC}" srcId="{AE8693F9-F59C-400E-8DEB-14B4B69B9EA1}" destId="{5BD4372A-9482-4707-ABF2-1F3008D4C154}" srcOrd="1" destOrd="0" parTransId="{BA30925F-E39E-44B9-A619-AB00AE0488F3}" sibTransId="{41880654-3DDB-4087-8D93-2374941AD2A6}"/>
    <dgm:cxn modelId="{710DAE89-F20A-420D-8214-7BA940CD6C4C}" type="presOf" srcId="{AE8693F9-F59C-400E-8DEB-14B4B69B9EA1}" destId="{A3012BE3-D7E9-4F07-8D74-C64084A0C0E2}" srcOrd="0" destOrd="0" presId="urn:microsoft.com/office/officeart/2005/8/layout/lProcess2"/>
    <dgm:cxn modelId="{FD3CE231-D0F1-449E-98FA-E3331FCDE851}" type="presParOf" srcId="{C26D25E3-9EC0-4BA0-985B-FAA23820EC56}" destId="{0E2CA781-383B-4E76-9273-F41DC68B964D}" srcOrd="0" destOrd="0" presId="urn:microsoft.com/office/officeart/2005/8/layout/lProcess2"/>
    <dgm:cxn modelId="{80E4A3E3-985B-43D0-A8B4-4CA533451989}" type="presParOf" srcId="{0E2CA781-383B-4E76-9273-F41DC68B964D}" destId="{A3012BE3-D7E9-4F07-8D74-C64084A0C0E2}" srcOrd="0" destOrd="0" presId="urn:microsoft.com/office/officeart/2005/8/layout/lProcess2"/>
    <dgm:cxn modelId="{E98C6E33-90D1-4D95-A6BA-AE87D8977A0D}" type="presParOf" srcId="{0E2CA781-383B-4E76-9273-F41DC68B964D}" destId="{39ECB69D-C4E3-464F-8933-F4BAB3256653}" srcOrd="1" destOrd="0" presId="urn:microsoft.com/office/officeart/2005/8/layout/lProcess2"/>
    <dgm:cxn modelId="{BCECC81B-FBB1-4A95-AA11-24E4F087ACD9}" type="presParOf" srcId="{0E2CA781-383B-4E76-9273-F41DC68B964D}" destId="{6A0F9632-1193-4693-A09B-9441477BE789}" srcOrd="2" destOrd="0" presId="urn:microsoft.com/office/officeart/2005/8/layout/lProcess2"/>
    <dgm:cxn modelId="{B3D81581-9A39-46A1-BBF1-E3E57F03A790}" type="presParOf" srcId="{6A0F9632-1193-4693-A09B-9441477BE789}" destId="{8A72DD49-08DE-450E-B216-F2BD5741108D}" srcOrd="0" destOrd="0" presId="urn:microsoft.com/office/officeart/2005/8/layout/lProcess2"/>
    <dgm:cxn modelId="{40151CB2-AADD-40F8-BDA3-B16660A34325}" type="presParOf" srcId="{8A72DD49-08DE-450E-B216-F2BD5741108D}" destId="{6BE193B6-3EBC-456E-98A0-9F7F07ABA141}" srcOrd="0" destOrd="0" presId="urn:microsoft.com/office/officeart/2005/8/layout/lProcess2"/>
    <dgm:cxn modelId="{EF2E14E7-1C82-434F-88B2-1ECDBF47737C}" type="presParOf" srcId="{8A72DD49-08DE-450E-B216-F2BD5741108D}" destId="{74EA292A-6E9B-44DD-A3F9-A614B3A0E169}" srcOrd="1" destOrd="0" presId="urn:microsoft.com/office/officeart/2005/8/layout/lProcess2"/>
    <dgm:cxn modelId="{2644EE06-74F5-4ABE-BD31-E1D876B6C342}" type="presParOf" srcId="{8A72DD49-08DE-450E-B216-F2BD5741108D}" destId="{8A7814EE-ECE1-4392-997A-9CA635F4BA0F}"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0EFFBAF-C1B2-474E-83E9-F61D20F928CA}" type="doc">
      <dgm:prSet loTypeId="urn:microsoft.com/office/officeart/2005/8/layout/lProcess2" loCatId="list" qsTypeId="urn:microsoft.com/office/officeart/2005/8/quickstyle/simple1" qsCatId="simple" csTypeId="urn:microsoft.com/office/officeart/2005/8/colors/colorful3" csCatId="colorful" phldr="1"/>
      <dgm:spPr/>
      <dgm:t>
        <a:bodyPr/>
        <a:lstStyle/>
        <a:p>
          <a:endParaRPr lang="en-US"/>
        </a:p>
      </dgm:t>
    </dgm:pt>
    <dgm:pt modelId="{AE8693F9-F59C-400E-8DEB-14B4B69B9EA1}">
      <dgm:prSet phldrT="[Text]" custT="1"/>
      <dgm:spPr/>
      <dgm:t>
        <a:bodyPr/>
        <a:lstStyle/>
        <a:p>
          <a:r>
            <a:rPr lang="en-US" sz="3100" dirty="0" smtClean="0"/>
            <a:t>Decide</a:t>
          </a:r>
          <a:endParaRPr lang="en-US" sz="3100" dirty="0"/>
        </a:p>
      </dgm:t>
    </dgm:pt>
    <dgm:pt modelId="{B2C8E0F2-70B2-43EC-9818-8C30F4BE1AC9}" type="parTrans" cxnId="{154AD138-709B-4A61-996C-69F163D78762}">
      <dgm:prSet/>
      <dgm:spPr/>
      <dgm:t>
        <a:bodyPr/>
        <a:lstStyle/>
        <a:p>
          <a:endParaRPr lang="en-US"/>
        </a:p>
      </dgm:t>
    </dgm:pt>
    <dgm:pt modelId="{8D8162E1-6B9B-483B-9C5C-66745D045930}" type="sibTrans" cxnId="{154AD138-709B-4A61-996C-69F163D78762}">
      <dgm:prSet/>
      <dgm:spPr/>
      <dgm:t>
        <a:bodyPr/>
        <a:lstStyle/>
        <a:p>
          <a:endParaRPr lang="en-US"/>
        </a:p>
      </dgm:t>
    </dgm:pt>
    <dgm:pt modelId="{BFA4385D-1EE3-4053-99D5-D8919C0CD7CE}">
      <dgm:prSet phldrT="[Text]" custT="1"/>
      <dgm:spPr/>
      <dgm:t>
        <a:bodyPr/>
        <a:lstStyle/>
        <a:p>
          <a:r>
            <a:rPr lang="en-US" sz="2300" dirty="0" smtClean="0"/>
            <a:t>Thinking</a:t>
          </a:r>
          <a:endParaRPr lang="en-US" sz="2300" dirty="0"/>
        </a:p>
      </dgm:t>
    </dgm:pt>
    <dgm:pt modelId="{AB5FADD6-F92B-4CEB-8C7D-88D4911717BB}" type="parTrans" cxnId="{3D2369DB-2936-48D4-98B9-B392B97B4CC2}">
      <dgm:prSet/>
      <dgm:spPr/>
      <dgm:t>
        <a:bodyPr/>
        <a:lstStyle/>
        <a:p>
          <a:endParaRPr lang="en-US"/>
        </a:p>
      </dgm:t>
    </dgm:pt>
    <dgm:pt modelId="{BBA5D494-348F-40DD-A923-AB6EA40A1457}" type="sibTrans" cxnId="{3D2369DB-2936-48D4-98B9-B392B97B4CC2}">
      <dgm:prSet/>
      <dgm:spPr/>
      <dgm:t>
        <a:bodyPr/>
        <a:lstStyle/>
        <a:p>
          <a:endParaRPr lang="en-US"/>
        </a:p>
      </dgm:t>
    </dgm:pt>
    <dgm:pt modelId="{5BD4372A-9482-4707-ABF2-1F3008D4C154}">
      <dgm:prSet phldrT="[Text]" custT="1"/>
      <dgm:spPr/>
      <dgm:t>
        <a:bodyPr/>
        <a:lstStyle/>
        <a:p>
          <a:r>
            <a:rPr lang="en-US" sz="2300" dirty="0" smtClean="0"/>
            <a:t>Feeling</a:t>
          </a:r>
          <a:endParaRPr lang="en-US" sz="2300" dirty="0"/>
        </a:p>
      </dgm:t>
    </dgm:pt>
    <dgm:pt modelId="{BA30925F-E39E-44B9-A619-AB00AE0488F3}" type="parTrans" cxnId="{20822D82-65D9-4E8E-9D29-C3F0646F8CAC}">
      <dgm:prSet/>
      <dgm:spPr/>
      <dgm:t>
        <a:bodyPr/>
        <a:lstStyle/>
        <a:p>
          <a:endParaRPr lang="en-US"/>
        </a:p>
      </dgm:t>
    </dgm:pt>
    <dgm:pt modelId="{41880654-3DDB-4087-8D93-2374941AD2A6}" type="sibTrans" cxnId="{20822D82-65D9-4E8E-9D29-C3F0646F8CAC}">
      <dgm:prSet/>
      <dgm:spPr/>
      <dgm:t>
        <a:bodyPr/>
        <a:lstStyle/>
        <a:p>
          <a:endParaRPr lang="en-US"/>
        </a:p>
      </dgm:t>
    </dgm:pt>
    <dgm:pt modelId="{C26D25E3-9EC0-4BA0-985B-FAA23820EC56}" type="pres">
      <dgm:prSet presAssocID="{A0EFFBAF-C1B2-474E-83E9-F61D20F928CA}" presName="theList" presStyleCnt="0">
        <dgm:presLayoutVars>
          <dgm:dir/>
          <dgm:animLvl val="lvl"/>
          <dgm:resizeHandles val="exact"/>
        </dgm:presLayoutVars>
      </dgm:prSet>
      <dgm:spPr/>
      <dgm:t>
        <a:bodyPr/>
        <a:lstStyle/>
        <a:p>
          <a:endParaRPr lang="en-US"/>
        </a:p>
      </dgm:t>
    </dgm:pt>
    <dgm:pt modelId="{0E2CA781-383B-4E76-9273-F41DC68B964D}" type="pres">
      <dgm:prSet presAssocID="{AE8693F9-F59C-400E-8DEB-14B4B69B9EA1}" presName="compNode" presStyleCnt="0"/>
      <dgm:spPr/>
    </dgm:pt>
    <dgm:pt modelId="{A3012BE3-D7E9-4F07-8D74-C64084A0C0E2}" type="pres">
      <dgm:prSet presAssocID="{AE8693F9-F59C-400E-8DEB-14B4B69B9EA1}" presName="aNode" presStyleLbl="bgShp" presStyleIdx="0" presStyleCnt="1" custLinFactNeighborX="8696" custLinFactNeighborY="3546"/>
      <dgm:spPr/>
      <dgm:t>
        <a:bodyPr/>
        <a:lstStyle/>
        <a:p>
          <a:endParaRPr lang="en-US"/>
        </a:p>
      </dgm:t>
    </dgm:pt>
    <dgm:pt modelId="{39ECB69D-C4E3-464F-8933-F4BAB3256653}" type="pres">
      <dgm:prSet presAssocID="{AE8693F9-F59C-400E-8DEB-14B4B69B9EA1}" presName="textNode" presStyleLbl="bgShp" presStyleIdx="0" presStyleCnt="1"/>
      <dgm:spPr/>
      <dgm:t>
        <a:bodyPr/>
        <a:lstStyle/>
        <a:p>
          <a:endParaRPr lang="en-US"/>
        </a:p>
      </dgm:t>
    </dgm:pt>
    <dgm:pt modelId="{6A0F9632-1193-4693-A09B-9441477BE789}" type="pres">
      <dgm:prSet presAssocID="{AE8693F9-F59C-400E-8DEB-14B4B69B9EA1}" presName="compChildNode" presStyleCnt="0"/>
      <dgm:spPr/>
    </dgm:pt>
    <dgm:pt modelId="{8A72DD49-08DE-450E-B216-F2BD5741108D}" type="pres">
      <dgm:prSet presAssocID="{AE8693F9-F59C-400E-8DEB-14B4B69B9EA1}" presName="theInnerList" presStyleCnt="0"/>
      <dgm:spPr/>
    </dgm:pt>
    <dgm:pt modelId="{6BE193B6-3EBC-456E-98A0-9F7F07ABA141}" type="pres">
      <dgm:prSet presAssocID="{BFA4385D-1EE3-4053-99D5-D8919C0CD7CE}" presName="childNode" presStyleLbl="node1" presStyleIdx="0" presStyleCnt="2">
        <dgm:presLayoutVars>
          <dgm:bulletEnabled val="1"/>
        </dgm:presLayoutVars>
      </dgm:prSet>
      <dgm:spPr/>
      <dgm:t>
        <a:bodyPr/>
        <a:lstStyle/>
        <a:p>
          <a:endParaRPr lang="en-US"/>
        </a:p>
      </dgm:t>
    </dgm:pt>
    <dgm:pt modelId="{74EA292A-6E9B-44DD-A3F9-A614B3A0E169}" type="pres">
      <dgm:prSet presAssocID="{BFA4385D-1EE3-4053-99D5-D8919C0CD7CE}" presName="aSpace2" presStyleCnt="0"/>
      <dgm:spPr/>
    </dgm:pt>
    <dgm:pt modelId="{8A7814EE-ECE1-4392-997A-9CA635F4BA0F}" type="pres">
      <dgm:prSet presAssocID="{5BD4372A-9482-4707-ABF2-1F3008D4C154}" presName="childNode" presStyleLbl="node1" presStyleIdx="1" presStyleCnt="2">
        <dgm:presLayoutVars>
          <dgm:bulletEnabled val="1"/>
        </dgm:presLayoutVars>
      </dgm:prSet>
      <dgm:spPr/>
      <dgm:t>
        <a:bodyPr/>
        <a:lstStyle/>
        <a:p>
          <a:endParaRPr lang="en-US"/>
        </a:p>
      </dgm:t>
    </dgm:pt>
  </dgm:ptLst>
  <dgm:cxnLst>
    <dgm:cxn modelId="{20822D82-65D9-4E8E-9D29-C3F0646F8CAC}" srcId="{AE8693F9-F59C-400E-8DEB-14B4B69B9EA1}" destId="{5BD4372A-9482-4707-ABF2-1F3008D4C154}" srcOrd="1" destOrd="0" parTransId="{BA30925F-E39E-44B9-A619-AB00AE0488F3}" sibTransId="{41880654-3DDB-4087-8D93-2374941AD2A6}"/>
    <dgm:cxn modelId="{3D2369DB-2936-48D4-98B9-B392B97B4CC2}" srcId="{AE8693F9-F59C-400E-8DEB-14B4B69B9EA1}" destId="{BFA4385D-1EE3-4053-99D5-D8919C0CD7CE}" srcOrd="0" destOrd="0" parTransId="{AB5FADD6-F92B-4CEB-8C7D-88D4911717BB}" sibTransId="{BBA5D494-348F-40DD-A923-AB6EA40A1457}"/>
    <dgm:cxn modelId="{E300CD2A-CE6D-4C1B-93A3-D837A4B9405B}" type="presOf" srcId="{AE8693F9-F59C-400E-8DEB-14B4B69B9EA1}" destId="{A3012BE3-D7E9-4F07-8D74-C64084A0C0E2}" srcOrd="0" destOrd="0" presId="urn:microsoft.com/office/officeart/2005/8/layout/lProcess2"/>
    <dgm:cxn modelId="{154AD138-709B-4A61-996C-69F163D78762}" srcId="{A0EFFBAF-C1B2-474E-83E9-F61D20F928CA}" destId="{AE8693F9-F59C-400E-8DEB-14B4B69B9EA1}" srcOrd="0" destOrd="0" parTransId="{B2C8E0F2-70B2-43EC-9818-8C30F4BE1AC9}" sibTransId="{8D8162E1-6B9B-483B-9C5C-66745D045930}"/>
    <dgm:cxn modelId="{152D8699-C171-4EED-847A-6778E289DE20}" type="presOf" srcId="{AE8693F9-F59C-400E-8DEB-14B4B69B9EA1}" destId="{39ECB69D-C4E3-464F-8933-F4BAB3256653}" srcOrd="1" destOrd="0" presId="urn:microsoft.com/office/officeart/2005/8/layout/lProcess2"/>
    <dgm:cxn modelId="{B848B1BD-81B5-4AC1-BC40-4E3D26B38877}" type="presOf" srcId="{5BD4372A-9482-4707-ABF2-1F3008D4C154}" destId="{8A7814EE-ECE1-4392-997A-9CA635F4BA0F}" srcOrd="0" destOrd="0" presId="urn:microsoft.com/office/officeart/2005/8/layout/lProcess2"/>
    <dgm:cxn modelId="{4D755A64-223D-4FD8-B780-4A7160620BE6}" type="presOf" srcId="{A0EFFBAF-C1B2-474E-83E9-F61D20F928CA}" destId="{C26D25E3-9EC0-4BA0-985B-FAA23820EC56}" srcOrd="0" destOrd="0" presId="urn:microsoft.com/office/officeart/2005/8/layout/lProcess2"/>
    <dgm:cxn modelId="{D25CFA5A-AAB3-4228-8BC2-592826D315FE}" type="presOf" srcId="{BFA4385D-1EE3-4053-99D5-D8919C0CD7CE}" destId="{6BE193B6-3EBC-456E-98A0-9F7F07ABA141}" srcOrd="0" destOrd="0" presId="urn:microsoft.com/office/officeart/2005/8/layout/lProcess2"/>
    <dgm:cxn modelId="{3A2C308B-7FE5-4189-B3E3-AF912CF315A6}" type="presParOf" srcId="{C26D25E3-9EC0-4BA0-985B-FAA23820EC56}" destId="{0E2CA781-383B-4E76-9273-F41DC68B964D}" srcOrd="0" destOrd="0" presId="urn:microsoft.com/office/officeart/2005/8/layout/lProcess2"/>
    <dgm:cxn modelId="{C9D31891-8771-4534-A777-3072C8D73F5B}" type="presParOf" srcId="{0E2CA781-383B-4E76-9273-F41DC68B964D}" destId="{A3012BE3-D7E9-4F07-8D74-C64084A0C0E2}" srcOrd="0" destOrd="0" presId="urn:microsoft.com/office/officeart/2005/8/layout/lProcess2"/>
    <dgm:cxn modelId="{2F0EE071-3FBF-4FC1-8D05-789EF339650D}" type="presParOf" srcId="{0E2CA781-383B-4E76-9273-F41DC68B964D}" destId="{39ECB69D-C4E3-464F-8933-F4BAB3256653}" srcOrd="1" destOrd="0" presId="urn:microsoft.com/office/officeart/2005/8/layout/lProcess2"/>
    <dgm:cxn modelId="{8E68A61E-536A-4DD7-A504-9E80987AC1B1}" type="presParOf" srcId="{0E2CA781-383B-4E76-9273-F41DC68B964D}" destId="{6A0F9632-1193-4693-A09B-9441477BE789}" srcOrd="2" destOrd="0" presId="urn:microsoft.com/office/officeart/2005/8/layout/lProcess2"/>
    <dgm:cxn modelId="{8E18F1B7-B5AA-4170-88B8-B2027A213192}" type="presParOf" srcId="{6A0F9632-1193-4693-A09B-9441477BE789}" destId="{8A72DD49-08DE-450E-B216-F2BD5741108D}" srcOrd="0" destOrd="0" presId="urn:microsoft.com/office/officeart/2005/8/layout/lProcess2"/>
    <dgm:cxn modelId="{1C406F8A-59CD-4642-85C8-6F25643813AB}" type="presParOf" srcId="{8A72DD49-08DE-450E-B216-F2BD5741108D}" destId="{6BE193B6-3EBC-456E-98A0-9F7F07ABA141}" srcOrd="0" destOrd="0" presId="urn:microsoft.com/office/officeart/2005/8/layout/lProcess2"/>
    <dgm:cxn modelId="{D87CA8C7-B5CD-483E-BDB5-EE24EE1EC699}" type="presParOf" srcId="{8A72DD49-08DE-450E-B216-F2BD5741108D}" destId="{74EA292A-6E9B-44DD-A3F9-A614B3A0E169}" srcOrd="1" destOrd="0" presId="urn:microsoft.com/office/officeart/2005/8/layout/lProcess2"/>
    <dgm:cxn modelId="{D83E82A4-92BC-4A17-8604-1B78C3BECCD3}" type="presParOf" srcId="{8A72DD49-08DE-450E-B216-F2BD5741108D}" destId="{8A7814EE-ECE1-4392-997A-9CA635F4BA0F}"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012BE3-D7E9-4F07-8D74-C64084A0C0E2}">
      <dsp:nvSpPr>
        <dsp:cNvPr id="0" name=""/>
        <dsp:cNvSpPr/>
      </dsp:nvSpPr>
      <dsp:spPr>
        <a:xfrm>
          <a:off x="0" y="0"/>
          <a:ext cx="1752600" cy="429736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Energy</a:t>
          </a:r>
          <a:endParaRPr lang="en-US" sz="3100" kern="1200" dirty="0"/>
        </a:p>
      </dsp:txBody>
      <dsp:txXfrm>
        <a:off x="0" y="0"/>
        <a:ext cx="1752600" cy="1289208"/>
      </dsp:txXfrm>
    </dsp:sp>
    <dsp:sp modelId="{6BE193B6-3EBC-456E-98A0-9F7F07ABA141}">
      <dsp:nvSpPr>
        <dsp:cNvPr id="0" name=""/>
        <dsp:cNvSpPr/>
      </dsp:nvSpPr>
      <dsp:spPr>
        <a:xfrm>
          <a:off x="175259" y="1290467"/>
          <a:ext cx="1402080" cy="129571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lvl="0" algn="ctr" defTabSz="1022350">
            <a:lnSpc>
              <a:spcPct val="90000"/>
            </a:lnSpc>
            <a:spcBef>
              <a:spcPct val="0"/>
            </a:spcBef>
            <a:spcAft>
              <a:spcPct val="35000"/>
            </a:spcAft>
          </a:pPr>
          <a:r>
            <a:rPr lang="en-US" sz="2300" kern="1200" dirty="0" smtClean="0"/>
            <a:t>Introvert</a:t>
          </a:r>
          <a:endParaRPr lang="en-US" sz="2300" kern="1200" dirty="0"/>
        </a:p>
      </dsp:txBody>
      <dsp:txXfrm>
        <a:off x="213209" y="1328417"/>
        <a:ext cx="1326180" cy="1219813"/>
      </dsp:txXfrm>
    </dsp:sp>
    <dsp:sp modelId="{8A7814EE-ECE1-4392-997A-9CA635F4BA0F}">
      <dsp:nvSpPr>
        <dsp:cNvPr id="0" name=""/>
        <dsp:cNvSpPr/>
      </dsp:nvSpPr>
      <dsp:spPr>
        <a:xfrm>
          <a:off x="175259" y="2785522"/>
          <a:ext cx="1402080" cy="129571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lvl="0" algn="ctr" defTabSz="1022350">
            <a:lnSpc>
              <a:spcPct val="90000"/>
            </a:lnSpc>
            <a:spcBef>
              <a:spcPct val="0"/>
            </a:spcBef>
            <a:spcAft>
              <a:spcPct val="35000"/>
            </a:spcAft>
          </a:pPr>
          <a:r>
            <a:rPr lang="en-US" sz="2300" kern="1200" dirty="0" smtClean="0"/>
            <a:t>Extrovert</a:t>
          </a:r>
          <a:endParaRPr lang="en-US" sz="2300" kern="1200" dirty="0"/>
        </a:p>
      </dsp:txBody>
      <dsp:txXfrm>
        <a:off x="213209" y="2823472"/>
        <a:ext cx="1326180" cy="12198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012BE3-D7E9-4F07-8D74-C64084A0C0E2}">
      <dsp:nvSpPr>
        <dsp:cNvPr id="0" name=""/>
        <dsp:cNvSpPr/>
      </dsp:nvSpPr>
      <dsp:spPr>
        <a:xfrm>
          <a:off x="0" y="0"/>
          <a:ext cx="1752600" cy="4297363"/>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Think</a:t>
          </a:r>
          <a:endParaRPr lang="en-US" sz="3100" kern="1200" dirty="0"/>
        </a:p>
      </dsp:txBody>
      <dsp:txXfrm>
        <a:off x="0" y="0"/>
        <a:ext cx="1752600" cy="1289208"/>
      </dsp:txXfrm>
    </dsp:sp>
    <dsp:sp modelId="{6BE193B6-3EBC-456E-98A0-9F7F07ABA141}">
      <dsp:nvSpPr>
        <dsp:cNvPr id="0" name=""/>
        <dsp:cNvSpPr/>
      </dsp:nvSpPr>
      <dsp:spPr>
        <a:xfrm>
          <a:off x="175259" y="1290467"/>
          <a:ext cx="1402080" cy="1295713"/>
        </a:xfrm>
        <a:prstGeom prst="roundRect">
          <a:avLst>
            <a:gd name="adj" fmla="val 1000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lvl="0" algn="ctr" defTabSz="1022350">
            <a:lnSpc>
              <a:spcPct val="90000"/>
            </a:lnSpc>
            <a:spcBef>
              <a:spcPct val="0"/>
            </a:spcBef>
            <a:spcAft>
              <a:spcPct val="35000"/>
            </a:spcAft>
          </a:pPr>
          <a:r>
            <a:rPr lang="en-US" sz="2300" kern="1200" dirty="0" smtClean="0"/>
            <a:t>Sensory</a:t>
          </a:r>
          <a:endParaRPr lang="en-US" sz="2300" kern="1200" dirty="0"/>
        </a:p>
      </dsp:txBody>
      <dsp:txXfrm>
        <a:off x="213209" y="1328417"/>
        <a:ext cx="1326180" cy="1219813"/>
      </dsp:txXfrm>
    </dsp:sp>
    <dsp:sp modelId="{8A7814EE-ECE1-4392-997A-9CA635F4BA0F}">
      <dsp:nvSpPr>
        <dsp:cNvPr id="0" name=""/>
        <dsp:cNvSpPr/>
      </dsp:nvSpPr>
      <dsp:spPr>
        <a:xfrm>
          <a:off x="175259" y="2785522"/>
          <a:ext cx="1402080" cy="1295713"/>
        </a:xfrm>
        <a:prstGeom prst="roundRect">
          <a:avLst>
            <a:gd name="adj" fmla="val 1000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lvl="0" algn="ctr" defTabSz="1022350">
            <a:lnSpc>
              <a:spcPct val="90000"/>
            </a:lnSpc>
            <a:spcBef>
              <a:spcPct val="0"/>
            </a:spcBef>
            <a:spcAft>
              <a:spcPct val="35000"/>
            </a:spcAft>
          </a:pPr>
          <a:r>
            <a:rPr lang="en-US" sz="2300" kern="1200" dirty="0" smtClean="0"/>
            <a:t>Intuition</a:t>
          </a:r>
          <a:endParaRPr lang="en-US" sz="2300" kern="1200" dirty="0"/>
        </a:p>
      </dsp:txBody>
      <dsp:txXfrm>
        <a:off x="213209" y="2823472"/>
        <a:ext cx="1326180" cy="12198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012BE3-D7E9-4F07-8D74-C64084A0C0E2}">
      <dsp:nvSpPr>
        <dsp:cNvPr id="0" name=""/>
        <dsp:cNvSpPr/>
      </dsp:nvSpPr>
      <dsp:spPr>
        <a:xfrm>
          <a:off x="0" y="0"/>
          <a:ext cx="1752600" cy="4297363"/>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Decide</a:t>
          </a:r>
          <a:endParaRPr lang="en-US" sz="3100" kern="1200" dirty="0"/>
        </a:p>
      </dsp:txBody>
      <dsp:txXfrm>
        <a:off x="0" y="0"/>
        <a:ext cx="1752600" cy="1289208"/>
      </dsp:txXfrm>
    </dsp:sp>
    <dsp:sp modelId="{6BE193B6-3EBC-456E-98A0-9F7F07ABA141}">
      <dsp:nvSpPr>
        <dsp:cNvPr id="0" name=""/>
        <dsp:cNvSpPr/>
      </dsp:nvSpPr>
      <dsp:spPr>
        <a:xfrm>
          <a:off x="175259" y="1290467"/>
          <a:ext cx="1402080" cy="1295713"/>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lvl="0" algn="ctr" defTabSz="1022350">
            <a:lnSpc>
              <a:spcPct val="90000"/>
            </a:lnSpc>
            <a:spcBef>
              <a:spcPct val="0"/>
            </a:spcBef>
            <a:spcAft>
              <a:spcPct val="35000"/>
            </a:spcAft>
          </a:pPr>
          <a:r>
            <a:rPr lang="en-US" sz="2300" kern="1200" dirty="0" smtClean="0"/>
            <a:t>Thinking</a:t>
          </a:r>
          <a:endParaRPr lang="en-US" sz="2300" kern="1200" dirty="0"/>
        </a:p>
      </dsp:txBody>
      <dsp:txXfrm>
        <a:off x="213209" y="1328417"/>
        <a:ext cx="1326180" cy="1219813"/>
      </dsp:txXfrm>
    </dsp:sp>
    <dsp:sp modelId="{8A7814EE-ECE1-4392-997A-9CA635F4BA0F}">
      <dsp:nvSpPr>
        <dsp:cNvPr id="0" name=""/>
        <dsp:cNvSpPr/>
      </dsp:nvSpPr>
      <dsp:spPr>
        <a:xfrm>
          <a:off x="175259" y="2785522"/>
          <a:ext cx="1402080" cy="1295713"/>
        </a:xfrm>
        <a:prstGeom prst="roundRect">
          <a:avLst>
            <a:gd name="adj" fmla="val 10000"/>
          </a:avLst>
        </a:prstGeom>
        <a:solidFill>
          <a:schemeClr val="accent3">
            <a:hueOff val="4638658"/>
            <a:satOff val="3128"/>
            <a:lumOff val="705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lvl="0" algn="ctr" defTabSz="1022350">
            <a:lnSpc>
              <a:spcPct val="90000"/>
            </a:lnSpc>
            <a:spcBef>
              <a:spcPct val="0"/>
            </a:spcBef>
            <a:spcAft>
              <a:spcPct val="35000"/>
            </a:spcAft>
          </a:pPr>
          <a:r>
            <a:rPr lang="en-US" sz="2300" kern="1200" dirty="0" smtClean="0"/>
            <a:t>Feeling</a:t>
          </a:r>
          <a:endParaRPr lang="en-US" sz="2300" kern="1200" dirty="0"/>
        </a:p>
      </dsp:txBody>
      <dsp:txXfrm>
        <a:off x="213209" y="2823472"/>
        <a:ext cx="1326180" cy="12198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012BE3-D7E9-4F07-8D74-C64084A0C0E2}">
      <dsp:nvSpPr>
        <dsp:cNvPr id="0" name=""/>
        <dsp:cNvSpPr/>
      </dsp:nvSpPr>
      <dsp:spPr>
        <a:xfrm>
          <a:off x="0" y="0"/>
          <a:ext cx="1752600" cy="429736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Organize</a:t>
          </a:r>
          <a:endParaRPr lang="en-US" sz="3100" kern="1200" dirty="0"/>
        </a:p>
      </dsp:txBody>
      <dsp:txXfrm>
        <a:off x="0" y="0"/>
        <a:ext cx="1752600" cy="1289208"/>
      </dsp:txXfrm>
    </dsp:sp>
    <dsp:sp modelId="{6BE193B6-3EBC-456E-98A0-9F7F07ABA141}">
      <dsp:nvSpPr>
        <dsp:cNvPr id="0" name=""/>
        <dsp:cNvSpPr/>
      </dsp:nvSpPr>
      <dsp:spPr>
        <a:xfrm>
          <a:off x="175259" y="1290467"/>
          <a:ext cx="1402080" cy="1295713"/>
        </a:xfrm>
        <a:prstGeom prst="roundRect">
          <a:avLst>
            <a:gd name="adj" fmla="val 10000"/>
          </a:avLst>
        </a:prstGeom>
        <a:solidFill>
          <a:schemeClr val="accent1">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lvl="0" algn="ctr" defTabSz="1022350">
            <a:lnSpc>
              <a:spcPct val="90000"/>
            </a:lnSpc>
            <a:spcBef>
              <a:spcPct val="0"/>
            </a:spcBef>
            <a:spcAft>
              <a:spcPct val="35000"/>
            </a:spcAft>
          </a:pPr>
          <a:r>
            <a:rPr lang="en-US" sz="2300" kern="1200" dirty="0" smtClean="0"/>
            <a:t>Judging</a:t>
          </a:r>
          <a:endParaRPr lang="en-US" sz="2300" kern="1200" dirty="0"/>
        </a:p>
      </dsp:txBody>
      <dsp:txXfrm>
        <a:off x="213209" y="1328417"/>
        <a:ext cx="1326180" cy="1219813"/>
      </dsp:txXfrm>
    </dsp:sp>
    <dsp:sp modelId="{8A7814EE-ECE1-4392-997A-9CA635F4BA0F}">
      <dsp:nvSpPr>
        <dsp:cNvPr id="0" name=""/>
        <dsp:cNvSpPr/>
      </dsp:nvSpPr>
      <dsp:spPr>
        <a:xfrm>
          <a:off x="175259" y="2785522"/>
          <a:ext cx="1402080" cy="1295713"/>
        </a:xfrm>
        <a:prstGeom prst="roundRect">
          <a:avLst>
            <a:gd name="adj" fmla="val 10000"/>
          </a:avLst>
        </a:prstGeom>
        <a:solidFill>
          <a:schemeClr val="accent1">
            <a:shade val="80000"/>
            <a:hueOff val="82651"/>
            <a:satOff val="-113"/>
            <a:lumOff val="2305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lvl="0" algn="ctr" defTabSz="1022350">
            <a:lnSpc>
              <a:spcPct val="90000"/>
            </a:lnSpc>
            <a:spcBef>
              <a:spcPct val="0"/>
            </a:spcBef>
            <a:spcAft>
              <a:spcPct val="35000"/>
            </a:spcAft>
          </a:pPr>
          <a:r>
            <a:rPr lang="en-US" sz="2300" kern="1200" dirty="0" smtClean="0"/>
            <a:t>Perceiving</a:t>
          </a:r>
          <a:endParaRPr lang="en-US" sz="2300" kern="1200" dirty="0"/>
        </a:p>
      </dsp:txBody>
      <dsp:txXfrm>
        <a:off x="213209" y="2823472"/>
        <a:ext cx="1326180" cy="12198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012BE3-D7E9-4F07-8D74-C64084A0C0E2}">
      <dsp:nvSpPr>
        <dsp:cNvPr id="0" name=""/>
        <dsp:cNvSpPr/>
      </dsp:nvSpPr>
      <dsp:spPr>
        <a:xfrm>
          <a:off x="0" y="0"/>
          <a:ext cx="1752600" cy="429736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Energy</a:t>
          </a:r>
          <a:endParaRPr lang="en-US" sz="3100" kern="1200" dirty="0"/>
        </a:p>
      </dsp:txBody>
      <dsp:txXfrm>
        <a:off x="0" y="0"/>
        <a:ext cx="1752600" cy="1289208"/>
      </dsp:txXfrm>
    </dsp:sp>
    <dsp:sp modelId="{6BE193B6-3EBC-456E-98A0-9F7F07ABA141}">
      <dsp:nvSpPr>
        <dsp:cNvPr id="0" name=""/>
        <dsp:cNvSpPr/>
      </dsp:nvSpPr>
      <dsp:spPr>
        <a:xfrm>
          <a:off x="175259" y="1290467"/>
          <a:ext cx="1402080" cy="129571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lvl="0" algn="ctr" defTabSz="1022350">
            <a:lnSpc>
              <a:spcPct val="90000"/>
            </a:lnSpc>
            <a:spcBef>
              <a:spcPct val="0"/>
            </a:spcBef>
            <a:spcAft>
              <a:spcPct val="35000"/>
            </a:spcAft>
          </a:pPr>
          <a:r>
            <a:rPr lang="en-US" sz="2300" kern="1200" dirty="0" smtClean="0"/>
            <a:t>Introvert</a:t>
          </a:r>
          <a:endParaRPr lang="en-US" sz="2300" kern="1200" dirty="0"/>
        </a:p>
      </dsp:txBody>
      <dsp:txXfrm>
        <a:off x="213209" y="1328417"/>
        <a:ext cx="1326180" cy="1219813"/>
      </dsp:txXfrm>
    </dsp:sp>
    <dsp:sp modelId="{8A7814EE-ECE1-4392-997A-9CA635F4BA0F}">
      <dsp:nvSpPr>
        <dsp:cNvPr id="0" name=""/>
        <dsp:cNvSpPr/>
      </dsp:nvSpPr>
      <dsp:spPr>
        <a:xfrm>
          <a:off x="175259" y="2785522"/>
          <a:ext cx="1402080" cy="129571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lvl="0" algn="ctr" defTabSz="1022350">
            <a:lnSpc>
              <a:spcPct val="90000"/>
            </a:lnSpc>
            <a:spcBef>
              <a:spcPct val="0"/>
            </a:spcBef>
            <a:spcAft>
              <a:spcPct val="35000"/>
            </a:spcAft>
          </a:pPr>
          <a:r>
            <a:rPr lang="en-US" sz="2300" kern="1200" dirty="0" smtClean="0"/>
            <a:t>Extrovert</a:t>
          </a:r>
          <a:endParaRPr lang="en-US" sz="2300" kern="1200" dirty="0"/>
        </a:p>
      </dsp:txBody>
      <dsp:txXfrm>
        <a:off x="213209" y="2823472"/>
        <a:ext cx="1326180" cy="12198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012BE3-D7E9-4F07-8D74-C64084A0C0E2}">
      <dsp:nvSpPr>
        <dsp:cNvPr id="0" name=""/>
        <dsp:cNvSpPr/>
      </dsp:nvSpPr>
      <dsp:spPr>
        <a:xfrm>
          <a:off x="0" y="0"/>
          <a:ext cx="1752600" cy="429736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Organize</a:t>
          </a:r>
          <a:endParaRPr lang="en-US" sz="3100" kern="1200" dirty="0"/>
        </a:p>
      </dsp:txBody>
      <dsp:txXfrm>
        <a:off x="0" y="0"/>
        <a:ext cx="1752600" cy="1289208"/>
      </dsp:txXfrm>
    </dsp:sp>
    <dsp:sp modelId="{6BE193B6-3EBC-456E-98A0-9F7F07ABA141}">
      <dsp:nvSpPr>
        <dsp:cNvPr id="0" name=""/>
        <dsp:cNvSpPr/>
      </dsp:nvSpPr>
      <dsp:spPr>
        <a:xfrm>
          <a:off x="175259" y="1290467"/>
          <a:ext cx="1402080" cy="1295713"/>
        </a:xfrm>
        <a:prstGeom prst="roundRect">
          <a:avLst>
            <a:gd name="adj" fmla="val 10000"/>
          </a:avLst>
        </a:prstGeom>
        <a:solidFill>
          <a:schemeClr val="accent1">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lvl="0" algn="ctr" defTabSz="1022350">
            <a:lnSpc>
              <a:spcPct val="90000"/>
            </a:lnSpc>
            <a:spcBef>
              <a:spcPct val="0"/>
            </a:spcBef>
            <a:spcAft>
              <a:spcPct val="35000"/>
            </a:spcAft>
          </a:pPr>
          <a:r>
            <a:rPr lang="en-US" sz="2300" kern="1200" dirty="0" smtClean="0"/>
            <a:t>Judging</a:t>
          </a:r>
          <a:endParaRPr lang="en-US" sz="2300" kern="1200" dirty="0"/>
        </a:p>
      </dsp:txBody>
      <dsp:txXfrm>
        <a:off x="213209" y="1328417"/>
        <a:ext cx="1326180" cy="1219813"/>
      </dsp:txXfrm>
    </dsp:sp>
    <dsp:sp modelId="{8A7814EE-ECE1-4392-997A-9CA635F4BA0F}">
      <dsp:nvSpPr>
        <dsp:cNvPr id="0" name=""/>
        <dsp:cNvSpPr/>
      </dsp:nvSpPr>
      <dsp:spPr>
        <a:xfrm>
          <a:off x="175259" y="2785522"/>
          <a:ext cx="1402080" cy="1295713"/>
        </a:xfrm>
        <a:prstGeom prst="roundRect">
          <a:avLst>
            <a:gd name="adj" fmla="val 10000"/>
          </a:avLst>
        </a:prstGeom>
        <a:solidFill>
          <a:schemeClr val="accent1">
            <a:shade val="80000"/>
            <a:hueOff val="82651"/>
            <a:satOff val="-113"/>
            <a:lumOff val="2305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lvl="0" algn="ctr" defTabSz="1022350">
            <a:lnSpc>
              <a:spcPct val="90000"/>
            </a:lnSpc>
            <a:spcBef>
              <a:spcPct val="0"/>
            </a:spcBef>
            <a:spcAft>
              <a:spcPct val="35000"/>
            </a:spcAft>
          </a:pPr>
          <a:r>
            <a:rPr lang="en-US" sz="2300" kern="1200" dirty="0" smtClean="0"/>
            <a:t>Perceiving</a:t>
          </a:r>
          <a:endParaRPr lang="en-US" sz="2300" kern="1200" dirty="0"/>
        </a:p>
      </dsp:txBody>
      <dsp:txXfrm>
        <a:off x="213209" y="2823472"/>
        <a:ext cx="1326180" cy="121981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012BE3-D7E9-4F07-8D74-C64084A0C0E2}">
      <dsp:nvSpPr>
        <dsp:cNvPr id="0" name=""/>
        <dsp:cNvSpPr/>
      </dsp:nvSpPr>
      <dsp:spPr>
        <a:xfrm>
          <a:off x="0" y="0"/>
          <a:ext cx="1752600" cy="4297363"/>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Think</a:t>
          </a:r>
          <a:endParaRPr lang="en-US" sz="3100" kern="1200" dirty="0"/>
        </a:p>
      </dsp:txBody>
      <dsp:txXfrm>
        <a:off x="0" y="0"/>
        <a:ext cx="1752600" cy="1289208"/>
      </dsp:txXfrm>
    </dsp:sp>
    <dsp:sp modelId="{6BE193B6-3EBC-456E-98A0-9F7F07ABA141}">
      <dsp:nvSpPr>
        <dsp:cNvPr id="0" name=""/>
        <dsp:cNvSpPr/>
      </dsp:nvSpPr>
      <dsp:spPr>
        <a:xfrm>
          <a:off x="175259" y="1290467"/>
          <a:ext cx="1402080" cy="1295713"/>
        </a:xfrm>
        <a:prstGeom prst="roundRect">
          <a:avLst>
            <a:gd name="adj" fmla="val 1000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lvl="0" algn="ctr" defTabSz="1022350">
            <a:lnSpc>
              <a:spcPct val="90000"/>
            </a:lnSpc>
            <a:spcBef>
              <a:spcPct val="0"/>
            </a:spcBef>
            <a:spcAft>
              <a:spcPct val="35000"/>
            </a:spcAft>
          </a:pPr>
          <a:r>
            <a:rPr lang="en-US" sz="2300" kern="1200" dirty="0" smtClean="0"/>
            <a:t>Sensory</a:t>
          </a:r>
          <a:endParaRPr lang="en-US" sz="2300" kern="1200" dirty="0"/>
        </a:p>
      </dsp:txBody>
      <dsp:txXfrm>
        <a:off x="213209" y="1328417"/>
        <a:ext cx="1326180" cy="1219813"/>
      </dsp:txXfrm>
    </dsp:sp>
    <dsp:sp modelId="{8A7814EE-ECE1-4392-997A-9CA635F4BA0F}">
      <dsp:nvSpPr>
        <dsp:cNvPr id="0" name=""/>
        <dsp:cNvSpPr/>
      </dsp:nvSpPr>
      <dsp:spPr>
        <a:xfrm>
          <a:off x="175259" y="2785522"/>
          <a:ext cx="1402080" cy="1295713"/>
        </a:xfrm>
        <a:prstGeom prst="roundRect">
          <a:avLst>
            <a:gd name="adj" fmla="val 1000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lvl="0" algn="ctr" defTabSz="1022350">
            <a:lnSpc>
              <a:spcPct val="90000"/>
            </a:lnSpc>
            <a:spcBef>
              <a:spcPct val="0"/>
            </a:spcBef>
            <a:spcAft>
              <a:spcPct val="35000"/>
            </a:spcAft>
          </a:pPr>
          <a:r>
            <a:rPr lang="en-US" sz="2300" kern="1200" dirty="0" smtClean="0"/>
            <a:t>Intuition</a:t>
          </a:r>
          <a:endParaRPr lang="en-US" sz="2300" kern="1200" dirty="0"/>
        </a:p>
      </dsp:txBody>
      <dsp:txXfrm>
        <a:off x="213209" y="2823472"/>
        <a:ext cx="1326180" cy="121981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012BE3-D7E9-4F07-8D74-C64084A0C0E2}">
      <dsp:nvSpPr>
        <dsp:cNvPr id="0" name=""/>
        <dsp:cNvSpPr/>
      </dsp:nvSpPr>
      <dsp:spPr>
        <a:xfrm>
          <a:off x="0" y="0"/>
          <a:ext cx="1752600" cy="4297363"/>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Decide</a:t>
          </a:r>
          <a:endParaRPr lang="en-US" sz="3100" kern="1200" dirty="0"/>
        </a:p>
      </dsp:txBody>
      <dsp:txXfrm>
        <a:off x="0" y="0"/>
        <a:ext cx="1752600" cy="1289208"/>
      </dsp:txXfrm>
    </dsp:sp>
    <dsp:sp modelId="{6BE193B6-3EBC-456E-98A0-9F7F07ABA141}">
      <dsp:nvSpPr>
        <dsp:cNvPr id="0" name=""/>
        <dsp:cNvSpPr/>
      </dsp:nvSpPr>
      <dsp:spPr>
        <a:xfrm>
          <a:off x="175259" y="1290467"/>
          <a:ext cx="1402080" cy="1295713"/>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lvl="0" algn="ctr" defTabSz="1022350">
            <a:lnSpc>
              <a:spcPct val="90000"/>
            </a:lnSpc>
            <a:spcBef>
              <a:spcPct val="0"/>
            </a:spcBef>
            <a:spcAft>
              <a:spcPct val="35000"/>
            </a:spcAft>
          </a:pPr>
          <a:r>
            <a:rPr lang="en-US" sz="2300" kern="1200" dirty="0" smtClean="0"/>
            <a:t>Thinking</a:t>
          </a:r>
          <a:endParaRPr lang="en-US" sz="2300" kern="1200" dirty="0"/>
        </a:p>
      </dsp:txBody>
      <dsp:txXfrm>
        <a:off x="213209" y="1328417"/>
        <a:ext cx="1326180" cy="1219813"/>
      </dsp:txXfrm>
    </dsp:sp>
    <dsp:sp modelId="{8A7814EE-ECE1-4392-997A-9CA635F4BA0F}">
      <dsp:nvSpPr>
        <dsp:cNvPr id="0" name=""/>
        <dsp:cNvSpPr/>
      </dsp:nvSpPr>
      <dsp:spPr>
        <a:xfrm>
          <a:off x="175259" y="2785522"/>
          <a:ext cx="1402080" cy="1295713"/>
        </a:xfrm>
        <a:prstGeom prst="roundRect">
          <a:avLst>
            <a:gd name="adj" fmla="val 10000"/>
          </a:avLst>
        </a:prstGeom>
        <a:solidFill>
          <a:schemeClr val="accent3">
            <a:hueOff val="4638658"/>
            <a:satOff val="3128"/>
            <a:lumOff val="705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lvl="0" algn="ctr" defTabSz="1022350">
            <a:lnSpc>
              <a:spcPct val="90000"/>
            </a:lnSpc>
            <a:spcBef>
              <a:spcPct val="0"/>
            </a:spcBef>
            <a:spcAft>
              <a:spcPct val="35000"/>
            </a:spcAft>
          </a:pPr>
          <a:r>
            <a:rPr lang="en-US" sz="2300" kern="1200" dirty="0" smtClean="0"/>
            <a:t>Feeling</a:t>
          </a:r>
          <a:endParaRPr lang="en-US" sz="2300" kern="1200" dirty="0"/>
        </a:p>
      </dsp:txBody>
      <dsp:txXfrm>
        <a:off x="213209" y="2823472"/>
        <a:ext cx="1326180" cy="1219813"/>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53E87662-1EE4-4F43-87C0-6FF2F6AADF5F}" type="datetimeFigureOut">
              <a:rPr lang="en-US" smtClean="0"/>
              <a:t>8/4/2014</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5725F2AF-E7E1-4465-B46E-A30DED203CAD}" type="slidenum">
              <a:rPr lang="en-US" smtClean="0"/>
              <a:t>‹#›</a:t>
            </a:fld>
            <a:endParaRPr lang="en-US"/>
          </a:p>
        </p:txBody>
      </p:sp>
    </p:spTree>
    <p:extLst>
      <p:ext uri="{BB962C8B-B14F-4D97-AF65-F5344CB8AC3E}">
        <p14:creationId xmlns:p14="http://schemas.microsoft.com/office/powerpoint/2010/main" val="1305267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6768" y="0"/>
            <a:ext cx="3011699" cy="462120"/>
          </a:xfrm>
          <a:prstGeom prst="rect">
            <a:avLst/>
          </a:prstGeom>
        </p:spPr>
        <p:txBody>
          <a:bodyPr vert="horz" lIns="91440" tIns="45720" rIns="91440" bIns="45720" rtlCol="0"/>
          <a:lstStyle>
            <a:lvl1pPr algn="r">
              <a:defRPr sz="1200"/>
            </a:lvl1pPr>
          </a:lstStyle>
          <a:p>
            <a:fld id="{40520AA8-9DA8-4D45-921A-FBAF9D3815C5}" type="datetimeFigureOut">
              <a:rPr lang="en-US" smtClean="0"/>
              <a:t>8/4/2014</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008" y="4387767"/>
            <a:ext cx="5560060" cy="41559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378"/>
            <a:ext cx="3011699" cy="4621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378"/>
            <a:ext cx="3011699" cy="462120"/>
          </a:xfrm>
          <a:prstGeom prst="rect">
            <a:avLst/>
          </a:prstGeom>
        </p:spPr>
        <p:txBody>
          <a:bodyPr vert="horz" lIns="91440" tIns="45720" rIns="91440" bIns="45720" rtlCol="0" anchor="b"/>
          <a:lstStyle>
            <a:lvl1pPr algn="r">
              <a:defRPr sz="1200"/>
            </a:lvl1pPr>
          </a:lstStyle>
          <a:p>
            <a:fld id="{39168C3D-5C3E-4795-B7BC-EDA83AD6C919}" type="slidenum">
              <a:rPr lang="en-US" smtClean="0"/>
              <a:t>‹#›</a:t>
            </a:fld>
            <a:endParaRPr lang="en-US"/>
          </a:p>
        </p:txBody>
      </p:sp>
    </p:spTree>
    <p:extLst>
      <p:ext uri="{BB962C8B-B14F-4D97-AF65-F5344CB8AC3E}">
        <p14:creationId xmlns:p14="http://schemas.microsoft.com/office/powerpoint/2010/main" val="179280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168C3D-5C3E-4795-B7BC-EDA83AD6C919}" type="slidenum">
              <a:rPr lang="en-US" smtClean="0"/>
              <a:t>1</a:t>
            </a:fld>
            <a:endParaRPr lang="en-US"/>
          </a:p>
        </p:txBody>
      </p:sp>
    </p:spTree>
    <p:extLst>
      <p:ext uri="{BB962C8B-B14F-4D97-AF65-F5344CB8AC3E}">
        <p14:creationId xmlns:p14="http://schemas.microsoft.com/office/powerpoint/2010/main" val="2900704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Extroversion</a:t>
            </a:r>
            <a:r>
              <a:rPr lang="en-US" baseline="0" dirty="0" smtClean="0"/>
              <a:t> – focuses their energy and processes information externally.  Wants to talk about things out loud.</a:t>
            </a:r>
          </a:p>
          <a:p>
            <a:r>
              <a:rPr lang="en-US" baseline="0" dirty="0" smtClean="0"/>
              <a:t>Introversion – focuses their energy and processes information internally.  Thinks before they speak.</a:t>
            </a:r>
          </a:p>
          <a:p>
            <a:endParaRPr lang="en-US" baseline="0" dirty="0" smtClean="0"/>
          </a:p>
          <a:p>
            <a:r>
              <a:rPr lang="en-US" baseline="0" dirty="0" smtClean="0"/>
              <a:t>Sensing – Just wants the facts.  (Wants exact directions)</a:t>
            </a:r>
          </a:p>
          <a:p>
            <a:r>
              <a:rPr lang="en-US" baseline="0" dirty="0" smtClean="0"/>
              <a:t>Intuition – Likes to see the big picture.  Focuses on the future or change. (When giving direction to intuition people, provide landmarks)</a:t>
            </a:r>
          </a:p>
          <a:p>
            <a:endParaRPr lang="en-US" baseline="0" dirty="0" smtClean="0"/>
          </a:p>
          <a:p>
            <a:r>
              <a:rPr lang="en-US" baseline="0" dirty="0" smtClean="0"/>
              <a:t>Thinking – Makes decisions by logically thinking things through.</a:t>
            </a:r>
          </a:p>
          <a:p>
            <a:r>
              <a:rPr lang="en-US" baseline="0" dirty="0" smtClean="0"/>
              <a:t>Feeling – Does it feel right?  Personal impact of decisions are taken into account.</a:t>
            </a:r>
          </a:p>
          <a:p>
            <a:endParaRPr lang="en-US" baseline="0" dirty="0" smtClean="0"/>
          </a:p>
          <a:p>
            <a:r>
              <a:rPr lang="en-US" baseline="0" dirty="0" smtClean="0"/>
              <a:t>Judging – Does not like unplanned changes.  Wants things planned out.</a:t>
            </a:r>
          </a:p>
          <a:p>
            <a:r>
              <a:rPr lang="en-US" baseline="0" dirty="0" smtClean="0"/>
              <a:t>Perceiving – Spontaneous.  Flexible, adaptable.  Ready to go to the next thing that comes up.</a:t>
            </a:r>
          </a:p>
          <a:p>
            <a:endParaRPr lang="en-US" dirty="0" smtClean="0"/>
          </a:p>
          <a:p>
            <a:r>
              <a:rPr lang="en-US" dirty="0" smtClean="0"/>
              <a:t>After</a:t>
            </a:r>
            <a:r>
              <a:rPr lang="en-US" baseline="0" dirty="0" smtClean="0"/>
              <a:t> going over this slide, hand out MBTI worksheet.  Have class take (7 minutes to complete this)  Hand out MBTI EI Books, allow them to take a few minutes to review their personality type do’s/ don’ts.  </a:t>
            </a:r>
            <a:endParaRPr lang="en-US" dirty="0"/>
          </a:p>
        </p:txBody>
      </p:sp>
      <p:sp>
        <p:nvSpPr>
          <p:cNvPr id="4" name="Slide Number Placeholder 3"/>
          <p:cNvSpPr>
            <a:spLocks noGrp="1"/>
          </p:cNvSpPr>
          <p:nvPr>
            <p:ph type="sldNum" sz="quarter" idx="10"/>
          </p:nvPr>
        </p:nvSpPr>
        <p:spPr/>
        <p:txBody>
          <a:bodyPr/>
          <a:lstStyle/>
          <a:p>
            <a:fld id="{39168C3D-5C3E-4795-B7BC-EDA83AD6C919}" type="slidenum">
              <a:rPr lang="en-US" smtClean="0"/>
              <a:t>19</a:t>
            </a:fld>
            <a:endParaRPr lang="en-US"/>
          </a:p>
        </p:txBody>
      </p:sp>
    </p:spTree>
    <p:extLst>
      <p:ext uri="{BB962C8B-B14F-4D97-AF65-F5344CB8AC3E}">
        <p14:creationId xmlns:p14="http://schemas.microsoft.com/office/powerpoint/2010/main" val="5251961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Extroversion</a:t>
            </a:r>
            <a:r>
              <a:rPr lang="en-US" baseline="0" dirty="0" smtClean="0"/>
              <a:t> – focuses their energy and processes information externally.  Wants to talk about things out loud.</a:t>
            </a:r>
          </a:p>
          <a:p>
            <a:r>
              <a:rPr lang="en-US" baseline="0" dirty="0" smtClean="0"/>
              <a:t>Introversion – focuses their energy and processes information internally.  Thinks before they speak.</a:t>
            </a:r>
          </a:p>
          <a:p>
            <a:endParaRPr lang="en-US" baseline="0" dirty="0" smtClean="0"/>
          </a:p>
          <a:p>
            <a:r>
              <a:rPr lang="en-US" baseline="0" dirty="0" smtClean="0"/>
              <a:t>Sensing – Just wants the facts.  (Wants exact directions)</a:t>
            </a:r>
          </a:p>
          <a:p>
            <a:r>
              <a:rPr lang="en-US" baseline="0" dirty="0" smtClean="0"/>
              <a:t>Intuition – Likes to see the big picture.  Focuses on the future or change. (When giving direction to intuition people, provide landmarks)</a:t>
            </a:r>
          </a:p>
          <a:p>
            <a:endParaRPr lang="en-US" baseline="0" dirty="0" smtClean="0"/>
          </a:p>
          <a:p>
            <a:r>
              <a:rPr lang="en-US" baseline="0" dirty="0" smtClean="0"/>
              <a:t>Thinking – Makes decisions by logically thinking things through.</a:t>
            </a:r>
          </a:p>
          <a:p>
            <a:r>
              <a:rPr lang="en-US" baseline="0" dirty="0" smtClean="0"/>
              <a:t>Feeling – Does it feel right?  Personal impact of decisions are taken into account.</a:t>
            </a:r>
          </a:p>
          <a:p>
            <a:endParaRPr lang="en-US" baseline="0" dirty="0" smtClean="0"/>
          </a:p>
          <a:p>
            <a:r>
              <a:rPr lang="en-US" baseline="0" dirty="0" smtClean="0"/>
              <a:t>Judging – Does not like unplanned changes.  Wants things planned out.</a:t>
            </a:r>
          </a:p>
          <a:p>
            <a:r>
              <a:rPr lang="en-US" baseline="0" dirty="0" smtClean="0"/>
              <a:t>Perceiving – Spontaneous.  Flexible, adaptable.  Ready to go to the next thing that comes up.</a:t>
            </a:r>
          </a:p>
          <a:p>
            <a:endParaRPr lang="en-US" dirty="0" smtClean="0"/>
          </a:p>
          <a:p>
            <a:r>
              <a:rPr lang="en-US" dirty="0" smtClean="0"/>
              <a:t>After</a:t>
            </a:r>
            <a:r>
              <a:rPr lang="en-US" baseline="0" dirty="0" smtClean="0"/>
              <a:t> going over this slide, hand out MBTI worksheet.  Have class take (7 minutes to complete this)  Hand out MBTI EI Books, allow them to take a few minutes to review their personality type do’s/ don’ts.  </a:t>
            </a:r>
            <a:endParaRPr lang="en-US" dirty="0"/>
          </a:p>
        </p:txBody>
      </p:sp>
      <p:sp>
        <p:nvSpPr>
          <p:cNvPr id="4" name="Slide Number Placeholder 3"/>
          <p:cNvSpPr>
            <a:spLocks noGrp="1"/>
          </p:cNvSpPr>
          <p:nvPr>
            <p:ph type="sldNum" sz="quarter" idx="10"/>
          </p:nvPr>
        </p:nvSpPr>
        <p:spPr/>
        <p:txBody>
          <a:bodyPr/>
          <a:lstStyle/>
          <a:p>
            <a:fld id="{39168C3D-5C3E-4795-B7BC-EDA83AD6C919}" type="slidenum">
              <a:rPr lang="en-US" smtClean="0"/>
              <a:t>20</a:t>
            </a:fld>
            <a:endParaRPr lang="en-US"/>
          </a:p>
        </p:txBody>
      </p:sp>
    </p:spTree>
    <p:extLst>
      <p:ext uri="{BB962C8B-B14F-4D97-AF65-F5344CB8AC3E}">
        <p14:creationId xmlns:p14="http://schemas.microsoft.com/office/powerpoint/2010/main" val="525196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Somali male</a:t>
            </a:r>
            <a:r>
              <a:rPr lang="en-US" baseline="0" dirty="0" smtClean="0"/>
              <a:t> I got to know in my jurisdiction.  He was really working hard to bridge the gap between the Somali community and the police.  He explained in his country, people are afraid of the police and don’t trust them.  He explained when they come here to America, they bring that fear.  Strong EI can allow an officer to bridge this gap rather than making the statement, “Well, we are in America”.  </a:t>
            </a:r>
          </a:p>
          <a:p>
            <a:endParaRPr lang="en-US" baseline="0" dirty="0" smtClean="0"/>
          </a:p>
          <a:p>
            <a:r>
              <a:rPr lang="en-US" baseline="0" dirty="0" smtClean="0"/>
              <a:t>Understanding that in the Asian culture, don’t like to make eye contact.  It is not an offensive action, it is cultural.</a:t>
            </a:r>
            <a:endParaRPr lang="en-US" dirty="0"/>
          </a:p>
        </p:txBody>
      </p:sp>
      <p:sp>
        <p:nvSpPr>
          <p:cNvPr id="4" name="Slide Number Placeholder 3"/>
          <p:cNvSpPr>
            <a:spLocks noGrp="1"/>
          </p:cNvSpPr>
          <p:nvPr>
            <p:ph type="sldNum" sz="quarter" idx="10"/>
          </p:nvPr>
        </p:nvSpPr>
        <p:spPr/>
        <p:txBody>
          <a:bodyPr/>
          <a:lstStyle/>
          <a:p>
            <a:fld id="{39168C3D-5C3E-4795-B7BC-EDA83AD6C919}" type="slidenum">
              <a:rPr lang="en-US" smtClean="0"/>
              <a:t>21</a:t>
            </a:fld>
            <a:endParaRPr lang="en-US"/>
          </a:p>
        </p:txBody>
      </p:sp>
    </p:spTree>
    <p:extLst>
      <p:ext uri="{BB962C8B-B14F-4D97-AF65-F5344CB8AC3E}">
        <p14:creationId xmlns:p14="http://schemas.microsoft.com/office/powerpoint/2010/main" val="360384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 Questions to pose:</a:t>
            </a:r>
          </a:p>
          <a:p>
            <a:pPr marL="228600" indent="-228600">
              <a:buAutoNum type="arabicPeriod"/>
            </a:pPr>
            <a:r>
              <a:rPr lang="en-US" baseline="0" dirty="0" smtClean="0"/>
              <a:t>What does it mean to manage other’s emotions?</a:t>
            </a:r>
          </a:p>
          <a:p>
            <a:pPr marL="228600" indent="-228600">
              <a:buAutoNum type="arabicPeriod"/>
            </a:pPr>
            <a:r>
              <a:rPr lang="en-US" baseline="0" dirty="0" smtClean="0"/>
              <a:t>Does self-awareness mean recognizing your own emotions or other’s emotions?</a:t>
            </a:r>
          </a:p>
          <a:p>
            <a:pPr marL="228600" indent="-228600">
              <a:buAutoNum type="arabicPeriod"/>
            </a:pPr>
            <a:r>
              <a:rPr lang="en-US" baseline="0" dirty="0" smtClean="0"/>
              <a:t>What does it mean to understand and interpret your own emotions?</a:t>
            </a:r>
          </a:p>
          <a:p>
            <a:pPr marL="228600" indent="-228600">
              <a:buAutoNum type="arabicPeriod"/>
            </a:pPr>
            <a:r>
              <a:rPr lang="en-US" baseline="0" dirty="0" smtClean="0"/>
              <a:t>How can you interpret, understand, and manage </a:t>
            </a:r>
            <a:r>
              <a:rPr lang="en-US" baseline="0" smtClean="0"/>
              <a:t>other’s emotions</a:t>
            </a:r>
            <a:endParaRPr lang="en-US" baseline="0" dirty="0" smtClean="0"/>
          </a:p>
          <a:p>
            <a:pPr marL="0" indent="0">
              <a:buNone/>
            </a:pPr>
            <a:r>
              <a:rPr lang="en-US" baseline="0" dirty="0" smtClean="0"/>
              <a:t>EX – Road Rage</a:t>
            </a:r>
          </a:p>
          <a:p>
            <a:pPr marL="0" indent="0">
              <a:buNone/>
            </a:pPr>
            <a:endParaRPr lang="en-US" dirty="0"/>
          </a:p>
        </p:txBody>
      </p:sp>
      <p:sp>
        <p:nvSpPr>
          <p:cNvPr id="4" name="Slide Number Placeholder 3"/>
          <p:cNvSpPr>
            <a:spLocks noGrp="1"/>
          </p:cNvSpPr>
          <p:nvPr>
            <p:ph type="sldNum" sz="quarter" idx="10"/>
          </p:nvPr>
        </p:nvSpPr>
        <p:spPr/>
        <p:txBody>
          <a:bodyPr/>
          <a:lstStyle/>
          <a:p>
            <a:fld id="{39168C3D-5C3E-4795-B7BC-EDA83AD6C919}" type="slidenum">
              <a:rPr lang="en-US" smtClean="0"/>
              <a:t>4</a:t>
            </a:fld>
            <a:endParaRPr lang="en-US"/>
          </a:p>
        </p:txBody>
      </p:sp>
    </p:spTree>
    <p:extLst>
      <p:ext uri="{BB962C8B-B14F-4D97-AF65-F5344CB8AC3E}">
        <p14:creationId xmlns:p14="http://schemas.microsoft.com/office/powerpoint/2010/main" val="441080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168C3D-5C3E-4795-B7BC-EDA83AD6C919}" type="slidenum">
              <a:rPr lang="en-US" smtClean="0"/>
              <a:t>6</a:t>
            </a:fld>
            <a:endParaRPr lang="en-US"/>
          </a:p>
        </p:txBody>
      </p:sp>
    </p:spTree>
    <p:extLst>
      <p:ext uri="{BB962C8B-B14F-4D97-AF65-F5344CB8AC3E}">
        <p14:creationId xmlns:p14="http://schemas.microsoft.com/office/powerpoint/2010/main" val="2240860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168C3D-5C3E-4795-B7BC-EDA83AD6C919}" type="slidenum">
              <a:rPr lang="en-US" smtClean="0"/>
              <a:t>7</a:t>
            </a:fld>
            <a:endParaRPr lang="en-US"/>
          </a:p>
        </p:txBody>
      </p:sp>
    </p:spTree>
    <p:extLst>
      <p:ext uri="{BB962C8B-B14F-4D97-AF65-F5344CB8AC3E}">
        <p14:creationId xmlns:p14="http://schemas.microsoft.com/office/powerpoint/2010/main" val="2194423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reflecting,</a:t>
            </a:r>
            <a:r>
              <a:rPr lang="en-US" baseline="0" dirty="0" smtClean="0"/>
              <a:t> not only discuss what you may have been thinking or feeling, but identify what caused those thoughts or feelings.  After you analyze these thoughts and feelings, you can create action steps that will address these in the future.  </a:t>
            </a:r>
          </a:p>
          <a:p>
            <a:endParaRPr lang="en-US" baseline="0" dirty="0" smtClean="0"/>
          </a:p>
          <a:p>
            <a:r>
              <a:rPr lang="en-US" baseline="0" dirty="0" smtClean="0"/>
              <a:t>Example:  SWAT Debrief, Critical </a:t>
            </a:r>
            <a:r>
              <a:rPr lang="en-US" baseline="0" smtClean="0"/>
              <a:t>Incident Debrief</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9168C3D-5C3E-4795-B7BC-EDA83AD6C919}" type="slidenum">
              <a:rPr lang="en-US" smtClean="0"/>
              <a:t>8</a:t>
            </a:fld>
            <a:endParaRPr lang="en-US"/>
          </a:p>
        </p:txBody>
      </p:sp>
    </p:spTree>
    <p:extLst>
      <p:ext uri="{BB962C8B-B14F-4D97-AF65-F5344CB8AC3E}">
        <p14:creationId xmlns:p14="http://schemas.microsoft.com/office/powerpoint/2010/main" val="25289179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Extroversion</a:t>
            </a:r>
            <a:r>
              <a:rPr lang="en-US" baseline="0" dirty="0" smtClean="0"/>
              <a:t> – focuses their energy and processes information externally.  Wants to talk about things out loud.</a:t>
            </a:r>
          </a:p>
          <a:p>
            <a:r>
              <a:rPr lang="en-US" baseline="0" dirty="0" smtClean="0"/>
              <a:t>Introversion – focuses their energy and processes information internally.  Thinks before they speak.</a:t>
            </a:r>
          </a:p>
          <a:p>
            <a:endParaRPr lang="en-US" baseline="0" dirty="0" smtClean="0"/>
          </a:p>
          <a:p>
            <a:r>
              <a:rPr lang="en-US" baseline="0" dirty="0" smtClean="0"/>
              <a:t>Sensing – Just wants the facts.  (Wants exact directions)</a:t>
            </a:r>
          </a:p>
          <a:p>
            <a:r>
              <a:rPr lang="en-US" baseline="0" dirty="0" smtClean="0"/>
              <a:t>Intuition – Likes to see the big picture.  Focuses on the future or change. (When giving direction to intuition people, provide landmarks)</a:t>
            </a:r>
          </a:p>
          <a:p>
            <a:endParaRPr lang="en-US" baseline="0" dirty="0" smtClean="0"/>
          </a:p>
          <a:p>
            <a:r>
              <a:rPr lang="en-US" baseline="0" dirty="0" smtClean="0"/>
              <a:t>Thinking – Makes decisions by logically thinking things through.</a:t>
            </a:r>
          </a:p>
          <a:p>
            <a:r>
              <a:rPr lang="en-US" baseline="0" dirty="0" smtClean="0"/>
              <a:t>Feeling – Does it feel right?  Personal impact of decisions are taken into account.</a:t>
            </a:r>
          </a:p>
          <a:p>
            <a:endParaRPr lang="en-US" baseline="0" dirty="0" smtClean="0"/>
          </a:p>
          <a:p>
            <a:r>
              <a:rPr lang="en-US" baseline="0" dirty="0" smtClean="0"/>
              <a:t>Judging – Does not like unplanned changes.  Wants things planned out.</a:t>
            </a:r>
          </a:p>
          <a:p>
            <a:r>
              <a:rPr lang="en-US" baseline="0" dirty="0" smtClean="0"/>
              <a:t>Perceiving – Spontaneous.  Flexible, adaptable.  Ready to go to the next thing that comes up.</a:t>
            </a:r>
          </a:p>
          <a:p>
            <a:endParaRPr lang="en-US" dirty="0" smtClean="0"/>
          </a:p>
          <a:p>
            <a:r>
              <a:rPr lang="en-US" dirty="0" smtClean="0"/>
              <a:t>After</a:t>
            </a:r>
            <a:r>
              <a:rPr lang="en-US" baseline="0" dirty="0" smtClean="0"/>
              <a:t> going over this slide, hand out MBTI worksheet.  Have class take (7 minutes to complete this)  Hand out MBTI EI Books, allow them to take a few minutes to review their personality type do’s/ don’ts.  </a:t>
            </a:r>
            <a:endParaRPr lang="en-US" dirty="0"/>
          </a:p>
        </p:txBody>
      </p:sp>
      <p:sp>
        <p:nvSpPr>
          <p:cNvPr id="4" name="Slide Number Placeholder 3"/>
          <p:cNvSpPr>
            <a:spLocks noGrp="1"/>
          </p:cNvSpPr>
          <p:nvPr>
            <p:ph type="sldNum" sz="quarter" idx="10"/>
          </p:nvPr>
        </p:nvSpPr>
        <p:spPr/>
        <p:txBody>
          <a:bodyPr/>
          <a:lstStyle/>
          <a:p>
            <a:fld id="{39168C3D-5C3E-4795-B7BC-EDA83AD6C919}" type="slidenum">
              <a:rPr lang="en-US" smtClean="0"/>
              <a:t>15</a:t>
            </a:fld>
            <a:endParaRPr lang="en-US"/>
          </a:p>
        </p:txBody>
      </p:sp>
    </p:spTree>
    <p:extLst>
      <p:ext uri="{BB962C8B-B14F-4D97-AF65-F5344CB8AC3E}">
        <p14:creationId xmlns:p14="http://schemas.microsoft.com/office/powerpoint/2010/main" val="525196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Extroversion</a:t>
            </a:r>
            <a:r>
              <a:rPr lang="en-US" baseline="0" dirty="0" smtClean="0"/>
              <a:t> – focuses their energy and processes information externally.  Wants to talk about things out loud.</a:t>
            </a:r>
          </a:p>
          <a:p>
            <a:r>
              <a:rPr lang="en-US" baseline="0" dirty="0" smtClean="0"/>
              <a:t>Introversion – focuses their energy and processes information internally.  Thinks before they speak.</a:t>
            </a:r>
          </a:p>
          <a:p>
            <a:endParaRPr lang="en-US" baseline="0" dirty="0" smtClean="0"/>
          </a:p>
          <a:p>
            <a:r>
              <a:rPr lang="en-US" baseline="0" dirty="0" smtClean="0"/>
              <a:t>Sensing – Just wants the facts.  (Wants exact directions)</a:t>
            </a:r>
          </a:p>
          <a:p>
            <a:r>
              <a:rPr lang="en-US" baseline="0" dirty="0" smtClean="0"/>
              <a:t>Intuition – Likes to see the big picture.  Focuses on the future or change. (When giving direction to intuition people, provide landmarks)</a:t>
            </a:r>
          </a:p>
          <a:p>
            <a:endParaRPr lang="en-US" baseline="0" dirty="0" smtClean="0"/>
          </a:p>
          <a:p>
            <a:r>
              <a:rPr lang="en-US" baseline="0" dirty="0" smtClean="0"/>
              <a:t>Thinking – Makes decisions by logically thinking things through.</a:t>
            </a:r>
          </a:p>
          <a:p>
            <a:r>
              <a:rPr lang="en-US" baseline="0" dirty="0" smtClean="0"/>
              <a:t>Feeling – Does it feel right?  Personal impact of decisions are taken into account.</a:t>
            </a:r>
          </a:p>
          <a:p>
            <a:endParaRPr lang="en-US" baseline="0" dirty="0" smtClean="0"/>
          </a:p>
          <a:p>
            <a:r>
              <a:rPr lang="en-US" baseline="0" dirty="0" smtClean="0"/>
              <a:t>Judging – Does not like unplanned changes.  Wants things planned out.</a:t>
            </a:r>
          </a:p>
          <a:p>
            <a:r>
              <a:rPr lang="en-US" baseline="0" dirty="0" smtClean="0"/>
              <a:t>Perceiving – Spontaneous.  Flexible, adaptable.  Ready to go to the next thing that comes up.</a:t>
            </a:r>
          </a:p>
          <a:p>
            <a:endParaRPr lang="en-US" dirty="0" smtClean="0"/>
          </a:p>
          <a:p>
            <a:r>
              <a:rPr lang="en-US" dirty="0" smtClean="0"/>
              <a:t>After</a:t>
            </a:r>
            <a:r>
              <a:rPr lang="en-US" baseline="0" dirty="0" smtClean="0"/>
              <a:t> going over this slide, hand out MBTI worksheet.  Have class take (7 minutes to complete this)  Hand out MBTI EI Books, allow them to take a few minutes to review their personality type do’s/ don’ts.  </a:t>
            </a:r>
            <a:endParaRPr lang="en-US" dirty="0"/>
          </a:p>
        </p:txBody>
      </p:sp>
      <p:sp>
        <p:nvSpPr>
          <p:cNvPr id="4" name="Slide Number Placeholder 3"/>
          <p:cNvSpPr>
            <a:spLocks noGrp="1"/>
          </p:cNvSpPr>
          <p:nvPr>
            <p:ph type="sldNum" sz="quarter" idx="10"/>
          </p:nvPr>
        </p:nvSpPr>
        <p:spPr/>
        <p:txBody>
          <a:bodyPr/>
          <a:lstStyle/>
          <a:p>
            <a:fld id="{39168C3D-5C3E-4795-B7BC-EDA83AD6C919}" type="slidenum">
              <a:rPr lang="en-US" smtClean="0"/>
              <a:t>16</a:t>
            </a:fld>
            <a:endParaRPr lang="en-US"/>
          </a:p>
        </p:txBody>
      </p:sp>
    </p:spTree>
    <p:extLst>
      <p:ext uri="{BB962C8B-B14F-4D97-AF65-F5344CB8AC3E}">
        <p14:creationId xmlns:p14="http://schemas.microsoft.com/office/powerpoint/2010/main" val="525196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Extroversion</a:t>
            </a:r>
            <a:r>
              <a:rPr lang="en-US" baseline="0" dirty="0" smtClean="0"/>
              <a:t> – focuses their energy and processes information externally.  Wants to talk about things out loud.</a:t>
            </a:r>
          </a:p>
          <a:p>
            <a:r>
              <a:rPr lang="en-US" baseline="0" dirty="0" smtClean="0"/>
              <a:t>Introversion – focuses their energy and processes information internally.  Thinks before they speak.</a:t>
            </a:r>
          </a:p>
          <a:p>
            <a:endParaRPr lang="en-US" baseline="0" dirty="0" smtClean="0"/>
          </a:p>
          <a:p>
            <a:r>
              <a:rPr lang="en-US" baseline="0" dirty="0" smtClean="0"/>
              <a:t>Sensing – Just wants the facts.  (Wants exact directions)</a:t>
            </a:r>
          </a:p>
          <a:p>
            <a:r>
              <a:rPr lang="en-US" baseline="0" dirty="0" smtClean="0"/>
              <a:t>Intuition – Likes to see the big picture.  Focuses on the future or change. (When giving direction to intuition people, provide landmarks)</a:t>
            </a:r>
          </a:p>
          <a:p>
            <a:endParaRPr lang="en-US" baseline="0" dirty="0" smtClean="0"/>
          </a:p>
          <a:p>
            <a:r>
              <a:rPr lang="en-US" baseline="0" dirty="0" smtClean="0"/>
              <a:t>Thinking – Makes decisions by logically thinking things through.</a:t>
            </a:r>
          </a:p>
          <a:p>
            <a:r>
              <a:rPr lang="en-US" baseline="0" dirty="0" smtClean="0"/>
              <a:t>Feeling – Does it feel right?  Personal impact of decisions are taken into account.</a:t>
            </a:r>
          </a:p>
          <a:p>
            <a:endParaRPr lang="en-US" baseline="0" dirty="0" smtClean="0"/>
          </a:p>
          <a:p>
            <a:r>
              <a:rPr lang="en-US" baseline="0" dirty="0" smtClean="0"/>
              <a:t>Judging – Does not like unplanned changes.  Wants things planned out.</a:t>
            </a:r>
          </a:p>
          <a:p>
            <a:r>
              <a:rPr lang="en-US" baseline="0" dirty="0" smtClean="0"/>
              <a:t>Perceiving – Spontaneous.  Flexible, adaptable.  Ready to go to the next thing that comes up.</a:t>
            </a:r>
          </a:p>
          <a:p>
            <a:endParaRPr lang="en-US" dirty="0" smtClean="0"/>
          </a:p>
          <a:p>
            <a:r>
              <a:rPr lang="en-US" dirty="0" smtClean="0"/>
              <a:t>After</a:t>
            </a:r>
            <a:r>
              <a:rPr lang="en-US" baseline="0" dirty="0" smtClean="0"/>
              <a:t> going over this slide, hand out MBTI worksheet.  Have class take (7 minutes to complete this)  Hand out MBTI EI Books, allow them to take a few minutes to review their personality type do’s/ don’ts.  </a:t>
            </a:r>
            <a:endParaRPr lang="en-US" dirty="0"/>
          </a:p>
        </p:txBody>
      </p:sp>
      <p:sp>
        <p:nvSpPr>
          <p:cNvPr id="4" name="Slide Number Placeholder 3"/>
          <p:cNvSpPr>
            <a:spLocks noGrp="1"/>
          </p:cNvSpPr>
          <p:nvPr>
            <p:ph type="sldNum" sz="quarter" idx="10"/>
          </p:nvPr>
        </p:nvSpPr>
        <p:spPr/>
        <p:txBody>
          <a:bodyPr/>
          <a:lstStyle/>
          <a:p>
            <a:fld id="{39168C3D-5C3E-4795-B7BC-EDA83AD6C919}" type="slidenum">
              <a:rPr lang="en-US" smtClean="0"/>
              <a:t>17</a:t>
            </a:fld>
            <a:endParaRPr lang="en-US"/>
          </a:p>
        </p:txBody>
      </p:sp>
    </p:spTree>
    <p:extLst>
      <p:ext uri="{BB962C8B-B14F-4D97-AF65-F5344CB8AC3E}">
        <p14:creationId xmlns:p14="http://schemas.microsoft.com/office/powerpoint/2010/main" val="525196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Extroversion</a:t>
            </a:r>
            <a:r>
              <a:rPr lang="en-US" baseline="0" dirty="0" smtClean="0"/>
              <a:t> – focuses their energy and processes information externally.  Wants to talk about things out loud.</a:t>
            </a:r>
          </a:p>
          <a:p>
            <a:r>
              <a:rPr lang="en-US" baseline="0" dirty="0" smtClean="0"/>
              <a:t>Introversion – focuses their energy and processes information internally.  Thinks before they speak.</a:t>
            </a:r>
          </a:p>
          <a:p>
            <a:endParaRPr lang="en-US" baseline="0" dirty="0" smtClean="0"/>
          </a:p>
          <a:p>
            <a:r>
              <a:rPr lang="en-US" baseline="0" dirty="0" smtClean="0"/>
              <a:t>Sensing – Just wants the facts.  (Wants exact directions)</a:t>
            </a:r>
          </a:p>
          <a:p>
            <a:r>
              <a:rPr lang="en-US" baseline="0" dirty="0" smtClean="0"/>
              <a:t>Intuition – Likes to see the big picture.  Focuses on the future or change. (When giving direction to intuition people, provide landmarks)</a:t>
            </a:r>
          </a:p>
          <a:p>
            <a:endParaRPr lang="en-US" baseline="0" dirty="0" smtClean="0"/>
          </a:p>
          <a:p>
            <a:r>
              <a:rPr lang="en-US" baseline="0" dirty="0" smtClean="0"/>
              <a:t>Thinking – Makes decisions by logically thinking things through.</a:t>
            </a:r>
          </a:p>
          <a:p>
            <a:r>
              <a:rPr lang="en-US" baseline="0" dirty="0" smtClean="0"/>
              <a:t>Feeling – Does it feel right?  Personal impact of decisions are taken into account.</a:t>
            </a:r>
          </a:p>
          <a:p>
            <a:endParaRPr lang="en-US" baseline="0" dirty="0" smtClean="0"/>
          </a:p>
          <a:p>
            <a:r>
              <a:rPr lang="en-US" baseline="0" dirty="0" smtClean="0"/>
              <a:t>Judging – Does not like unplanned changes.  Wants things planned out.</a:t>
            </a:r>
          </a:p>
          <a:p>
            <a:r>
              <a:rPr lang="en-US" baseline="0" dirty="0" smtClean="0"/>
              <a:t>Perceiving – Spontaneous.  Flexible, adaptable.  Ready to go to the next thing that comes up.</a:t>
            </a:r>
          </a:p>
          <a:p>
            <a:endParaRPr lang="en-US" dirty="0" smtClean="0"/>
          </a:p>
          <a:p>
            <a:r>
              <a:rPr lang="en-US" dirty="0" smtClean="0"/>
              <a:t>After</a:t>
            </a:r>
            <a:r>
              <a:rPr lang="en-US" baseline="0" dirty="0" smtClean="0"/>
              <a:t> going over this slide, hand out MBTI worksheet.  Have class take (7 minutes to complete this)  Hand out MBTI EI Books, allow them to take a few minutes to review their personality type do’s/ don’ts.  </a:t>
            </a:r>
            <a:endParaRPr lang="en-US" dirty="0"/>
          </a:p>
        </p:txBody>
      </p:sp>
      <p:sp>
        <p:nvSpPr>
          <p:cNvPr id="4" name="Slide Number Placeholder 3"/>
          <p:cNvSpPr>
            <a:spLocks noGrp="1"/>
          </p:cNvSpPr>
          <p:nvPr>
            <p:ph type="sldNum" sz="quarter" idx="10"/>
          </p:nvPr>
        </p:nvSpPr>
        <p:spPr/>
        <p:txBody>
          <a:bodyPr/>
          <a:lstStyle/>
          <a:p>
            <a:fld id="{39168C3D-5C3E-4795-B7BC-EDA83AD6C919}" type="slidenum">
              <a:rPr lang="en-US" smtClean="0"/>
              <a:t>18</a:t>
            </a:fld>
            <a:endParaRPr lang="en-US"/>
          </a:p>
        </p:txBody>
      </p:sp>
    </p:spTree>
    <p:extLst>
      <p:ext uri="{BB962C8B-B14F-4D97-AF65-F5344CB8AC3E}">
        <p14:creationId xmlns:p14="http://schemas.microsoft.com/office/powerpoint/2010/main" val="525196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E9B262AB-C3A3-470E-B7D0-62F8A622C143}" type="datetimeFigureOut">
              <a:rPr lang="en-US" smtClean="0"/>
              <a:t>8/4/2014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E1E58-64AC-418B-8B78-883F5A58845F}" type="slidenum">
              <a:rPr lang="en-US" smtClean="0"/>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262AB-C3A3-470E-B7D0-62F8A622C143}" type="datetimeFigureOut">
              <a:rPr lang="en-US" smtClean="0"/>
              <a:t>8/4/2014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E1E58-64AC-418B-8B78-883F5A58845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262AB-C3A3-470E-B7D0-62F8A622C143}" type="datetimeFigureOut">
              <a:rPr lang="en-US" smtClean="0"/>
              <a:t>8/4/2014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E1E58-64AC-418B-8B78-883F5A58845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262AB-C3A3-470E-B7D0-62F8A622C143}" type="datetimeFigureOut">
              <a:rPr lang="en-US" smtClean="0"/>
              <a:t>8/4/2014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E1E58-64AC-418B-8B78-883F5A58845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E9B262AB-C3A3-470E-B7D0-62F8A622C143}" type="datetimeFigureOut">
              <a:rPr lang="en-US" smtClean="0"/>
              <a:t>8/4/2014</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9D6E1E58-64AC-418B-8B78-883F5A58845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262AB-C3A3-470E-B7D0-62F8A622C143}" type="datetimeFigureOut">
              <a:rPr lang="en-US" smtClean="0"/>
              <a:t>8/4/2014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6E1E58-64AC-418B-8B78-883F5A58845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262AB-C3A3-470E-B7D0-62F8A622C143}" type="datetimeFigureOut">
              <a:rPr lang="en-US" smtClean="0"/>
              <a:t>8/4/2014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6E1E58-64AC-418B-8B78-883F5A58845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262AB-C3A3-470E-B7D0-62F8A622C143}" type="datetimeFigureOut">
              <a:rPr lang="en-US" smtClean="0"/>
              <a:t>8/4/2014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6E1E58-64AC-418B-8B78-883F5A58845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262AB-C3A3-470E-B7D0-62F8A622C143}" type="datetimeFigureOut">
              <a:rPr lang="en-US" smtClean="0"/>
              <a:t>8/4/2014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6E1E58-64AC-418B-8B78-883F5A58845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B262AB-C3A3-470E-B7D0-62F8A622C143}" type="datetimeFigureOut">
              <a:rPr lang="en-US" smtClean="0"/>
              <a:t>8/4/2014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6E1E58-64AC-418B-8B78-883F5A58845F}" type="slidenum">
              <a:rPr lang="en-US" smtClean="0"/>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E9B262AB-C3A3-470E-B7D0-62F8A622C143}" type="datetimeFigureOut">
              <a:rPr lang="en-US" smtClean="0"/>
              <a:t>8/4/2014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6E1E58-64AC-418B-8B78-883F5A58845F}" type="slidenum">
              <a:rPr lang="en-US" smtClean="0"/>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E9B262AB-C3A3-470E-B7D0-62F8A622C143}" type="datetimeFigureOut">
              <a:rPr lang="en-US" smtClean="0"/>
              <a:t>8/4/2014</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9D6E1E58-64AC-418B-8B78-883F5A58845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7.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docid=KB8uIF5WKxlycM&amp;tbnid=PwnZlVEIOsmMXM:&amp;ved=0CAUQjRw&amp;url=http://www.whytry.org/index.php/component/content/article/79-resource-center/202-bookstore&amp;ei=5_iEU5TwCojJoAS57oCQBw&amp;bvm=bv.67720277,d.cGU&amp;psig=AFQjCNFvRCqNKbPIzK6bLR9Pk7PvN-b5eg&amp;ust=140130979662464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google.com/imgres?imgurl&amp;imgrefurl=http://www.clker.com/clipart-head-outline-1.html&amp;h=0&amp;w=0&amp;tbnid=d_2zGuXmz2XvZM&amp;zoom=1&amp;tbnh=227&amp;tbnw=164&amp;docid=KQ5muywi9reUIM&amp;tbm=isch&amp;ei=eAaGU4vjDIqIogTY8YDgAg&amp;ved=0CBcQsCUoBw" TargetMode="External"/><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smtClean="0"/>
              <a:t>Emotional Intelligence, MBTI, &amp; Journaling</a:t>
            </a:r>
            <a:endParaRPr lang="en-US" dirty="0"/>
          </a:p>
        </p:txBody>
      </p:sp>
      <p:sp>
        <p:nvSpPr>
          <p:cNvPr id="3" name="Subtitle 2"/>
          <p:cNvSpPr>
            <a:spLocks noGrp="1"/>
          </p:cNvSpPr>
          <p:nvPr>
            <p:ph type="subTitle" idx="1"/>
          </p:nvPr>
        </p:nvSpPr>
        <p:spPr/>
        <p:txBody>
          <a:bodyPr>
            <a:normAutofit/>
          </a:bodyPr>
          <a:lstStyle/>
          <a:p>
            <a:pPr algn="ct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790950"/>
            <a:ext cx="914400" cy="97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3819525"/>
            <a:ext cx="1828801"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30201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Life Satisfaction –</a:t>
            </a:r>
            <a:br>
              <a:rPr lang="en-US" dirty="0" smtClean="0"/>
            </a:br>
            <a:r>
              <a:rPr lang="en-US" dirty="0" smtClean="0"/>
              <a:t>Well-Being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4756527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304800"/>
            <a:ext cx="1119187" cy="1043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2321876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Success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5837546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304800"/>
            <a:ext cx="1116013" cy="1042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3710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21 Day Challenge</a:t>
            </a:r>
            <a:endParaRPr lang="en-US" dirty="0"/>
          </a:p>
        </p:txBody>
      </p:sp>
      <p:sp>
        <p:nvSpPr>
          <p:cNvPr id="3" name="Content Placeholder 2"/>
          <p:cNvSpPr>
            <a:spLocks noGrp="1"/>
          </p:cNvSpPr>
          <p:nvPr>
            <p:ph idx="1"/>
          </p:nvPr>
        </p:nvSpPr>
        <p:spPr/>
        <p:txBody>
          <a:bodyPr/>
          <a:lstStyle/>
          <a:p>
            <a:r>
              <a:rPr lang="en-US" sz="2800" dirty="0" smtClean="0"/>
              <a:t>3 </a:t>
            </a:r>
            <a:r>
              <a:rPr lang="en-US" sz="2800" dirty="0" err="1" smtClean="0"/>
              <a:t>Gratitudes</a:t>
            </a:r>
            <a:r>
              <a:rPr lang="en-US" sz="2800" dirty="0" smtClean="0"/>
              <a:t> – Tetris Effect</a:t>
            </a:r>
          </a:p>
          <a:p>
            <a:r>
              <a:rPr lang="en-US" sz="2800" dirty="0" smtClean="0"/>
              <a:t>Journaling – Positive experience over the last 24 hours</a:t>
            </a:r>
          </a:p>
          <a:p>
            <a:r>
              <a:rPr lang="en-US" sz="2800" dirty="0" smtClean="0"/>
              <a:t>Exercise – At least 10 minutes of continuous exercise </a:t>
            </a:r>
          </a:p>
          <a:p>
            <a:r>
              <a:rPr lang="en-US" sz="2800" dirty="0" smtClean="0"/>
              <a:t>Meditation – Focused breathing for two minutes</a:t>
            </a:r>
          </a:p>
          <a:p>
            <a:r>
              <a:rPr lang="en-US" sz="2800" dirty="0" smtClean="0"/>
              <a:t>Random acts of kindness – at least one daily</a:t>
            </a:r>
          </a:p>
          <a:p>
            <a:r>
              <a:rPr lang="en-US" sz="2800" dirty="0" smtClean="0"/>
              <a:t>Impact letter</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3583670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Increasing your EI can prevent you from becoming a statistic!</a:t>
            </a:r>
            <a:endParaRPr lang="en-US" dirty="0"/>
          </a:p>
        </p:txBody>
      </p:sp>
      <p:sp>
        <p:nvSpPr>
          <p:cNvPr id="3" name="Content Placeholder 2"/>
          <p:cNvSpPr>
            <a:spLocks noGrp="1"/>
          </p:cNvSpPr>
          <p:nvPr>
            <p:ph idx="1"/>
          </p:nvPr>
        </p:nvSpPr>
        <p:spPr/>
        <p:txBody>
          <a:bodyPr/>
          <a:lstStyle/>
          <a:p>
            <a:r>
              <a:rPr lang="en-US" dirty="0"/>
              <a:t>Every 24 – 52 hours a police officer commits suicide.</a:t>
            </a:r>
          </a:p>
          <a:p>
            <a:r>
              <a:rPr lang="en-US" dirty="0"/>
              <a:t>Suicide rate for police officers is three times higher than the national average.</a:t>
            </a:r>
          </a:p>
          <a:p>
            <a:r>
              <a:rPr lang="en-US" dirty="0"/>
              <a:t>The rate of failed marriages is 80% for police officers and the average new officer is divorced after 5 years.</a:t>
            </a:r>
          </a:p>
          <a:p>
            <a:r>
              <a:rPr lang="en-US" dirty="0"/>
              <a:t>The average life expectancy rate after retirement is 5 – 10 years.</a:t>
            </a:r>
          </a:p>
          <a:p>
            <a:r>
              <a:rPr lang="en-US" dirty="0"/>
              <a:t>50% of police officers illnesses are psychological.</a:t>
            </a:r>
          </a:p>
          <a:p>
            <a:r>
              <a:rPr lang="en-US" dirty="0"/>
              <a:t>These statistics do not show the other issues such as alcoholism, drug abuse, corruption, poor decision making and more.</a:t>
            </a:r>
          </a:p>
          <a:p>
            <a:endParaRPr lang="en-US" dirty="0"/>
          </a:p>
        </p:txBody>
      </p:sp>
    </p:spTree>
    <p:extLst>
      <p:ext uri="{BB962C8B-B14F-4D97-AF65-F5344CB8AC3E}">
        <p14:creationId xmlns:p14="http://schemas.microsoft.com/office/powerpoint/2010/main" val="8554794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Assignment </a:t>
            </a:r>
            <a:endParaRPr lang="en-US" sz="4400" dirty="0"/>
          </a:p>
        </p:txBody>
      </p:sp>
      <p:sp>
        <p:nvSpPr>
          <p:cNvPr id="3" name="Content Placeholder 2"/>
          <p:cNvSpPr>
            <a:spLocks noGrp="1"/>
          </p:cNvSpPr>
          <p:nvPr>
            <p:ph idx="1"/>
          </p:nvPr>
        </p:nvSpPr>
        <p:spPr/>
        <p:txBody>
          <a:bodyPr>
            <a:normAutofit lnSpcReduction="10000"/>
          </a:bodyPr>
          <a:lstStyle/>
          <a:p>
            <a:r>
              <a:rPr lang="en-US" sz="2800" b="1" dirty="0" smtClean="0">
                <a:solidFill>
                  <a:srgbClr val="FFC000"/>
                </a:solidFill>
              </a:rPr>
              <a:t>Question 1:  </a:t>
            </a:r>
            <a:r>
              <a:rPr lang="en-US" sz="2800" dirty="0" smtClean="0">
                <a:solidFill>
                  <a:schemeClr val="tx1">
                    <a:lumMod val="95000"/>
                  </a:schemeClr>
                </a:solidFill>
              </a:rPr>
              <a:t>Describe a time in your life when you allowed your emotions to get out of control and you did something that you later regretted?</a:t>
            </a:r>
          </a:p>
          <a:p>
            <a:r>
              <a:rPr lang="en-US" sz="2800" b="1" dirty="0" smtClean="0">
                <a:solidFill>
                  <a:srgbClr val="FFC000"/>
                </a:solidFill>
              </a:rPr>
              <a:t>Question 2:  </a:t>
            </a:r>
            <a:r>
              <a:rPr lang="en-US" sz="2800" dirty="0" smtClean="0">
                <a:solidFill>
                  <a:schemeClr val="tx1">
                    <a:lumMod val="85000"/>
                  </a:schemeClr>
                </a:solidFill>
              </a:rPr>
              <a:t>Think of an event you might encounter during your law enforcement career that will trigger a significant emotional response?  How will you choose to react to this event?</a:t>
            </a:r>
          </a:p>
          <a:p>
            <a:r>
              <a:rPr lang="en-US" sz="2800" b="1" dirty="0" smtClean="0">
                <a:solidFill>
                  <a:schemeClr val="accent5"/>
                </a:solidFill>
              </a:rPr>
              <a:t>Question 3:  </a:t>
            </a:r>
            <a:r>
              <a:rPr lang="en-US" sz="2800" dirty="0" smtClean="0">
                <a:solidFill>
                  <a:schemeClr val="tx1"/>
                </a:solidFill>
              </a:rPr>
              <a:t>What are your views of EI and Journaling now?  If your views have changed, what changed those views?</a:t>
            </a:r>
            <a:endParaRPr lang="en-US" sz="2800" b="1" dirty="0">
              <a:solidFill>
                <a:schemeClr val="accent5">
                  <a:lumMod val="75000"/>
                </a:schemeClr>
              </a:solidFill>
            </a:endParaRPr>
          </a:p>
          <a:p>
            <a:endParaRPr lang="en-US" sz="3200" b="1" dirty="0" smtClean="0">
              <a:solidFill>
                <a:srgbClr val="FFC000"/>
              </a:solidFill>
            </a:endParaRPr>
          </a:p>
        </p:txBody>
      </p:sp>
    </p:spTree>
    <p:extLst>
      <p:ext uri="{BB962C8B-B14F-4D97-AF65-F5344CB8AC3E}">
        <p14:creationId xmlns:p14="http://schemas.microsoft.com/office/powerpoint/2010/main" val="2541399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MBTI/ Personality Type</a:t>
            </a:r>
            <a:endParaRPr lang="en-US" sz="4800" dirty="0"/>
          </a:p>
        </p:txBody>
      </p:sp>
      <p:sp>
        <p:nvSpPr>
          <p:cNvPr id="3" name="Content Placeholder 2"/>
          <p:cNvSpPr>
            <a:spLocks noGrp="1"/>
          </p:cNvSpPr>
          <p:nvPr>
            <p:ph idx="1"/>
          </p:nvPr>
        </p:nvSpPr>
        <p:spPr/>
        <p:txBody>
          <a:bodyPr>
            <a:normAutofit/>
          </a:bodyPr>
          <a:lstStyle/>
          <a:p>
            <a:r>
              <a:rPr lang="en-US" dirty="0" smtClean="0"/>
              <a:t>What is the MBTI?</a:t>
            </a:r>
          </a:p>
          <a:p>
            <a:pPr lvl="1"/>
            <a:r>
              <a:rPr lang="en-US" dirty="0" smtClean="0"/>
              <a:t>It describes your personality, it does not prescribe it.</a:t>
            </a:r>
          </a:p>
          <a:p>
            <a:pPr lvl="1"/>
            <a:r>
              <a:rPr lang="en-US" dirty="0" smtClean="0"/>
              <a:t>It describes your preferences, not what you can or can’t do</a:t>
            </a:r>
          </a:p>
          <a:p>
            <a:pPr lvl="1"/>
            <a:r>
              <a:rPr lang="en-US" dirty="0" smtClean="0"/>
              <a:t>All the different types are equally important.  You are not a better person depending on the personality type.</a:t>
            </a:r>
          </a:p>
          <a:p>
            <a:pPr lvl="1"/>
            <a:endParaRPr lang="en-US" dirty="0" smtClean="0"/>
          </a:p>
          <a:p>
            <a:pPr marL="0" indent="0">
              <a:buNone/>
            </a:pPr>
            <a:r>
              <a:rPr lang="en-US" b="1" dirty="0" smtClean="0">
                <a:solidFill>
                  <a:schemeClr val="accent2">
                    <a:lumMod val="60000"/>
                    <a:lumOff val="40000"/>
                  </a:schemeClr>
                </a:solidFill>
              </a:rPr>
              <a:t>MBTI Handout</a:t>
            </a:r>
            <a:endParaRPr lang="en-US" b="1" dirty="0">
              <a:solidFill>
                <a:schemeClr val="accent2">
                  <a:lumMod val="60000"/>
                  <a:lumOff val="40000"/>
                </a:schemeClr>
              </a:solidFill>
            </a:endParaRPr>
          </a:p>
        </p:txBody>
      </p:sp>
    </p:spTree>
    <p:extLst>
      <p:ext uri="{BB962C8B-B14F-4D97-AF65-F5344CB8AC3E}">
        <p14:creationId xmlns:p14="http://schemas.microsoft.com/office/powerpoint/2010/main" val="17876761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MBTI/ Personality Type</a:t>
            </a:r>
            <a:endParaRPr lang="en-US" sz="4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56169955"/>
              </p:ext>
            </p:extLst>
          </p:nvPr>
        </p:nvGraphicFramePr>
        <p:xfrm>
          <a:off x="457200" y="1828800"/>
          <a:ext cx="1752600" cy="4297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693610763"/>
              </p:ext>
            </p:extLst>
          </p:nvPr>
        </p:nvGraphicFramePr>
        <p:xfrm>
          <a:off x="2590800" y="1828800"/>
          <a:ext cx="1752600" cy="429736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3045028642"/>
              </p:ext>
            </p:extLst>
          </p:nvPr>
        </p:nvGraphicFramePr>
        <p:xfrm>
          <a:off x="4724400" y="1828800"/>
          <a:ext cx="1752600" cy="4297363"/>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7" name="Content Placeholder 3"/>
          <p:cNvGraphicFramePr>
            <a:graphicFrameLocks/>
          </p:cNvGraphicFramePr>
          <p:nvPr>
            <p:extLst>
              <p:ext uri="{D42A27DB-BD31-4B8C-83A1-F6EECF244321}">
                <p14:modId xmlns:p14="http://schemas.microsoft.com/office/powerpoint/2010/main" val="1117129436"/>
              </p:ext>
            </p:extLst>
          </p:nvPr>
        </p:nvGraphicFramePr>
        <p:xfrm>
          <a:off x="6858000" y="1828800"/>
          <a:ext cx="1752600" cy="4297363"/>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10" name="Rectangle 9"/>
          <p:cNvSpPr/>
          <p:nvPr/>
        </p:nvSpPr>
        <p:spPr>
          <a:xfrm>
            <a:off x="4617719" y="6477000"/>
            <a:ext cx="45719"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2011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9" presetClass="emph" presetSubtype="0" grpId="1" nodeType="clickEffect">
                                  <p:stCondLst>
                                    <p:cond delay="0"/>
                                  </p:stCondLst>
                                  <p:endCondLst>
                                    <p:cond evt="onNext" delay="0">
                                      <p:tgtEl>
                                        <p:sldTgt/>
                                      </p:tgtEl>
                                    </p:cond>
                                  </p:endCondLst>
                                  <p:childTnLst>
                                    <p:set>
                                      <p:cBhvr rctx="PPT">
                                        <p:cTn id="27" dur="indefinite"/>
                                        <p:tgtEl>
                                          <p:spTgt spid="5"/>
                                        </p:tgtEl>
                                        <p:attrNameLst>
                                          <p:attrName>style.opacity</p:attrName>
                                        </p:attrNameLst>
                                      </p:cBhvr>
                                      <p:to>
                                        <p:strVal val="0.25"/>
                                      </p:to>
                                    </p:set>
                                    <p:animEffect filter="image" prLst="opacity: 0.25">
                                      <p:cBhvr rctx="IE">
                                        <p:cTn id="28" dur="indefinite"/>
                                        <p:tgtEl>
                                          <p:spTgt spid="5"/>
                                        </p:tgtEl>
                                      </p:cBhvr>
                                    </p:animEffect>
                                  </p:childTnLst>
                                </p:cTn>
                              </p:par>
                              <p:par>
                                <p:cTn id="29" presetID="9" presetClass="emph" presetSubtype="0" grpId="1" nodeType="withEffect">
                                  <p:stCondLst>
                                    <p:cond delay="0"/>
                                  </p:stCondLst>
                                  <p:endCondLst>
                                    <p:cond evt="onNext" delay="0">
                                      <p:tgtEl>
                                        <p:sldTgt/>
                                      </p:tgtEl>
                                    </p:cond>
                                  </p:endCondLst>
                                  <p:childTnLst>
                                    <p:set>
                                      <p:cBhvr rctx="PPT">
                                        <p:cTn id="30" dur="indefinite"/>
                                        <p:tgtEl>
                                          <p:spTgt spid="6"/>
                                        </p:tgtEl>
                                        <p:attrNameLst>
                                          <p:attrName>style.opacity</p:attrName>
                                        </p:attrNameLst>
                                      </p:cBhvr>
                                      <p:to>
                                        <p:strVal val="0.25"/>
                                      </p:to>
                                    </p:set>
                                    <p:animEffect filter="image" prLst="opacity: 0.25">
                                      <p:cBhvr rctx="IE">
                                        <p:cTn id="31" dur="indefinite"/>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mph" presetSubtype="0" grpId="1" nodeType="clickEffect">
                                  <p:stCondLst>
                                    <p:cond delay="0"/>
                                  </p:stCondLst>
                                  <p:endCondLst>
                                    <p:cond evt="onNext" delay="0">
                                      <p:tgtEl>
                                        <p:sldTgt/>
                                      </p:tgtEl>
                                    </p:cond>
                                  </p:endCondLst>
                                  <p:childTnLst>
                                    <p:set>
                                      <p:cBhvr rctx="PPT">
                                        <p:cTn id="35" dur="indefinite"/>
                                        <p:tgtEl>
                                          <p:spTgt spid="4"/>
                                        </p:tgtEl>
                                        <p:attrNameLst>
                                          <p:attrName>style.opacity</p:attrName>
                                        </p:attrNameLst>
                                      </p:cBhvr>
                                      <p:to>
                                        <p:strVal val="0.25"/>
                                      </p:to>
                                    </p:set>
                                    <p:animEffect filter="image" prLst="opacity: 0.25">
                                      <p:cBhvr rctx="IE">
                                        <p:cTn id="36" dur="indefinite"/>
                                        <p:tgtEl>
                                          <p:spTgt spid="4"/>
                                        </p:tgtEl>
                                      </p:cBhvr>
                                    </p:animEffect>
                                  </p:childTnLst>
                                </p:cTn>
                              </p:par>
                              <p:par>
                                <p:cTn id="37" presetID="9" presetClass="emph" presetSubtype="0" grpId="1" nodeType="withEffect">
                                  <p:stCondLst>
                                    <p:cond delay="0"/>
                                  </p:stCondLst>
                                  <p:endCondLst>
                                    <p:cond evt="onNext" delay="0">
                                      <p:tgtEl>
                                        <p:sldTgt/>
                                      </p:tgtEl>
                                    </p:cond>
                                  </p:endCondLst>
                                  <p:childTnLst>
                                    <p:set>
                                      <p:cBhvr rctx="PPT">
                                        <p:cTn id="38" dur="indefinite"/>
                                        <p:tgtEl>
                                          <p:spTgt spid="7"/>
                                        </p:tgtEl>
                                        <p:attrNameLst>
                                          <p:attrName>style.opacity</p:attrName>
                                        </p:attrNameLst>
                                      </p:cBhvr>
                                      <p:to>
                                        <p:strVal val="0.25"/>
                                      </p:to>
                                    </p:set>
                                    <p:animEffect filter="image" prLst="opacity: 0.25">
                                      <p:cBhvr rctx="IE">
                                        <p:cTn id="39" dur="indefinite"/>
                                        <p:tgtEl>
                                          <p:spTgt spid="7"/>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nodePh="1">
                                  <p:stCondLst>
                                    <p:cond delay="0"/>
                                  </p:stCondLst>
                                  <p:endCondLst>
                                    <p:cond evt="begin" delay="0">
                                      <p:tn val="42"/>
                                    </p:cond>
                                  </p:endCondLst>
                                  <p:childTnLst>
                                    <p:set>
                                      <p:cBhvr>
                                        <p:cTn id="43" dur="1" fill="hold">
                                          <p:stCondLst>
                                            <p:cond delay="0"/>
                                          </p:stCondLst>
                                        </p:cTn>
                                        <p:tgtEl>
                                          <p:spTgt spid="10"/>
                                        </p:tgtEl>
                                        <p:attrNameLst>
                                          <p:attrName>style.visibility</p:attrName>
                                        </p:attrNameLst>
                                      </p:cBhvr>
                                      <p:to>
                                        <p:strVal val="visible"/>
                                      </p:to>
                                    </p:set>
                                    <p:animEffect transition="in" filter="barn(inVertical)">
                                      <p:cBhvr>
                                        <p:cTn id="4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4" grpId="1">
        <p:bldAsOne/>
      </p:bldGraphic>
      <p:bldGraphic spid="5" grpId="0">
        <p:bldAsOne/>
      </p:bldGraphic>
      <p:bldGraphic spid="5" grpId="1">
        <p:bldAsOne/>
      </p:bldGraphic>
      <p:bldGraphic spid="6" grpId="0">
        <p:bldAsOne/>
      </p:bldGraphic>
      <p:bldGraphic spid="6" grpId="1">
        <p:bldAsOne/>
      </p:bldGraphic>
      <p:bldGraphic spid="7" grpId="0">
        <p:bldAsOne/>
      </p:bldGraphic>
      <p:bldGraphic spid="7" grpId="1">
        <p:bldAsOne/>
      </p:bldGraphic>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MBTI/ Personality Type</a:t>
            </a:r>
            <a:endParaRPr lang="en-US" sz="4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50885380"/>
              </p:ext>
            </p:extLst>
          </p:nvPr>
        </p:nvGraphicFramePr>
        <p:xfrm>
          <a:off x="457200" y="1828800"/>
          <a:ext cx="1752600" cy="4297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5638800" y="1751120"/>
            <a:ext cx="2895600" cy="4247317"/>
          </a:xfrm>
          <a:prstGeom prst="rect">
            <a:avLst/>
          </a:prstGeom>
          <a:noFill/>
        </p:spPr>
        <p:txBody>
          <a:bodyPr wrap="square" rtlCol="0">
            <a:spAutoFit/>
          </a:bodyPr>
          <a:lstStyle/>
          <a:p>
            <a:r>
              <a:rPr lang="en-US" sz="3600" dirty="0" smtClean="0"/>
              <a:t>Extroversion</a:t>
            </a:r>
          </a:p>
          <a:p>
            <a:r>
              <a:rPr lang="en-US" sz="2400" dirty="0" smtClean="0"/>
              <a:t>“Let’s talk this over”</a:t>
            </a:r>
          </a:p>
          <a:p>
            <a:endParaRPr lang="en-US" sz="2400" dirty="0"/>
          </a:p>
          <a:p>
            <a:endParaRPr lang="en-US" sz="2400" dirty="0" smtClean="0"/>
          </a:p>
          <a:p>
            <a:pPr marL="285750" indent="-285750">
              <a:buFontTx/>
              <a:buChar char="-"/>
            </a:pPr>
            <a:r>
              <a:rPr lang="en-US" sz="2400" dirty="0" smtClean="0"/>
              <a:t>Focus energy externally</a:t>
            </a:r>
          </a:p>
          <a:p>
            <a:pPr marL="285750" indent="-285750">
              <a:buFontTx/>
              <a:buChar char="-"/>
            </a:pPr>
            <a:r>
              <a:rPr lang="en-US" sz="2400" dirty="0" smtClean="0"/>
              <a:t>Process Information externally</a:t>
            </a:r>
          </a:p>
          <a:p>
            <a:pPr marL="285750" indent="-285750">
              <a:buFontTx/>
              <a:buChar char="-"/>
            </a:pPr>
            <a:r>
              <a:rPr lang="en-US" sz="2400" dirty="0" smtClean="0"/>
              <a:t>Wants to talk things out</a:t>
            </a:r>
          </a:p>
          <a:p>
            <a:pPr marL="285750" indent="-285750">
              <a:buFontTx/>
              <a:buChar char="-"/>
            </a:pPr>
            <a:endParaRPr lang="en-US" dirty="0"/>
          </a:p>
        </p:txBody>
      </p:sp>
      <p:sp>
        <p:nvSpPr>
          <p:cNvPr id="8" name="TextBox 7"/>
          <p:cNvSpPr txBox="1"/>
          <p:nvPr/>
        </p:nvSpPr>
        <p:spPr>
          <a:xfrm>
            <a:off x="2667000" y="1751120"/>
            <a:ext cx="2590800" cy="4247317"/>
          </a:xfrm>
          <a:prstGeom prst="rect">
            <a:avLst/>
          </a:prstGeom>
          <a:noFill/>
        </p:spPr>
        <p:txBody>
          <a:bodyPr wrap="square" rtlCol="0">
            <a:spAutoFit/>
          </a:bodyPr>
          <a:lstStyle/>
          <a:p>
            <a:r>
              <a:rPr lang="en-US" sz="3600" dirty="0" smtClean="0"/>
              <a:t>Introversion</a:t>
            </a:r>
          </a:p>
          <a:p>
            <a:r>
              <a:rPr lang="en-US" sz="2400" dirty="0" smtClean="0"/>
              <a:t>“I need to think about this”</a:t>
            </a:r>
          </a:p>
          <a:p>
            <a:endParaRPr lang="en-US" sz="2400" dirty="0" smtClean="0"/>
          </a:p>
          <a:p>
            <a:pPr marL="285750" indent="-285750">
              <a:buFontTx/>
              <a:buChar char="-"/>
            </a:pPr>
            <a:r>
              <a:rPr lang="en-US" sz="2400" dirty="0" smtClean="0"/>
              <a:t>Focus energy internally</a:t>
            </a:r>
          </a:p>
          <a:p>
            <a:pPr marL="285750" indent="-285750">
              <a:buFontTx/>
              <a:buChar char="-"/>
            </a:pPr>
            <a:r>
              <a:rPr lang="en-US" sz="2400" dirty="0" smtClean="0"/>
              <a:t>External process drains energy</a:t>
            </a:r>
          </a:p>
          <a:p>
            <a:pPr marL="285750" indent="-285750">
              <a:buFontTx/>
              <a:buChar char="-"/>
            </a:pPr>
            <a:r>
              <a:rPr lang="en-US" sz="2400" dirty="0" smtClean="0"/>
              <a:t>Thinks before speaking</a:t>
            </a:r>
          </a:p>
          <a:p>
            <a:pPr marL="285750" indent="-285750">
              <a:buFontTx/>
              <a:buChar char="-"/>
            </a:pPr>
            <a:endParaRPr lang="en-US" dirty="0"/>
          </a:p>
        </p:txBody>
      </p:sp>
    </p:spTree>
    <p:extLst>
      <p:ext uri="{BB962C8B-B14F-4D97-AF65-F5344CB8AC3E}">
        <p14:creationId xmlns:p14="http://schemas.microsoft.com/office/powerpoint/2010/main" val="4088782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fade">
                                      <p:cBhvr>
                                        <p:cTn id="10" dur="500"/>
                                        <p:tgtEl>
                                          <p:spTgt spid="8">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anim calcmode="lin" valueType="num">
                                      <p:cBhvr additive="base">
                                        <p:cTn id="15" dur="500" fill="hold"/>
                                        <p:tgtEl>
                                          <p:spTgt spid="8">
                                            <p:txEl>
                                              <p:pRg st="3" end="3"/>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8">
                                            <p:txEl>
                                              <p:pRg st="3" end="3"/>
                                            </p:txEl>
                                          </p:spTgt>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 presetClass="entr" presetSubtype="2" fill="hold" nodeType="afterEffect">
                                  <p:stCondLst>
                                    <p:cond delay="0"/>
                                  </p:stCondLst>
                                  <p:childTnLst>
                                    <p:set>
                                      <p:cBhvr>
                                        <p:cTn id="19" dur="1" fill="hold">
                                          <p:stCondLst>
                                            <p:cond delay="0"/>
                                          </p:stCondLst>
                                        </p:cTn>
                                        <p:tgtEl>
                                          <p:spTgt spid="8">
                                            <p:txEl>
                                              <p:pRg st="4" end="4"/>
                                            </p:txEl>
                                          </p:spTgt>
                                        </p:tgtEl>
                                        <p:attrNameLst>
                                          <p:attrName>style.visibility</p:attrName>
                                        </p:attrNameLst>
                                      </p:cBhvr>
                                      <p:to>
                                        <p:strVal val="visible"/>
                                      </p:to>
                                    </p:set>
                                    <p:anim calcmode="lin" valueType="num">
                                      <p:cBhvr additive="base">
                                        <p:cTn id="20" dur="500" fill="hold"/>
                                        <p:tgtEl>
                                          <p:spTgt spid="8">
                                            <p:txEl>
                                              <p:pRg st="4" end="4"/>
                                            </p:txEl>
                                          </p:spTgt>
                                        </p:tgtEl>
                                        <p:attrNameLst>
                                          <p:attrName>ppt_x</p:attrName>
                                        </p:attrNameLst>
                                      </p:cBhvr>
                                      <p:tavLst>
                                        <p:tav tm="0">
                                          <p:val>
                                            <p:strVal val="1+#ppt_w/2"/>
                                          </p:val>
                                        </p:tav>
                                        <p:tav tm="100000">
                                          <p:val>
                                            <p:strVal val="#ppt_x"/>
                                          </p:val>
                                        </p:tav>
                                      </p:tavLst>
                                    </p:anim>
                                    <p:anim calcmode="lin" valueType="num">
                                      <p:cBhvr additive="base">
                                        <p:cTn id="21" dur="500" fill="hold"/>
                                        <p:tgtEl>
                                          <p:spTgt spid="8">
                                            <p:txEl>
                                              <p:pRg st="4" end="4"/>
                                            </p:txEl>
                                          </p:spTgt>
                                        </p:tgtEl>
                                        <p:attrNameLst>
                                          <p:attrName>ppt_y</p:attrName>
                                        </p:attrNameLst>
                                      </p:cBhvr>
                                      <p:tavLst>
                                        <p:tav tm="0">
                                          <p:val>
                                            <p:strVal val="#ppt_y"/>
                                          </p:val>
                                        </p:tav>
                                        <p:tav tm="100000">
                                          <p:val>
                                            <p:strVal val="#ppt_y"/>
                                          </p:val>
                                        </p:tav>
                                      </p:tavLst>
                                    </p:anim>
                                  </p:childTnLst>
                                </p:cTn>
                              </p:par>
                            </p:childTnLst>
                          </p:cTn>
                        </p:par>
                        <p:par>
                          <p:cTn id="22" fill="hold">
                            <p:stCondLst>
                              <p:cond delay="1000"/>
                            </p:stCondLst>
                            <p:childTnLst>
                              <p:par>
                                <p:cTn id="23" presetID="2" presetClass="entr" presetSubtype="2" fill="hold" nodeType="afterEffect">
                                  <p:stCondLst>
                                    <p:cond delay="0"/>
                                  </p:stCondLst>
                                  <p:childTnLst>
                                    <p:set>
                                      <p:cBhvr>
                                        <p:cTn id="24" dur="1" fill="hold">
                                          <p:stCondLst>
                                            <p:cond delay="0"/>
                                          </p:stCondLst>
                                        </p:cTn>
                                        <p:tgtEl>
                                          <p:spTgt spid="8">
                                            <p:txEl>
                                              <p:pRg st="5" end="5"/>
                                            </p:txEl>
                                          </p:spTgt>
                                        </p:tgtEl>
                                        <p:attrNameLst>
                                          <p:attrName>style.visibility</p:attrName>
                                        </p:attrNameLst>
                                      </p:cBhvr>
                                      <p:to>
                                        <p:strVal val="visible"/>
                                      </p:to>
                                    </p:set>
                                    <p:anim calcmode="lin" valueType="num">
                                      <p:cBhvr additive="base">
                                        <p:cTn id="25" dur="500" fill="hold"/>
                                        <p:tgtEl>
                                          <p:spTgt spid="8">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Effect transition="in" filter="fade">
                                      <p:cBhvr>
                                        <p:cTn id="31" dur="500"/>
                                        <p:tgtEl>
                                          <p:spTgt spid="3">
                                            <p:txEl>
                                              <p:pRg st="0" end="0"/>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500"/>
                                        <p:tgtEl>
                                          <p:spTgt spid="3">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additive="base">
                                        <p:cTn id="39"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41" fill="hold">
                            <p:stCondLst>
                              <p:cond delay="500"/>
                            </p:stCondLst>
                            <p:childTnLst>
                              <p:par>
                                <p:cTn id="42" presetID="2" presetClass="entr" presetSubtype="2" fill="hold" nodeType="after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46" fill="hold">
                            <p:stCondLst>
                              <p:cond delay="1000"/>
                            </p:stCondLst>
                            <p:childTnLst>
                              <p:par>
                                <p:cTn id="47" presetID="2" presetClass="entr" presetSubtype="2" fill="hold"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MBTI/ Personality Type</a:t>
            </a:r>
            <a:endParaRPr lang="en-US" sz="4800" dirty="0"/>
          </a:p>
        </p:txBody>
      </p:sp>
      <p:graphicFrame>
        <p:nvGraphicFramePr>
          <p:cNvPr id="7" name="Content Placeholder 3"/>
          <p:cNvGraphicFramePr>
            <a:graphicFrameLocks/>
          </p:cNvGraphicFramePr>
          <p:nvPr>
            <p:extLst>
              <p:ext uri="{D42A27DB-BD31-4B8C-83A1-F6EECF244321}">
                <p14:modId xmlns:p14="http://schemas.microsoft.com/office/powerpoint/2010/main" val="1122215323"/>
              </p:ext>
            </p:extLst>
          </p:nvPr>
        </p:nvGraphicFramePr>
        <p:xfrm>
          <a:off x="457200" y="1828800"/>
          <a:ext cx="1752600" cy="4297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5638800" y="1751120"/>
            <a:ext cx="2590800" cy="2769989"/>
          </a:xfrm>
          <a:prstGeom prst="rect">
            <a:avLst/>
          </a:prstGeom>
          <a:noFill/>
        </p:spPr>
        <p:txBody>
          <a:bodyPr wrap="square" rtlCol="0">
            <a:spAutoFit/>
          </a:bodyPr>
          <a:lstStyle/>
          <a:p>
            <a:r>
              <a:rPr lang="en-US" sz="3600" dirty="0" smtClean="0"/>
              <a:t>Perceiving</a:t>
            </a:r>
          </a:p>
          <a:p>
            <a:r>
              <a:rPr lang="en-US" sz="2400" dirty="0" smtClean="0"/>
              <a:t>“Let’s wait and see”</a:t>
            </a:r>
          </a:p>
          <a:p>
            <a:endParaRPr lang="en-US" sz="2400" dirty="0" smtClean="0"/>
          </a:p>
          <a:p>
            <a:pPr marL="285750" indent="-285750">
              <a:buFontTx/>
              <a:buChar char="-"/>
            </a:pPr>
            <a:r>
              <a:rPr lang="en-US" sz="2400" dirty="0" smtClean="0"/>
              <a:t>Spontaneous</a:t>
            </a:r>
          </a:p>
          <a:p>
            <a:pPr marL="285750" indent="-285750">
              <a:buFontTx/>
              <a:buChar char="-"/>
            </a:pPr>
            <a:r>
              <a:rPr lang="en-US" sz="2400" dirty="0" smtClean="0"/>
              <a:t>Flexible</a:t>
            </a:r>
          </a:p>
          <a:p>
            <a:pPr marL="285750" indent="-285750">
              <a:buFontTx/>
              <a:buChar char="-"/>
            </a:pPr>
            <a:r>
              <a:rPr lang="en-US" sz="2400" dirty="0" smtClean="0"/>
              <a:t>Unstructured</a:t>
            </a:r>
          </a:p>
          <a:p>
            <a:pPr marL="285750" indent="-285750">
              <a:buFontTx/>
              <a:buChar char="-"/>
            </a:pPr>
            <a:endParaRPr lang="en-US" dirty="0"/>
          </a:p>
        </p:txBody>
      </p:sp>
      <p:sp>
        <p:nvSpPr>
          <p:cNvPr id="9" name="TextBox 8"/>
          <p:cNvSpPr txBox="1"/>
          <p:nvPr/>
        </p:nvSpPr>
        <p:spPr>
          <a:xfrm>
            <a:off x="2667000" y="1751120"/>
            <a:ext cx="2590800" cy="3508653"/>
          </a:xfrm>
          <a:prstGeom prst="rect">
            <a:avLst/>
          </a:prstGeom>
          <a:noFill/>
        </p:spPr>
        <p:txBody>
          <a:bodyPr wrap="square" rtlCol="0">
            <a:spAutoFit/>
          </a:bodyPr>
          <a:lstStyle/>
          <a:p>
            <a:r>
              <a:rPr lang="en-US" sz="3600" dirty="0" smtClean="0"/>
              <a:t>Judging</a:t>
            </a:r>
          </a:p>
          <a:p>
            <a:r>
              <a:rPr lang="en-US" sz="2400" dirty="0" smtClean="0"/>
              <a:t>“Just do something”</a:t>
            </a:r>
          </a:p>
          <a:p>
            <a:endParaRPr lang="en-US" sz="2400" dirty="0" smtClean="0"/>
          </a:p>
          <a:p>
            <a:pPr marL="285750" indent="-285750">
              <a:buFontTx/>
              <a:buChar char="-"/>
            </a:pPr>
            <a:r>
              <a:rPr lang="en-US" sz="2400" dirty="0" smtClean="0"/>
              <a:t>Don’t like unplanned changes</a:t>
            </a:r>
          </a:p>
          <a:p>
            <a:pPr marL="285750" indent="-285750">
              <a:buFontTx/>
              <a:buChar char="-"/>
            </a:pPr>
            <a:r>
              <a:rPr lang="en-US" sz="2400" dirty="0" smtClean="0"/>
              <a:t>Organized</a:t>
            </a:r>
          </a:p>
          <a:p>
            <a:pPr marL="285750" indent="-285750">
              <a:buFontTx/>
              <a:buChar char="-"/>
            </a:pPr>
            <a:r>
              <a:rPr lang="en-US" sz="2400" dirty="0" smtClean="0"/>
              <a:t>Scheduled</a:t>
            </a:r>
          </a:p>
          <a:p>
            <a:pPr marL="285750" indent="-285750">
              <a:buFontTx/>
              <a:buChar char="-"/>
            </a:pPr>
            <a:endParaRPr lang="en-US" dirty="0"/>
          </a:p>
        </p:txBody>
      </p:sp>
    </p:spTree>
    <p:extLst>
      <p:ext uri="{BB962C8B-B14F-4D97-AF65-F5344CB8AC3E}">
        <p14:creationId xmlns:p14="http://schemas.microsoft.com/office/powerpoint/2010/main" val="396501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 calcmode="lin" valueType="num">
                                      <p:cBhvr additive="base">
                                        <p:cTn id="15" dur="500" fill="hold"/>
                                        <p:tgtEl>
                                          <p:spTgt spid="9">
                                            <p:txEl>
                                              <p:pRg st="3" end="3"/>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9">
                                            <p:txEl>
                                              <p:pRg st="3" end="3"/>
                                            </p:txEl>
                                          </p:spTgt>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 presetClass="entr" presetSubtype="2" fill="hold" nodeType="afterEffect">
                                  <p:stCondLst>
                                    <p:cond delay="0"/>
                                  </p:stCondLst>
                                  <p:childTnLst>
                                    <p:set>
                                      <p:cBhvr>
                                        <p:cTn id="19" dur="1" fill="hold">
                                          <p:stCondLst>
                                            <p:cond delay="0"/>
                                          </p:stCondLst>
                                        </p:cTn>
                                        <p:tgtEl>
                                          <p:spTgt spid="9">
                                            <p:txEl>
                                              <p:pRg st="4" end="4"/>
                                            </p:txEl>
                                          </p:spTgt>
                                        </p:tgtEl>
                                        <p:attrNameLst>
                                          <p:attrName>style.visibility</p:attrName>
                                        </p:attrNameLst>
                                      </p:cBhvr>
                                      <p:to>
                                        <p:strVal val="visible"/>
                                      </p:to>
                                    </p:set>
                                    <p:anim calcmode="lin" valueType="num">
                                      <p:cBhvr additive="base">
                                        <p:cTn id="20" dur="500" fill="hold"/>
                                        <p:tgtEl>
                                          <p:spTgt spid="9">
                                            <p:txEl>
                                              <p:pRg st="4" end="4"/>
                                            </p:txEl>
                                          </p:spTgt>
                                        </p:tgtEl>
                                        <p:attrNameLst>
                                          <p:attrName>ppt_x</p:attrName>
                                        </p:attrNameLst>
                                      </p:cBhvr>
                                      <p:tavLst>
                                        <p:tav tm="0">
                                          <p:val>
                                            <p:strVal val="1+#ppt_w/2"/>
                                          </p:val>
                                        </p:tav>
                                        <p:tav tm="100000">
                                          <p:val>
                                            <p:strVal val="#ppt_x"/>
                                          </p:val>
                                        </p:tav>
                                      </p:tavLst>
                                    </p:anim>
                                    <p:anim calcmode="lin" valueType="num">
                                      <p:cBhvr additive="base">
                                        <p:cTn id="21" dur="500" fill="hold"/>
                                        <p:tgtEl>
                                          <p:spTgt spid="9">
                                            <p:txEl>
                                              <p:pRg st="4" end="4"/>
                                            </p:txEl>
                                          </p:spTgt>
                                        </p:tgtEl>
                                        <p:attrNameLst>
                                          <p:attrName>ppt_y</p:attrName>
                                        </p:attrNameLst>
                                      </p:cBhvr>
                                      <p:tavLst>
                                        <p:tav tm="0">
                                          <p:val>
                                            <p:strVal val="#ppt_y"/>
                                          </p:val>
                                        </p:tav>
                                        <p:tav tm="100000">
                                          <p:val>
                                            <p:strVal val="#ppt_y"/>
                                          </p:val>
                                        </p:tav>
                                      </p:tavLst>
                                    </p:anim>
                                  </p:childTnLst>
                                </p:cTn>
                              </p:par>
                            </p:childTnLst>
                          </p:cTn>
                        </p:par>
                        <p:par>
                          <p:cTn id="22" fill="hold">
                            <p:stCondLst>
                              <p:cond delay="1000"/>
                            </p:stCondLst>
                            <p:childTnLst>
                              <p:par>
                                <p:cTn id="23" presetID="2" presetClass="entr" presetSubtype="2" fill="hold" nodeType="afterEffect">
                                  <p:stCondLst>
                                    <p:cond delay="0"/>
                                  </p:stCondLst>
                                  <p:childTnLst>
                                    <p:set>
                                      <p:cBhvr>
                                        <p:cTn id="24" dur="1" fill="hold">
                                          <p:stCondLst>
                                            <p:cond delay="0"/>
                                          </p:stCondLst>
                                        </p:cTn>
                                        <p:tgtEl>
                                          <p:spTgt spid="9">
                                            <p:txEl>
                                              <p:pRg st="5" end="5"/>
                                            </p:txEl>
                                          </p:spTgt>
                                        </p:tgtEl>
                                        <p:attrNameLst>
                                          <p:attrName>style.visibility</p:attrName>
                                        </p:attrNameLst>
                                      </p:cBhvr>
                                      <p:to>
                                        <p:strVal val="visible"/>
                                      </p:to>
                                    </p:set>
                                    <p:anim calcmode="lin" valueType="num">
                                      <p:cBhvr additive="base">
                                        <p:cTn id="25" dur="500" fill="hold"/>
                                        <p:tgtEl>
                                          <p:spTgt spid="9">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animEffect transition="in" filter="fade">
                                      <p:cBhvr>
                                        <p:cTn id="31" dur="500"/>
                                        <p:tgtEl>
                                          <p:spTgt spid="8">
                                            <p:txEl>
                                              <p:pRg st="0" end="0"/>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8">
                                            <p:txEl>
                                              <p:pRg st="1" end="1"/>
                                            </p:txEl>
                                          </p:spTgt>
                                        </p:tgtEl>
                                        <p:attrNameLst>
                                          <p:attrName>style.visibility</p:attrName>
                                        </p:attrNameLst>
                                      </p:cBhvr>
                                      <p:to>
                                        <p:strVal val="visible"/>
                                      </p:to>
                                    </p:set>
                                    <p:animEffect transition="in" filter="fade">
                                      <p:cBhvr>
                                        <p:cTn id="34" dur="500"/>
                                        <p:tgtEl>
                                          <p:spTgt spid="8">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nodeType="clickEffect">
                                  <p:stCondLst>
                                    <p:cond delay="0"/>
                                  </p:stCondLst>
                                  <p:childTnLst>
                                    <p:set>
                                      <p:cBhvr>
                                        <p:cTn id="38" dur="1" fill="hold">
                                          <p:stCondLst>
                                            <p:cond delay="0"/>
                                          </p:stCondLst>
                                        </p:cTn>
                                        <p:tgtEl>
                                          <p:spTgt spid="8">
                                            <p:txEl>
                                              <p:pRg st="3" end="3"/>
                                            </p:txEl>
                                          </p:spTgt>
                                        </p:tgtEl>
                                        <p:attrNameLst>
                                          <p:attrName>style.visibility</p:attrName>
                                        </p:attrNameLst>
                                      </p:cBhvr>
                                      <p:to>
                                        <p:strVal val="visible"/>
                                      </p:to>
                                    </p:set>
                                    <p:anim calcmode="lin" valueType="num">
                                      <p:cBhvr additive="base">
                                        <p:cTn id="39" dur="500" fill="hold"/>
                                        <p:tgtEl>
                                          <p:spTgt spid="8">
                                            <p:txEl>
                                              <p:pRg st="3" end="3"/>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8">
                                            <p:txEl>
                                              <p:pRg st="3" end="3"/>
                                            </p:txEl>
                                          </p:spTgt>
                                        </p:tgtEl>
                                        <p:attrNameLst>
                                          <p:attrName>ppt_y</p:attrName>
                                        </p:attrNameLst>
                                      </p:cBhvr>
                                      <p:tavLst>
                                        <p:tav tm="0">
                                          <p:val>
                                            <p:strVal val="#ppt_y"/>
                                          </p:val>
                                        </p:tav>
                                        <p:tav tm="100000">
                                          <p:val>
                                            <p:strVal val="#ppt_y"/>
                                          </p:val>
                                        </p:tav>
                                      </p:tavLst>
                                    </p:anim>
                                  </p:childTnLst>
                                </p:cTn>
                              </p:par>
                            </p:childTnLst>
                          </p:cTn>
                        </p:par>
                        <p:par>
                          <p:cTn id="41" fill="hold">
                            <p:stCondLst>
                              <p:cond delay="500"/>
                            </p:stCondLst>
                            <p:childTnLst>
                              <p:par>
                                <p:cTn id="42" presetID="2" presetClass="entr" presetSubtype="2" fill="hold" nodeType="afterEffect">
                                  <p:stCondLst>
                                    <p:cond delay="0"/>
                                  </p:stCondLst>
                                  <p:childTnLst>
                                    <p:set>
                                      <p:cBhvr>
                                        <p:cTn id="43" dur="1" fill="hold">
                                          <p:stCondLst>
                                            <p:cond delay="0"/>
                                          </p:stCondLst>
                                        </p:cTn>
                                        <p:tgtEl>
                                          <p:spTgt spid="8">
                                            <p:txEl>
                                              <p:pRg st="4" end="4"/>
                                            </p:txEl>
                                          </p:spTgt>
                                        </p:tgtEl>
                                        <p:attrNameLst>
                                          <p:attrName>style.visibility</p:attrName>
                                        </p:attrNameLst>
                                      </p:cBhvr>
                                      <p:to>
                                        <p:strVal val="visible"/>
                                      </p:to>
                                    </p:set>
                                    <p:anim calcmode="lin" valueType="num">
                                      <p:cBhvr additive="base">
                                        <p:cTn id="44" dur="500" fill="hold"/>
                                        <p:tgtEl>
                                          <p:spTgt spid="8">
                                            <p:txEl>
                                              <p:pRg st="4" end="4"/>
                                            </p:txEl>
                                          </p:spTgt>
                                        </p:tgtEl>
                                        <p:attrNameLst>
                                          <p:attrName>ppt_x</p:attrName>
                                        </p:attrNameLst>
                                      </p:cBhvr>
                                      <p:tavLst>
                                        <p:tav tm="0">
                                          <p:val>
                                            <p:strVal val="1+#ppt_w/2"/>
                                          </p:val>
                                        </p:tav>
                                        <p:tav tm="100000">
                                          <p:val>
                                            <p:strVal val="#ppt_x"/>
                                          </p:val>
                                        </p:tav>
                                      </p:tavLst>
                                    </p:anim>
                                    <p:anim calcmode="lin" valueType="num">
                                      <p:cBhvr additive="base">
                                        <p:cTn id="45" dur="500" fill="hold"/>
                                        <p:tgtEl>
                                          <p:spTgt spid="8">
                                            <p:txEl>
                                              <p:pRg st="4" end="4"/>
                                            </p:txEl>
                                          </p:spTgt>
                                        </p:tgtEl>
                                        <p:attrNameLst>
                                          <p:attrName>ppt_y</p:attrName>
                                        </p:attrNameLst>
                                      </p:cBhvr>
                                      <p:tavLst>
                                        <p:tav tm="0">
                                          <p:val>
                                            <p:strVal val="#ppt_y"/>
                                          </p:val>
                                        </p:tav>
                                        <p:tav tm="100000">
                                          <p:val>
                                            <p:strVal val="#ppt_y"/>
                                          </p:val>
                                        </p:tav>
                                      </p:tavLst>
                                    </p:anim>
                                  </p:childTnLst>
                                </p:cTn>
                              </p:par>
                            </p:childTnLst>
                          </p:cTn>
                        </p:par>
                        <p:par>
                          <p:cTn id="46" fill="hold">
                            <p:stCondLst>
                              <p:cond delay="1000"/>
                            </p:stCondLst>
                            <p:childTnLst>
                              <p:par>
                                <p:cTn id="47" presetID="2" presetClass="entr" presetSubtype="2" fill="hold" nodeType="afterEffect">
                                  <p:stCondLst>
                                    <p:cond delay="0"/>
                                  </p:stCondLst>
                                  <p:childTnLst>
                                    <p:set>
                                      <p:cBhvr>
                                        <p:cTn id="48" dur="1" fill="hold">
                                          <p:stCondLst>
                                            <p:cond delay="0"/>
                                          </p:stCondLst>
                                        </p:cTn>
                                        <p:tgtEl>
                                          <p:spTgt spid="8">
                                            <p:txEl>
                                              <p:pRg st="5" end="5"/>
                                            </p:txEl>
                                          </p:spTgt>
                                        </p:tgtEl>
                                        <p:attrNameLst>
                                          <p:attrName>style.visibility</p:attrName>
                                        </p:attrNameLst>
                                      </p:cBhvr>
                                      <p:to>
                                        <p:strVal val="visible"/>
                                      </p:to>
                                    </p:set>
                                    <p:anim calcmode="lin" valueType="num">
                                      <p:cBhvr additive="base">
                                        <p:cTn id="49" dur="500" fill="hold"/>
                                        <p:tgtEl>
                                          <p:spTgt spid="8">
                                            <p:txEl>
                                              <p:pRg st="5" end="5"/>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8">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MBTI/ Personality Type</a:t>
            </a:r>
            <a:endParaRPr lang="en-US" sz="4800" dirty="0"/>
          </a:p>
        </p:txBody>
      </p:sp>
      <p:graphicFrame>
        <p:nvGraphicFramePr>
          <p:cNvPr id="5" name="Content Placeholder 3"/>
          <p:cNvGraphicFramePr>
            <a:graphicFrameLocks/>
          </p:cNvGraphicFramePr>
          <p:nvPr>
            <p:extLst>
              <p:ext uri="{D42A27DB-BD31-4B8C-83A1-F6EECF244321}">
                <p14:modId xmlns:p14="http://schemas.microsoft.com/office/powerpoint/2010/main" val="1057224629"/>
              </p:ext>
            </p:extLst>
          </p:nvPr>
        </p:nvGraphicFramePr>
        <p:xfrm>
          <a:off x="457200" y="1828800"/>
          <a:ext cx="1752600" cy="4297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5638800" y="1751120"/>
            <a:ext cx="2743200" cy="3877985"/>
          </a:xfrm>
          <a:prstGeom prst="rect">
            <a:avLst/>
          </a:prstGeom>
          <a:noFill/>
        </p:spPr>
        <p:txBody>
          <a:bodyPr wrap="square" rtlCol="0">
            <a:spAutoFit/>
          </a:bodyPr>
          <a:lstStyle/>
          <a:p>
            <a:r>
              <a:rPr lang="en-US" sz="3600" dirty="0" smtClean="0"/>
              <a:t>Intuition</a:t>
            </a:r>
          </a:p>
          <a:p>
            <a:r>
              <a:rPr lang="en-US" sz="2400" dirty="0" smtClean="0"/>
              <a:t>“I can see it all now”</a:t>
            </a:r>
          </a:p>
          <a:p>
            <a:endParaRPr lang="en-US" sz="2400" dirty="0" smtClean="0"/>
          </a:p>
          <a:p>
            <a:pPr marL="285750" indent="-285750">
              <a:buFontTx/>
              <a:buChar char="-"/>
            </a:pPr>
            <a:r>
              <a:rPr lang="en-US" sz="2400" dirty="0" smtClean="0"/>
              <a:t>Big Picture</a:t>
            </a:r>
          </a:p>
          <a:p>
            <a:pPr marL="285750" indent="-285750">
              <a:buFontTx/>
              <a:buChar char="-"/>
            </a:pPr>
            <a:r>
              <a:rPr lang="en-US" sz="2400" dirty="0" smtClean="0"/>
              <a:t>Focus on future and change</a:t>
            </a:r>
          </a:p>
          <a:p>
            <a:pPr marL="285750" indent="-285750">
              <a:buFontTx/>
              <a:buChar char="-"/>
            </a:pPr>
            <a:r>
              <a:rPr lang="en-US" sz="2400" dirty="0" smtClean="0"/>
              <a:t>Landmarks</a:t>
            </a:r>
          </a:p>
          <a:p>
            <a:pPr marL="285750" indent="-285750">
              <a:buFontTx/>
              <a:buChar char="-"/>
            </a:pPr>
            <a:r>
              <a:rPr lang="en-US" sz="2400" dirty="0" smtClean="0"/>
              <a:t>Seeks meaning in ideas</a:t>
            </a:r>
          </a:p>
          <a:p>
            <a:pPr marL="285750" indent="-285750">
              <a:buFontTx/>
              <a:buChar char="-"/>
            </a:pPr>
            <a:endParaRPr lang="en-US" dirty="0"/>
          </a:p>
        </p:txBody>
      </p:sp>
      <p:sp>
        <p:nvSpPr>
          <p:cNvPr id="9" name="TextBox 8"/>
          <p:cNvSpPr txBox="1"/>
          <p:nvPr/>
        </p:nvSpPr>
        <p:spPr>
          <a:xfrm>
            <a:off x="2667000" y="1751120"/>
            <a:ext cx="2971800" cy="3877985"/>
          </a:xfrm>
          <a:prstGeom prst="rect">
            <a:avLst/>
          </a:prstGeom>
          <a:noFill/>
        </p:spPr>
        <p:txBody>
          <a:bodyPr wrap="square" rtlCol="0">
            <a:spAutoFit/>
          </a:bodyPr>
          <a:lstStyle/>
          <a:p>
            <a:r>
              <a:rPr lang="en-US" sz="3600" dirty="0" smtClean="0"/>
              <a:t>Sensing</a:t>
            </a:r>
          </a:p>
          <a:p>
            <a:r>
              <a:rPr lang="en-US" sz="2400" dirty="0" smtClean="0"/>
              <a:t>“Just the facts, please”</a:t>
            </a:r>
          </a:p>
          <a:p>
            <a:endParaRPr lang="en-US" sz="2400" dirty="0" smtClean="0"/>
          </a:p>
          <a:p>
            <a:pPr marL="285750" indent="-285750">
              <a:buFontTx/>
              <a:buChar char="-"/>
            </a:pPr>
            <a:r>
              <a:rPr lang="en-US" sz="2400" dirty="0" smtClean="0"/>
              <a:t>5 Senses, likes to verify</a:t>
            </a:r>
          </a:p>
          <a:p>
            <a:pPr marL="285750" indent="-285750">
              <a:buFontTx/>
              <a:buChar char="-"/>
            </a:pPr>
            <a:r>
              <a:rPr lang="en-US" sz="2400" dirty="0" smtClean="0"/>
              <a:t>Details and tangibles </a:t>
            </a:r>
          </a:p>
          <a:p>
            <a:pPr marL="285750" indent="-285750">
              <a:buFontTx/>
              <a:buChar char="-"/>
            </a:pPr>
            <a:r>
              <a:rPr lang="en-US" sz="2400" dirty="0" smtClean="0"/>
              <a:t>Focused on the facts</a:t>
            </a:r>
          </a:p>
          <a:p>
            <a:pPr marL="285750" indent="-285750">
              <a:buFontTx/>
              <a:buChar char="-"/>
            </a:pPr>
            <a:r>
              <a:rPr lang="en-US" sz="2400" dirty="0" smtClean="0"/>
              <a:t>Prefer set paths</a:t>
            </a:r>
          </a:p>
          <a:p>
            <a:pPr marL="285750" indent="-285750">
              <a:buFontTx/>
              <a:buChar char="-"/>
            </a:pPr>
            <a:endParaRPr lang="en-US" dirty="0"/>
          </a:p>
        </p:txBody>
      </p:sp>
    </p:spTree>
    <p:extLst>
      <p:ext uri="{BB962C8B-B14F-4D97-AF65-F5344CB8AC3E}">
        <p14:creationId xmlns:p14="http://schemas.microsoft.com/office/powerpoint/2010/main" val="1607075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 calcmode="lin" valueType="num">
                                      <p:cBhvr additive="base">
                                        <p:cTn id="15" dur="500" fill="hold"/>
                                        <p:tgtEl>
                                          <p:spTgt spid="9">
                                            <p:txEl>
                                              <p:pRg st="3" end="3"/>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9">
                                            <p:txEl>
                                              <p:pRg st="3" end="3"/>
                                            </p:txEl>
                                          </p:spTgt>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 presetClass="entr" presetSubtype="2" fill="hold" nodeType="afterEffect">
                                  <p:stCondLst>
                                    <p:cond delay="0"/>
                                  </p:stCondLst>
                                  <p:childTnLst>
                                    <p:set>
                                      <p:cBhvr>
                                        <p:cTn id="19" dur="1" fill="hold">
                                          <p:stCondLst>
                                            <p:cond delay="0"/>
                                          </p:stCondLst>
                                        </p:cTn>
                                        <p:tgtEl>
                                          <p:spTgt spid="9">
                                            <p:txEl>
                                              <p:pRg st="4" end="4"/>
                                            </p:txEl>
                                          </p:spTgt>
                                        </p:tgtEl>
                                        <p:attrNameLst>
                                          <p:attrName>style.visibility</p:attrName>
                                        </p:attrNameLst>
                                      </p:cBhvr>
                                      <p:to>
                                        <p:strVal val="visible"/>
                                      </p:to>
                                    </p:set>
                                    <p:anim calcmode="lin" valueType="num">
                                      <p:cBhvr additive="base">
                                        <p:cTn id="20" dur="500" fill="hold"/>
                                        <p:tgtEl>
                                          <p:spTgt spid="9">
                                            <p:txEl>
                                              <p:pRg st="4" end="4"/>
                                            </p:txEl>
                                          </p:spTgt>
                                        </p:tgtEl>
                                        <p:attrNameLst>
                                          <p:attrName>ppt_x</p:attrName>
                                        </p:attrNameLst>
                                      </p:cBhvr>
                                      <p:tavLst>
                                        <p:tav tm="0">
                                          <p:val>
                                            <p:strVal val="1+#ppt_w/2"/>
                                          </p:val>
                                        </p:tav>
                                        <p:tav tm="100000">
                                          <p:val>
                                            <p:strVal val="#ppt_x"/>
                                          </p:val>
                                        </p:tav>
                                      </p:tavLst>
                                    </p:anim>
                                    <p:anim calcmode="lin" valueType="num">
                                      <p:cBhvr additive="base">
                                        <p:cTn id="21" dur="500" fill="hold"/>
                                        <p:tgtEl>
                                          <p:spTgt spid="9">
                                            <p:txEl>
                                              <p:pRg st="4" end="4"/>
                                            </p:txEl>
                                          </p:spTgt>
                                        </p:tgtEl>
                                        <p:attrNameLst>
                                          <p:attrName>ppt_y</p:attrName>
                                        </p:attrNameLst>
                                      </p:cBhvr>
                                      <p:tavLst>
                                        <p:tav tm="0">
                                          <p:val>
                                            <p:strVal val="#ppt_y"/>
                                          </p:val>
                                        </p:tav>
                                        <p:tav tm="100000">
                                          <p:val>
                                            <p:strVal val="#ppt_y"/>
                                          </p:val>
                                        </p:tav>
                                      </p:tavLst>
                                    </p:anim>
                                  </p:childTnLst>
                                </p:cTn>
                              </p:par>
                            </p:childTnLst>
                          </p:cTn>
                        </p:par>
                        <p:par>
                          <p:cTn id="22" fill="hold">
                            <p:stCondLst>
                              <p:cond delay="1000"/>
                            </p:stCondLst>
                            <p:childTnLst>
                              <p:par>
                                <p:cTn id="23" presetID="2" presetClass="entr" presetSubtype="2" fill="hold" nodeType="afterEffect">
                                  <p:stCondLst>
                                    <p:cond delay="0"/>
                                  </p:stCondLst>
                                  <p:childTnLst>
                                    <p:set>
                                      <p:cBhvr>
                                        <p:cTn id="24" dur="1" fill="hold">
                                          <p:stCondLst>
                                            <p:cond delay="0"/>
                                          </p:stCondLst>
                                        </p:cTn>
                                        <p:tgtEl>
                                          <p:spTgt spid="9">
                                            <p:txEl>
                                              <p:pRg st="5" end="5"/>
                                            </p:txEl>
                                          </p:spTgt>
                                        </p:tgtEl>
                                        <p:attrNameLst>
                                          <p:attrName>style.visibility</p:attrName>
                                        </p:attrNameLst>
                                      </p:cBhvr>
                                      <p:to>
                                        <p:strVal val="visible"/>
                                      </p:to>
                                    </p:set>
                                    <p:anim calcmode="lin" valueType="num">
                                      <p:cBhvr additive="base">
                                        <p:cTn id="25" dur="500" fill="hold"/>
                                        <p:tgtEl>
                                          <p:spTgt spid="9">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
                                            <p:txEl>
                                              <p:pRg st="5" end="5"/>
                                            </p:txEl>
                                          </p:spTgt>
                                        </p:tgtEl>
                                        <p:attrNameLst>
                                          <p:attrName>ppt_y</p:attrName>
                                        </p:attrNameLst>
                                      </p:cBhvr>
                                      <p:tavLst>
                                        <p:tav tm="0">
                                          <p:val>
                                            <p:strVal val="#ppt_y"/>
                                          </p:val>
                                        </p:tav>
                                        <p:tav tm="100000">
                                          <p:val>
                                            <p:strVal val="#ppt_y"/>
                                          </p:val>
                                        </p:tav>
                                      </p:tavLst>
                                    </p:anim>
                                  </p:childTnLst>
                                </p:cTn>
                              </p:par>
                            </p:childTnLst>
                          </p:cTn>
                        </p:par>
                        <p:par>
                          <p:cTn id="27" fill="hold">
                            <p:stCondLst>
                              <p:cond delay="1500"/>
                            </p:stCondLst>
                            <p:childTnLst>
                              <p:par>
                                <p:cTn id="28" presetID="2" presetClass="entr" presetSubtype="2" fill="hold" nodeType="afterEffect">
                                  <p:stCondLst>
                                    <p:cond delay="0"/>
                                  </p:stCondLst>
                                  <p:childTnLst>
                                    <p:set>
                                      <p:cBhvr>
                                        <p:cTn id="29" dur="1" fill="hold">
                                          <p:stCondLst>
                                            <p:cond delay="0"/>
                                          </p:stCondLst>
                                        </p:cTn>
                                        <p:tgtEl>
                                          <p:spTgt spid="9">
                                            <p:txEl>
                                              <p:pRg st="6" end="6"/>
                                            </p:txEl>
                                          </p:spTgt>
                                        </p:tgtEl>
                                        <p:attrNameLst>
                                          <p:attrName>style.visibility</p:attrName>
                                        </p:attrNameLst>
                                      </p:cBhvr>
                                      <p:to>
                                        <p:strVal val="visible"/>
                                      </p:to>
                                    </p:set>
                                    <p:anim calcmode="lin" valueType="num">
                                      <p:cBhvr additive="base">
                                        <p:cTn id="30" dur="500" fill="hold"/>
                                        <p:tgtEl>
                                          <p:spTgt spid="9">
                                            <p:txEl>
                                              <p:pRg st="6" end="6"/>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8">
                                            <p:txEl>
                                              <p:pRg st="0" end="0"/>
                                            </p:txEl>
                                          </p:spTgt>
                                        </p:tgtEl>
                                        <p:attrNameLst>
                                          <p:attrName>style.visibility</p:attrName>
                                        </p:attrNameLst>
                                      </p:cBhvr>
                                      <p:to>
                                        <p:strVal val="visible"/>
                                      </p:to>
                                    </p:set>
                                    <p:animEffect transition="in" filter="fade">
                                      <p:cBhvr>
                                        <p:cTn id="36" dur="500"/>
                                        <p:tgtEl>
                                          <p:spTgt spid="8">
                                            <p:txEl>
                                              <p:pRg st="0" end="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8">
                                            <p:txEl>
                                              <p:pRg st="1" end="1"/>
                                            </p:txEl>
                                          </p:spTgt>
                                        </p:tgtEl>
                                        <p:attrNameLst>
                                          <p:attrName>style.visibility</p:attrName>
                                        </p:attrNameLst>
                                      </p:cBhvr>
                                      <p:to>
                                        <p:strVal val="visible"/>
                                      </p:to>
                                    </p:set>
                                    <p:animEffect transition="in" filter="fade">
                                      <p:cBhvr>
                                        <p:cTn id="39" dur="500"/>
                                        <p:tgtEl>
                                          <p:spTgt spid="8">
                                            <p:txEl>
                                              <p:pRg st="1" end="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nodeType="clickEffect">
                                  <p:stCondLst>
                                    <p:cond delay="0"/>
                                  </p:stCondLst>
                                  <p:childTnLst>
                                    <p:set>
                                      <p:cBhvr>
                                        <p:cTn id="43" dur="1" fill="hold">
                                          <p:stCondLst>
                                            <p:cond delay="0"/>
                                          </p:stCondLst>
                                        </p:cTn>
                                        <p:tgtEl>
                                          <p:spTgt spid="8">
                                            <p:txEl>
                                              <p:pRg st="3" end="3"/>
                                            </p:txEl>
                                          </p:spTgt>
                                        </p:tgtEl>
                                        <p:attrNameLst>
                                          <p:attrName>style.visibility</p:attrName>
                                        </p:attrNameLst>
                                      </p:cBhvr>
                                      <p:to>
                                        <p:strVal val="visible"/>
                                      </p:to>
                                    </p:set>
                                    <p:anim calcmode="lin" valueType="num">
                                      <p:cBhvr additive="base">
                                        <p:cTn id="44" dur="500" fill="hold"/>
                                        <p:tgtEl>
                                          <p:spTgt spid="8">
                                            <p:txEl>
                                              <p:pRg st="3" end="3"/>
                                            </p:txEl>
                                          </p:spTgt>
                                        </p:tgtEl>
                                        <p:attrNameLst>
                                          <p:attrName>ppt_x</p:attrName>
                                        </p:attrNameLst>
                                      </p:cBhvr>
                                      <p:tavLst>
                                        <p:tav tm="0">
                                          <p:val>
                                            <p:strVal val="1+#ppt_w/2"/>
                                          </p:val>
                                        </p:tav>
                                        <p:tav tm="100000">
                                          <p:val>
                                            <p:strVal val="#ppt_x"/>
                                          </p:val>
                                        </p:tav>
                                      </p:tavLst>
                                    </p:anim>
                                    <p:anim calcmode="lin" valueType="num">
                                      <p:cBhvr additive="base">
                                        <p:cTn id="45" dur="500" fill="hold"/>
                                        <p:tgtEl>
                                          <p:spTgt spid="8">
                                            <p:txEl>
                                              <p:pRg st="3" end="3"/>
                                            </p:txEl>
                                          </p:spTgt>
                                        </p:tgtEl>
                                        <p:attrNameLst>
                                          <p:attrName>ppt_y</p:attrName>
                                        </p:attrNameLst>
                                      </p:cBhvr>
                                      <p:tavLst>
                                        <p:tav tm="0">
                                          <p:val>
                                            <p:strVal val="#ppt_y"/>
                                          </p:val>
                                        </p:tav>
                                        <p:tav tm="100000">
                                          <p:val>
                                            <p:strVal val="#ppt_y"/>
                                          </p:val>
                                        </p:tav>
                                      </p:tavLst>
                                    </p:anim>
                                  </p:childTnLst>
                                </p:cTn>
                              </p:par>
                            </p:childTnLst>
                          </p:cTn>
                        </p:par>
                        <p:par>
                          <p:cTn id="46" fill="hold">
                            <p:stCondLst>
                              <p:cond delay="500"/>
                            </p:stCondLst>
                            <p:childTnLst>
                              <p:par>
                                <p:cTn id="47" presetID="2" presetClass="entr" presetSubtype="2" fill="hold" nodeType="afterEffect">
                                  <p:stCondLst>
                                    <p:cond delay="0"/>
                                  </p:stCondLst>
                                  <p:childTnLst>
                                    <p:set>
                                      <p:cBhvr>
                                        <p:cTn id="48" dur="1" fill="hold">
                                          <p:stCondLst>
                                            <p:cond delay="0"/>
                                          </p:stCondLst>
                                        </p:cTn>
                                        <p:tgtEl>
                                          <p:spTgt spid="8">
                                            <p:txEl>
                                              <p:pRg st="4" end="4"/>
                                            </p:txEl>
                                          </p:spTgt>
                                        </p:tgtEl>
                                        <p:attrNameLst>
                                          <p:attrName>style.visibility</p:attrName>
                                        </p:attrNameLst>
                                      </p:cBhvr>
                                      <p:to>
                                        <p:strVal val="visible"/>
                                      </p:to>
                                    </p:set>
                                    <p:anim calcmode="lin" valueType="num">
                                      <p:cBhvr additive="base">
                                        <p:cTn id="49" dur="500" fill="hold"/>
                                        <p:tgtEl>
                                          <p:spTgt spid="8">
                                            <p:txEl>
                                              <p:pRg st="4" end="4"/>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8">
                                            <p:txEl>
                                              <p:pRg st="4" end="4"/>
                                            </p:txEl>
                                          </p:spTgt>
                                        </p:tgtEl>
                                        <p:attrNameLst>
                                          <p:attrName>ppt_y</p:attrName>
                                        </p:attrNameLst>
                                      </p:cBhvr>
                                      <p:tavLst>
                                        <p:tav tm="0">
                                          <p:val>
                                            <p:strVal val="#ppt_y"/>
                                          </p:val>
                                        </p:tav>
                                        <p:tav tm="100000">
                                          <p:val>
                                            <p:strVal val="#ppt_y"/>
                                          </p:val>
                                        </p:tav>
                                      </p:tavLst>
                                    </p:anim>
                                  </p:childTnLst>
                                </p:cTn>
                              </p:par>
                            </p:childTnLst>
                          </p:cTn>
                        </p:par>
                        <p:par>
                          <p:cTn id="51" fill="hold">
                            <p:stCondLst>
                              <p:cond delay="1000"/>
                            </p:stCondLst>
                            <p:childTnLst>
                              <p:par>
                                <p:cTn id="52" presetID="2" presetClass="entr" presetSubtype="2" fill="hold" nodeType="afterEffect">
                                  <p:stCondLst>
                                    <p:cond delay="0"/>
                                  </p:stCondLst>
                                  <p:childTnLst>
                                    <p:set>
                                      <p:cBhvr>
                                        <p:cTn id="53" dur="1" fill="hold">
                                          <p:stCondLst>
                                            <p:cond delay="0"/>
                                          </p:stCondLst>
                                        </p:cTn>
                                        <p:tgtEl>
                                          <p:spTgt spid="8">
                                            <p:txEl>
                                              <p:pRg st="5" end="5"/>
                                            </p:txEl>
                                          </p:spTgt>
                                        </p:tgtEl>
                                        <p:attrNameLst>
                                          <p:attrName>style.visibility</p:attrName>
                                        </p:attrNameLst>
                                      </p:cBhvr>
                                      <p:to>
                                        <p:strVal val="visible"/>
                                      </p:to>
                                    </p:set>
                                    <p:anim calcmode="lin" valueType="num">
                                      <p:cBhvr additive="base">
                                        <p:cTn id="54" dur="500" fill="hold"/>
                                        <p:tgtEl>
                                          <p:spTgt spid="8">
                                            <p:txEl>
                                              <p:pRg st="5" end="5"/>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8">
                                            <p:txEl>
                                              <p:pRg st="5" end="5"/>
                                            </p:txEl>
                                          </p:spTgt>
                                        </p:tgtEl>
                                        <p:attrNameLst>
                                          <p:attrName>ppt_y</p:attrName>
                                        </p:attrNameLst>
                                      </p:cBhvr>
                                      <p:tavLst>
                                        <p:tav tm="0">
                                          <p:val>
                                            <p:strVal val="#ppt_y"/>
                                          </p:val>
                                        </p:tav>
                                        <p:tav tm="100000">
                                          <p:val>
                                            <p:strVal val="#ppt_y"/>
                                          </p:val>
                                        </p:tav>
                                      </p:tavLst>
                                    </p:anim>
                                  </p:childTnLst>
                                </p:cTn>
                              </p:par>
                            </p:childTnLst>
                          </p:cTn>
                        </p:par>
                        <p:par>
                          <p:cTn id="56" fill="hold">
                            <p:stCondLst>
                              <p:cond delay="1500"/>
                            </p:stCondLst>
                            <p:childTnLst>
                              <p:par>
                                <p:cTn id="57" presetID="2" presetClass="entr" presetSubtype="2" fill="hold" nodeType="afterEffect">
                                  <p:stCondLst>
                                    <p:cond delay="0"/>
                                  </p:stCondLst>
                                  <p:childTnLst>
                                    <p:set>
                                      <p:cBhvr>
                                        <p:cTn id="58" dur="1" fill="hold">
                                          <p:stCondLst>
                                            <p:cond delay="0"/>
                                          </p:stCondLst>
                                        </p:cTn>
                                        <p:tgtEl>
                                          <p:spTgt spid="8">
                                            <p:txEl>
                                              <p:pRg st="6" end="6"/>
                                            </p:txEl>
                                          </p:spTgt>
                                        </p:tgtEl>
                                        <p:attrNameLst>
                                          <p:attrName>style.visibility</p:attrName>
                                        </p:attrNameLst>
                                      </p:cBhvr>
                                      <p:to>
                                        <p:strVal val="visible"/>
                                      </p:to>
                                    </p:set>
                                    <p:anim calcmode="lin" valueType="num">
                                      <p:cBhvr additive="base">
                                        <p:cTn id="59" dur="500" fill="hold"/>
                                        <p:tgtEl>
                                          <p:spTgt spid="8">
                                            <p:txEl>
                                              <p:pRg st="6" end="6"/>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8">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916362"/>
          </a:xfrm>
        </p:spPr>
        <p:txBody>
          <a:bodyPr>
            <a:normAutofit fontScale="90000"/>
          </a:bodyPr>
          <a:lstStyle/>
          <a:p>
            <a:r>
              <a:rPr lang="en-US" dirty="0" smtClean="0"/>
              <a:t>“Anyone can become angry – that is easy. But to be angry with the right person, to the right degree, at the right time, for the right purpose, and in the right way- this is not easy.”</a:t>
            </a:r>
            <a:br>
              <a:rPr lang="en-US" dirty="0" smtClean="0"/>
            </a:br>
            <a:r>
              <a:rPr lang="en-US" dirty="0"/>
              <a:t/>
            </a:r>
            <a:br>
              <a:rPr lang="en-US" dirty="0"/>
            </a:br>
            <a:r>
              <a:rPr lang="en-US" dirty="0"/>
              <a:t> </a:t>
            </a:r>
            <a:r>
              <a:rPr lang="en-US" dirty="0" smtClean="0"/>
              <a:t>                  -Aristotle, </a:t>
            </a:r>
            <a:r>
              <a:rPr lang="en-US" i="1" dirty="0" smtClean="0"/>
              <a:t>The Nicomachean Ethics</a:t>
            </a:r>
            <a:endParaRPr lang="en-US" i="1" dirty="0"/>
          </a:p>
        </p:txBody>
      </p:sp>
    </p:spTree>
    <p:extLst>
      <p:ext uri="{BB962C8B-B14F-4D97-AF65-F5344CB8AC3E}">
        <p14:creationId xmlns:p14="http://schemas.microsoft.com/office/powerpoint/2010/main" val="27465834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MBTI/ Personality Type</a:t>
            </a:r>
            <a:endParaRPr lang="en-US" sz="4800" dirty="0"/>
          </a:p>
        </p:txBody>
      </p:sp>
      <p:graphicFrame>
        <p:nvGraphicFramePr>
          <p:cNvPr id="6" name="Content Placeholder 3"/>
          <p:cNvGraphicFramePr>
            <a:graphicFrameLocks/>
          </p:cNvGraphicFramePr>
          <p:nvPr>
            <p:extLst>
              <p:ext uri="{D42A27DB-BD31-4B8C-83A1-F6EECF244321}">
                <p14:modId xmlns:p14="http://schemas.microsoft.com/office/powerpoint/2010/main" val="2598138682"/>
              </p:ext>
            </p:extLst>
          </p:nvPr>
        </p:nvGraphicFramePr>
        <p:xfrm>
          <a:off x="457200" y="1828800"/>
          <a:ext cx="1752600" cy="4297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5638800" y="1751120"/>
            <a:ext cx="3048000" cy="3600986"/>
          </a:xfrm>
          <a:prstGeom prst="rect">
            <a:avLst/>
          </a:prstGeom>
          <a:noFill/>
        </p:spPr>
        <p:txBody>
          <a:bodyPr wrap="square" rtlCol="0">
            <a:spAutoFit/>
          </a:bodyPr>
          <a:lstStyle/>
          <a:p>
            <a:r>
              <a:rPr lang="en-US" sz="3600" dirty="0" smtClean="0"/>
              <a:t>Feeling</a:t>
            </a:r>
          </a:p>
          <a:p>
            <a:r>
              <a:rPr lang="en-US" sz="2400" dirty="0" smtClean="0"/>
              <a:t>“Will anyone be hurt?”</a:t>
            </a:r>
          </a:p>
          <a:p>
            <a:endParaRPr lang="en-US" sz="2400" dirty="0" smtClean="0"/>
          </a:p>
          <a:p>
            <a:pPr marL="285750" indent="-285750">
              <a:buFontTx/>
              <a:buChar char="-"/>
            </a:pPr>
            <a:r>
              <a:rPr lang="en-US" sz="2400" dirty="0" smtClean="0"/>
              <a:t>Values interdependence </a:t>
            </a:r>
            <a:endParaRPr lang="en-US" sz="2400" dirty="0"/>
          </a:p>
          <a:p>
            <a:pPr marL="285750" indent="-285750">
              <a:buFontTx/>
              <a:buChar char="-"/>
            </a:pPr>
            <a:r>
              <a:rPr lang="en-US" sz="2400" dirty="0" smtClean="0"/>
              <a:t>Seeks harmony, tolerance</a:t>
            </a:r>
          </a:p>
          <a:p>
            <a:pPr marL="285750" indent="-285750">
              <a:buFontTx/>
              <a:buChar char="-"/>
            </a:pPr>
            <a:r>
              <a:rPr lang="en-US" sz="2400" dirty="0" smtClean="0"/>
              <a:t>Prefers ideals, people values</a:t>
            </a:r>
            <a:endParaRPr lang="en-US" sz="2400" dirty="0"/>
          </a:p>
        </p:txBody>
      </p:sp>
      <p:sp>
        <p:nvSpPr>
          <p:cNvPr id="9" name="TextBox 8"/>
          <p:cNvSpPr txBox="1"/>
          <p:nvPr/>
        </p:nvSpPr>
        <p:spPr>
          <a:xfrm>
            <a:off x="2667000" y="1751120"/>
            <a:ext cx="3048000" cy="4339650"/>
          </a:xfrm>
          <a:prstGeom prst="rect">
            <a:avLst/>
          </a:prstGeom>
          <a:noFill/>
        </p:spPr>
        <p:txBody>
          <a:bodyPr wrap="square" rtlCol="0">
            <a:spAutoFit/>
          </a:bodyPr>
          <a:lstStyle/>
          <a:p>
            <a:r>
              <a:rPr lang="en-US" sz="3600" dirty="0" smtClean="0"/>
              <a:t>Thinking </a:t>
            </a:r>
          </a:p>
          <a:p>
            <a:r>
              <a:rPr lang="en-US" sz="2400" dirty="0" smtClean="0"/>
              <a:t>“Is this logical?”</a:t>
            </a:r>
          </a:p>
          <a:p>
            <a:endParaRPr lang="en-US" sz="2400" dirty="0" smtClean="0"/>
          </a:p>
          <a:p>
            <a:pPr marL="285750" indent="-285750">
              <a:buFontTx/>
              <a:buChar char="-"/>
            </a:pPr>
            <a:r>
              <a:rPr lang="en-US" sz="2400" dirty="0" smtClean="0"/>
              <a:t>Uses sound arguments </a:t>
            </a:r>
          </a:p>
          <a:p>
            <a:pPr marL="285750" indent="-285750">
              <a:buFontTx/>
              <a:buChar char="-"/>
            </a:pPr>
            <a:r>
              <a:rPr lang="en-US" sz="2400" dirty="0" smtClean="0"/>
              <a:t>Seeks truth, wants fairness</a:t>
            </a:r>
          </a:p>
          <a:p>
            <a:pPr marL="285750" indent="-285750">
              <a:buFontTx/>
              <a:buChar char="-"/>
            </a:pPr>
            <a:r>
              <a:rPr lang="en-US" sz="2400" dirty="0" smtClean="0"/>
              <a:t>Prefers logic, systems, models</a:t>
            </a:r>
          </a:p>
          <a:p>
            <a:pPr marL="285750" indent="-285750">
              <a:buFontTx/>
              <a:buChar char="-"/>
            </a:pPr>
            <a:r>
              <a:rPr lang="en-US" sz="2400" dirty="0" smtClean="0"/>
              <a:t>Can work without harmony</a:t>
            </a:r>
            <a:endParaRPr lang="en-US" dirty="0"/>
          </a:p>
        </p:txBody>
      </p:sp>
    </p:spTree>
    <p:extLst>
      <p:ext uri="{BB962C8B-B14F-4D97-AF65-F5344CB8AC3E}">
        <p14:creationId xmlns:p14="http://schemas.microsoft.com/office/powerpoint/2010/main" val="1402023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 calcmode="lin" valueType="num">
                                      <p:cBhvr additive="base">
                                        <p:cTn id="15" dur="500" fill="hold"/>
                                        <p:tgtEl>
                                          <p:spTgt spid="9">
                                            <p:txEl>
                                              <p:pRg st="3" end="3"/>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9">
                                            <p:txEl>
                                              <p:pRg st="3" end="3"/>
                                            </p:txEl>
                                          </p:spTgt>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 presetClass="entr" presetSubtype="2" fill="hold" nodeType="afterEffect">
                                  <p:stCondLst>
                                    <p:cond delay="0"/>
                                  </p:stCondLst>
                                  <p:childTnLst>
                                    <p:set>
                                      <p:cBhvr>
                                        <p:cTn id="19" dur="1" fill="hold">
                                          <p:stCondLst>
                                            <p:cond delay="0"/>
                                          </p:stCondLst>
                                        </p:cTn>
                                        <p:tgtEl>
                                          <p:spTgt spid="9">
                                            <p:txEl>
                                              <p:pRg st="4" end="4"/>
                                            </p:txEl>
                                          </p:spTgt>
                                        </p:tgtEl>
                                        <p:attrNameLst>
                                          <p:attrName>style.visibility</p:attrName>
                                        </p:attrNameLst>
                                      </p:cBhvr>
                                      <p:to>
                                        <p:strVal val="visible"/>
                                      </p:to>
                                    </p:set>
                                    <p:anim calcmode="lin" valueType="num">
                                      <p:cBhvr additive="base">
                                        <p:cTn id="20" dur="500" fill="hold"/>
                                        <p:tgtEl>
                                          <p:spTgt spid="9">
                                            <p:txEl>
                                              <p:pRg st="4" end="4"/>
                                            </p:txEl>
                                          </p:spTgt>
                                        </p:tgtEl>
                                        <p:attrNameLst>
                                          <p:attrName>ppt_x</p:attrName>
                                        </p:attrNameLst>
                                      </p:cBhvr>
                                      <p:tavLst>
                                        <p:tav tm="0">
                                          <p:val>
                                            <p:strVal val="1+#ppt_w/2"/>
                                          </p:val>
                                        </p:tav>
                                        <p:tav tm="100000">
                                          <p:val>
                                            <p:strVal val="#ppt_x"/>
                                          </p:val>
                                        </p:tav>
                                      </p:tavLst>
                                    </p:anim>
                                    <p:anim calcmode="lin" valueType="num">
                                      <p:cBhvr additive="base">
                                        <p:cTn id="21" dur="500" fill="hold"/>
                                        <p:tgtEl>
                                          <p:spTgt spid="9">
                                            <p:txEl>
                                              <p:pRg st="4" end="4"/>
                                            </p:txEl>
                                          </p:spTgt>
                                        </p:tgtEl>
                                        <p:attrNameLst>
                                          <p:attrName>ppt_y</p:attrName>
                                        </p:attrNameLst>
                                      </p:cBhvr>
                                      <p:tavLst>
                                        <p:tav tm="0">
                                          <p:val>
                                            <p:strVal val="#ppt_y"/>
                                          </p:val>
                                        </p:tav>
                                        <p:tav tm="100000">
                                          <p:val>
                                            <p:strVal val="#ppt_y"/>
                                          </p:val>
                                        </p:tav>
                                      </p:tavLst>
                                    </p:anim>
                                  </p:childTnLst>
                                </p:cTn>
                              </p:par>
                            </p:childTnLst>
                          </p:cTn>
                        </p:par>
                        <p:par>
                          <p:cTn id="22" fill="hold">
                            <p:stCondLst>
                              <p:cond delay="1000"/>
                            </p:stCondLst>
                            <p:childTnLst>
                              <p:par>
                                <p:cTn id="23" presetID="2" presetClass="entr" presetSubtype="2" fill="hold" nodeType="afterEffect">
                                  <p:stCondLst>
                                    <p:cond delay="0"/>
                                  </p:stCondLst>
                                  <p:childTnLst>
                                    <p:set>
                                      <p:cBhvr>
                                        <p:cTn id="24" dur="1" fill="hold">
                                          <p:stCondLst>
                                            <p:cond delay="0"/>
                                          </p:stCondLst>
                                        </p:cTn>
                                        <p:tgtEl>
                                          <p:spTgt spid="9">
                                            <p:txEl>
                                              <p:pRg st="5" end="5"/>
                                            </p:txEl>
                                          </p:spTgt>
                                        </p:tgtEl>
                                        <p:attrNameLst>
                                          <p:attrName>style.visibility</p:attrName>
                                        </p:attrNameLst>
                                      </p:cBhvr>
                                      <p:to>
                                        <p:strVal val="visible"/>
                                      </p:to>
                                    </p:set>
                                    <p:anim calcmode="lin" valueType="num">
                                      <p:cBhvr additive="base">
                                        <p:cTn id="25" dur="500" fill="hold"/>
                                        <p:tgtEl>
                                          <p:spTgt spid="9">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
                                            <p:txEl>
                                              <p:pRg st="5" end="5"/>
                                            </p:txEl>
                                          </p:spTgt>
                                        </p:tgtEl>
                                        <p:attrNameLst>
                                          <p:attrName>ppt_y</p:attrName>
                                        </p:attrNameLst>
                                      </p:cBhvr>
                                      <p:tavLst>
                                        <p:tav tm="0">
                                          <p:val>
                                            <p:strVal val="#ppt_y"/>
                                          </p:val>
                                        </p:tav>
                                        <p:tav tm="100000">
                                          <p:val>
                                            <p:strVal val="#ppt_y"/>
                                          </p:val>
                                        </p:tav>
                                      </p:tavLst>
                                    </p:anim>
                                  </p:childTnLst>
                                </p:cTn>
                              </p:par>
                            </p:childTnLst>
                          </p:cTn>
                        </p:par>
                        <p:par>
                          <p:cTn id="27" fill="hold">
                            <p:stCondLst>
                              <p:cond delay="1500"/>
                            </p:stCondLst>
                            <p:childTnLst>
                              <p:par>
                                <p:cTn id="28" presetID="2" presetClass="entr" presetSubtype="2" fill="hold" nodeType="afterEffect">
                                  <p:stCondLst>
                                    <p:cond delay="0"/>
                                  </p:stCondLst>
                                  <p:childTnLst>
                                    <p:set>
                                      <p:cBhvr>
                                        <p:cTn id="29" dur="1" fill="hold">
                                          <p:stCondLst>
                                            <p:cond delay="0"/>
                                          </p:stCondLst>
                                        </p:cTn>
                                        <p:tgtEl>
                                          <p:spTgt spid="9">
                                            <p:txEl>
                                              <p:pRg st="6" end="6"/>
                                            </p:txEl>
                                          </p:spTgt>
                                        </p:tgtEl>
                                        <p:attrNameLst>
                                          <p:attrName>style.visibility</p:attrName>
                                        </p:attrNameLst>
                                      </p:cBhvr>
                                      <p:to>
                                        <p:strVal val="visible"/>
                                      </p:to>
                                    </p:set>
                                    <p:anim calcmode="lin" valueType="num">
                                      <p:cBhvr additive="base">
                                        <p:cTn id="30" dur="500" fill="hold"/>
                                        <p:tgtEl>
                                          <p:spTgt spid="9">
                                            <p:txEl>
                                              <p:pRg st="6" end="6"/>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8">
                                            <p:txEl>
                                              <p:pRg st="0" end="0"/>
                                            </p:txEl>
                                          </p:spTgt>
                                        </p:tgtEl>
                                        <p:attrNameLst>
                                          <p:attrName>style.visibility</p:attrName>
                                        </p:attrNameLst>
                                      </p:cBhvr>
                                      <p:to>
                                        <p:strVal val="visible"/>
                                      </p:to>
                                    </p:set>
                                    <p:animEffect transition="in" filter="fade">
                                      <p:cBhvr>
                                        <p:cTn id="36" dur="500"/>
                                        <p:tgtEl>
                                          <p:spTgt spid="8">
                                            <p:txEl>
                                              <p:pRg st="0" end="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8">
                                            <p:txEl>
                                              <p:pRg st="1" end="1"/>
                                            </p:txEl>
                                          </p:spTgt>
                                        </p:tgtEl>
                                        <p:attrNameLst>
                                          <p:attrName>style.visibility</p:attrName>
                                        </p:attrNameLst>
                                      </p:cBhvr>
                                      <p:to>
                                        <p:strVal val="visible"/>
                                      </p:to>
                                    </p:set>
                                    <p:animEffect transition="in" filter="fade">
                                      <p:cBhvr>
                                        <p:cTn id="39" dur="500"/>
                                        <p:tgtEl>
                                          <p:spTgt spid="8">
                                            <p:txEl>
                                              <p:pRg st="1" end="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nodeType="clickEffect">
                                  <p:stCondLst>
                                    <p:cond delay="0"/>
                                  </p:stCondLst>
                                  <p:childTnLst>
                                    <p:set>
                                      <p:cBhvr>
                                        <p:cTn id="43" dur="1" fill="hold">
                                          <p:stCondLst>
                                            <p:cond delay="0"/>
                                          </p:stCondLst>
                                        </p:cTn>
                                        <p:tgtEl>
                                          <p:spTgt spid="8">
                                            <p:txEl>
                                              <p:pRg st="3" end="3"/>
                                            </p:txEl>
                                          </p:spTgt>
                                        </p:tgtEl>
                                        <p:attrNameLst>
                                          <p:attrName>style.visibility</p:attrName>
                                        </p:attrNameLst>
                                      </p:cBhvr>
                                      <p:to>
                                        <p:strVal val="visible"/>
                                      </p:to>
                                    </p:set>
                                    <p:anim calcmode="lin" valueType="num">
                                      <p:cBhvr additive="base">
                                        <p:cTn id="44" dur="500" fill="hold"/>
                                        <p:tgtEl>
                                          <p:spTgt spid="8">
                                            <p:txEl>
                                              <p:pRg st="3" end="3"/>
                                            </p:txEl>
                                          </p:spTgt>
                                        </p:tgtEl>
                                        <p:attrNameLst>
                                          <p:attrName>ppt_x</p:attrName>
                                        </p:attrNameLst>
                                      </p:cBhvr>
                                      <p:tavLst>
                                        <p:tav tm="0">
                                          <p:val>
                                            <p:strVal val="1+#ppt_w/2"/>
                                          </p:val>
                                        </p:tav>
                                        <p:tav tm="100000">
                                          <p:val>
                                            <p:strVal val="#ppt_x"/>
                                          </p:val>
                                        </p:tav>
                                      </p:tavLst>
                                    </p:anim>
                                    <p:anim calcmode="lin" valueType="num">
                                      <p:cBhvr additive="base">
                                        <p:cTn id="45" dur="500" fill="hold"/>
                                        <p:tgtEl>
                                          <p:spTgt spid="8">
                                            <p:txEl>
                                              <p:pRg st="3" end="3"/>
                                            </p:txEl>
                                          </p:spTgt>
                                        </p:tgtEl>
                                        <p:attrNameLst>
                                          <p:attrName>ppt_y</p:attrName>
                                        </p:attrNameLst>
                                      </p:cBhvr>
                                      <p:tavLst>
                                        <p:tav tm="0">
                                          <p:val>
                                            <p:strVal val="#ppt_y"/>
                                          </p:val>
                                        </p:tav>
                                        <p:tav tm="100000">
                                          <p:val>
                                            <p:strVal val="#ppt_y"/>
                                          </p:val>
                                        </p:tav>
                                      </p:tavLst>
                                    </p:anim>
                                  </p:childTnLst>
                                </p:cTn>
                              </p:par>
                            </p:childTnLst>
                          </p:cTn>
                        </p:par>
                        <p:par>
                          <p:cTn id="46" fill="hold">
                            <p:stCondLst>
                              <p:cond delay="500"/>
                            </p:stCondLst>
                            <p:childTnLst>
                              <p:par>
                                <p:cTn id="47" presetID="2" presetClass="entr" presetSubtype="2" fill="hold" nodeType="afterEffect">
                                  <p:stCondLst>
                                    <p:cond delay="0"/>
                                  </p:stCondLst>
                                  <p:childTnLst>
                                    <p:set>
                                      <p:cBhvr>
                                        <p:cTn id="48" dur="1" fill="hold">
                                          <p:stCondLst>
                                            <p:cond delay="0"/>
                                          </p:stCondLst>
                                        </p:cTn>
                                        <p:tgtEl>
                                          <p:spTgt spid="8">
                                            <p:txEl>
                                              <p:pRg st="4" end="4"/>
                                            </p:txEl>
                                          </p:spTgt>
                                        </p:tgtEl>
                                        <p:attrNameLst>
                                          <p:attrName>style.visibility</p:attrName>
                                        </p:attrNameLst>
                                      </p:cBhvr>
                                      <p:to>
                                        <p:strVal val="visible"/>
                                      </p:to>
                                    </p:set>
                                    <p:anim calcmode="lin" valueType="num">
                                      <p:cBhvr additive="base">
                                        <p:cTn id="49" dur="500" fill="hold"/>
                                        <p:tgtEl>
                                          <p:spTgt spid="8">
                                            <p:txEl>
                                              <p:pRg st="4" end="4"/>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8">
                                            <p:txEl>
                                              <p:pRg st="4" end="4"/>
                                            </p:txEl>
                                          </p:spTgt>
                                        </p:tgtEl>
                                        <p:attrNameLst>
                                          <p:attrName>ppt_y</p:attrName>
                                        </p:attrNameLst>
                                      </p:cBhvr>
                                      <p:tavLst>
                                        <p:tav tm="0">
                                          <p:val>
                                            <p:strVal val="#ppt_y"/>
                                          </p:val>
                                        </p:tav>
                                        <p:tav tm="100000">
                                          <p:val>
                                            <p:strVal val="#ppt_y"/>
                                          </p:val>
                                        </p:tav>
                                      </p:tavLst>
                                    </p:anim>
                                  </p:childTnLst>
                                </p:cTn>
                              </p:par>
                            </p:childTnLst>
                          </p:cTn>
                        </p:par>
                        <p:par>
                          <p:cTn id="51" fill="hold">
                            <p:stCondLst>
                              <p:cond delay="1000"/>
                            </p:stCondLst>
                            <p:childTnLst>
                              <p:par>
                                <p:cTn id="52" presetID="2" presetClass="entr" presetSubtype="2" fill="hold" nodeType="afterEffect">
                                  <p:stCondLst>
                                    <p:cond delay="0"/>
                                  </p:stCondLst>
                                  <p:childTnLst>
                                    <p:set>
                                      <p:cBhvr>
                                        <p:cTn id="53" dur="1" fill="hold">
                                          <p:stCondLst>
                                            <p:cond delay="0"/>
                                          </p:stCondLst>
                                        </p:cTn>
                                        <p:tgtEl>
                                          <p:spTgt spid="8">
                                            <p:txEl>
                                              <p:pRg st="5" end="5"/>
                                            </p:txEl>
                                          </p:spTgt>
                                        </p:tgtEl>
                                        <p:attrNameLst>
                                          <p:attrName>style.visibility</p:attrName>
                                        </p:attrNameLst>
                                      </p:cBhvr>
                                      <p:to>
                                        <p:strVal val="visible"/>
                                      </p:to>
                                    </p:set>
                                    <p:anim calcmode="lin" valueType="num">
                                      <p:cBhvr additive="base">
                                        <p:cTn id="54" dur="500" fill="hold"/>
                                        <p:tgtEl>
                                          <p:spTgt spid="8">
                                            <p:txEl>
                                              <p:pRg st="5" end="5"/>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8">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2895600"/>
          </a:xfrm>
        </p:spPr>
        <p:txBody>
          <a:bodyPr>
            <a:normAutofit/>
          </a:bodyPr>
          <a:lstStyle/>
          <a:p>
            <a:pPr algn="ctr"/>
            <a:r>
              <a:rPr lang="en-US" sz="4800" dirty="0" smtClean="0"/>
              <a:t>How does the MBTI, EI, &amp; Journaling all fit together in Police Work?</a:t>
            </a:r>
            <a:endParaRPr lang="en-US" sz="4800" dirty="0"/>
          </a:p>
        </p:txBody>
      </p:sp>
    </p:spTree>
    <p:extLst>
      <p:ext uri="{BB962C8B-B14F-4D97-AF65-F5344CB8AC3E}">
        <p14:creationId xmlns:p14="http://schemas.microsoft.com/office/powerpoint/2010/main" val="5993866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4449762"/>
          </a:xfrm>
        </p:spPr>
        <p:txBody>
          <a:bodyPr/>
          <a:lstStyle/>
          <a:p>
            <a:pPr algn="ctr"/>
            <a:r>
              <a:rPr lang="en-US" sz="5000" dirty="0" smtClean="0">
                <a:latin typeface="Comic Sans MS" panose="030F0702030302020204" pitchFamily="66" charset="0"/>
              </a:rPr>
              <a:t>“</a:t>
            </a:r>
            <a:r>
              <a:rPr lang="en-US" sz="4800" dirty="0" smtClean="0">
                <a:latin typeface="Comic Sans MS" panose="030F0702030302020204" pitchFamily="66" charset="0"/>
              </a:rPr>
              <a:t>Leadership</a:t>
            </a:r>
            <a:r>
              <a:rPr lang="en-US" sz="4400" dirty="0" smtClean="0"/>
              <a:t> is not domination.</a:t>
            </a:r>
            <a:br>
              <a:rPr lang="en-US" sz="4400" dirty="0" smtClean="0"/>
            </a:br>
            <a:r>
              <a:rPr lang="en-US" sz="4400" dirty="0" smtClean="0"/>
              <a:t>It’s the art of persuading people to work toward a </a:t>
            </a:r>
            <a:r>
              <a:rPr lang="en-US" sz="4800" dirty="0" smtClean="0">
                <a:latin typeface="Comic Sans MS" panose="030F0702030302020204" pitchFamily="66" charset="0"/>
              </a:rPr>
              <a:t>common goal</a:t>
            </a:r>
            <a:r>
              <a:rPr lang="en-US" sz="4800" dirty="0" smtClean="0"/>
              <a:t>.”</a:t>
            </a:r>
            <a:br>
              <a:rPr lang="en-US" sz="4800" dirty="0" smtClean="0"/>
            </a:br>
            <a:r>
              <a:rPr lang="en-US" dirty="0" smtClean="0"/>
              <a:t/>
            </a:r>
            <a:br>
              <a:rPr lang="en-US" dirty="0" smtClean="0"/>
            </a:br>
            <a:r>
              <a:rPr lang="en-US" dirty="0" smtClean="0"/>
              <a:t>                                       </a:t>
            </a:r>
            <a:r>
              <a:rPr lang="en-US" sz="3200" dirty="0" smtClean="0"/>
              <a:t>-Daniel </a:t>
            </a:r>
            <a:r>
              <a:rPr lang="en-US" sz="3200" dirty="0" err="1" smtClean="0"/>
              <a:t>Goleman</a:t>
            </a:r>
            <a:endParaRPr lang="en-US" sz="3200" dirty="0"/>
          </a:p>
        </p:txBody>
      </p:sp>
    </p:spTree>
    <p:extLst>
      <p:ext uri="{BB962C8B-B14F-4D97-AF65-F5344CB8AC3E}">
        <p14:creationId xmlns:p14="http://schemas.microsoft.com/office/powerpoint/2010/main" val="531781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Learning Objectives</a:t>
            </a:r>
            <a:endParaRPr lang="en-US" sz="4400" dirty="0"/>
          </a:p>
        </p:txBody>
      </p:sp>
      <p:sp>
        <p:nvSpPr>
          <p:cNvPr id="3" name="Content Placeholder 2"/>
          <p:cNvSpPr>
            <a:spLocks noGrp="1"/>
          </p:cNvSpPr>
          <p:nvPr>
            <p:ph idx="1"/>
          </p:nvPr>
        </p:nvSpPr>
        <p:spPr/>
        <p:txBody>
          <a:bodyPr>
            <a:normAutofit fontScale="92500" lnSpcReduction="10000"/>
          </a:bodyPr>
          <a:lstStyle/>
          <a:p>
            <a:r>
              <a:rPr lang="en-US" sz="2800" dirty="0" smtClean="0">
                <a:solidFill>
                  <a:srgbClr val="92D050"/>
                </a:solidFill>
                <a:cs typeface="Aharoni" pitchFamily="2" charset="-79"/>
              </a:rPr>
              <a:t>Describe the benefits of journaling in a learning environment</a:t>
            </a:r>
          </a:p>
          <a:p>
            <a:r>
              <a:rPr lang="en-US" sz="2800" dirty="0" smtClean="0">
                <a:solidFill>
                  <a:schemeClr val="tx1">
                    <a:lumMod val="85000"/>
                  </a:schemeClr>
                </a:solidFill>
                <a:cs typeface="Aharoni" pitchFamily="2" charset="-79"/>
              </a:rPr>
              <a:t>Define Emotional Intelligence (EI)</a:t>
            </a:r>
          </a:p>
          <a:p>
            <a:r>
              <a:rPr lang="en-US" sz="2800" dirty="0" smtClean="0">
                <a:solidFill>
                  <a:srgbClr val="92D050"/>
                </a:solidFill>
                <a:cs typeface="Aharoni" pitchFamily="2" charset="-79"/>
              </a:rPr>
              <a:t>Identify your (EI) strengths and areas of development</a:t>
            </a:r>
          </a:p>
          <a:p>
            <a:r>
              <a:rPr lang="en-US" sz="2800" dirty="0" smtClean="0">
                <a:solidFill>
                  <a:schemeClr val="tx1">
                    <a:lumMod val="85000"/>
                  </a:schemeClr>
                </a:solidFill>
                <a:cs typeface="Aharoni" pitchFamily="2" charset="-79"/>
              </a:rPr>
              <a:t>Determine your MBTI Personality Type</a:t>
            </a:r>
          </a:p>
          <a:p>
            <a:r>
              <a:rPr lang="en-US" sz="2800" dirty="0" smtClean="0">
                <a:solidFill>
                  <a:srgbClr val="92D050"/>
                </a:solidFill>
                <a:cs typeface="Aharoni" pitchFamily="2" charset="-79"/>
              </a:rPr>
              <a:t>Describe how an understanding of EI is important in law enforcement </a:t>
            </a:r>
          </a:p>
          <a:p>
            <a:r>
              <a:rPr lang="en-US" sz="2800" dirty="0" smtClean="0">
                <a:solidFill>
                  <a:schemeClr val="tx1">
                    <a:lumMod val="85000"/>
                  </a:schemeClr>
                </a:solidFill>
                <a:cs typeface="Aharoni" pitchFamily="2" charset="-79"/>
              </a:rPr>
              <a:t>Identify the journaling goals and requirements at the academy</a:t>
            </a:r>
          </a:p>
          <a:p>
            <a:r>
              <a:rPr lang="en-US" sz="2800" dirty="0" smtClean="0">
                <a:solidFill>
                  <a:srgbClr val="92D050"/>
                </a:solidFill>
                <a:cs typeface="Aharoni" pitchFamily="2" charset="-79"/>
              </a:rPr>
              <a:t>Describe the difference between the journal and the letter home</a:t>
            </a:r>
          </a:p>
          <a:p>
            <a:endParaRPr lang="en-US" sz="2800" dirty="0" smtClean="0">
              <a:solidFill>
                <a:srgbClr val="FFFF00"/>
              </a:solidFill>
              <a:latin typeface="Aharoni" pitchFamily="2" charset="-79"/>
              <a:cs typeface="Aharoni" pitchFamily="2" charset="-79"/>
            </a:endParaRPr>
          </a:p>
          <a:p>
            <a:endParaRPr lang="en-US" sz="2800" dirty="0" smtClean="0">
              <a:solidFill>
                <a:srgbClr val="FFFF00"/>
              </a:solidFill>
              <a:latin typeface="Aharoni" pitchFamily="2" charset="-79"/>
              <a:cs typeface="Aharoni" pitchFamily="2" charset="-79"/>
            </a:endParaRPr>
          </a:p>
          <a:p>
            <a:endParaRPr lang="en-US" sz="3200" dirty="0">
              <a:latin typeface="Aharoni" pitchFamily="2" charset="-79"/>
              <a:cs typeface="Aharoni" pitchFamily="2" charset="-79"/>
            </a:endParaRPr>
          </a:p>
        </p:txBody>
      </p:sp>
    </p:spTree>
    <p:extLst>
      <p:ext uri="{BB962C8B-B14F-4D97-AF65-F5344CB8AC3E}">
        <p14:creationId xmlns:p14="http://schemas.microsoft.com/office/powerpoint/2010/main" val="14234355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cs typeface="Aharoni" panose="02010803020104030203" pitchFamily="2" charset="-79"/>
              </a:rPr>
              <a:t>WHAT IS EI?</a:t>
            </a:r>
            <a:endParaRPr lang="en-US" sz="4400" dirty="0">
              <a:cs typeface="Aharoni" panose="02010803020104030203" pitchFamily="2" charset="-79"/>
            </a:endParaRPr>
          </a:p>
        </p:txBody>
      </p:sp>
      <p:sp>
        <p:nvSpPr>
          <p:cNvPr id="3" name="Content Placeholder 2"/>
          <p:cNvSpPr>
            <a:spLocks noGrp="1"/>
          </p:cNvSpPr>
          <p:nvPr>
            <p:ph idx="1"/>
          </p:nvPr>
        </p:nvSpPr>
        <p:spPr/>
        <p:txBody>
          <a:bodyPr>
            <a:normAutofit/>
          </a:bodyPr>
          <a:lstStyle/>
          <a:p>
            <a:pPr algn="ctr"/>
            <a:r>
              <a:rPr lang="en-US" sz="2800" dirty="0" smtClean="0"/>
              <a:t>The ability to interpret, understand, and manage one’s own, and other’s emotions.</a:t>
            </a:r>
          </a:p>
          <a:p>
            <a:endParaRPr lang="en-US" sz="2800" dirty="0"/>
          </a:p>
        </p:txBody>
      </p:sp>
      <p:pic>
        <p:nvPicPr>
          <p:cNvPr id="2050" name="Picture 2" descr="http://www.whytry.org/images/Book_graphics/emotional_intelligence.jpe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3048000"/>
            <a:ext cx="1844583" cy="29108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8556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Parts of the Brain</a:t>
            </a:r>
            <a:endParaRPr lang="en-US" dirty="0"/>
          </a:p>
        </p:txBody>
      </p:sp>
      <p:pic>
        <p:nvPicPr>
          <p:cNvPr id="3074" name="Picture 2" descr="https://encrypted-tbn3.gstatic.com/images?q=tbn:ANd9GcR1yn3-gQBeXptY0jJE1nJNUaFu_ES82FqW7c2LNouu4EkGQPPQPVhqm3qq">
            <a:hlinkClick r:id="rId2"/>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0" b="100000" l="0" r="99390">
                        <a14:foregroundMark x1="89634" y1="28634" x2="89634" y2="28634"/>
                        <a14:foregroundMark x1="98780" y1="40088" x2="98780" y2="40088"/>
                        <a14:backgroundMark x1="98780" y1="38326" x2="99390" y2="39648"/>
                      </a14:backgroundRemoval>
                    </a14:imgEffect>
                  </a14:imgLayer>
                </a14:imgProps>
              </a:ext>
              <a:ext uri="{28A0092B-C50C-407E-A947-70E740481C1C}">
                <a14:useLocalDpi xmlns:a14="http://schemas.microsoft.com/office/drawing/2010/main" val="0"/>
              </a:ext>
            </a:extLst>
          </a:blip>
          <a:srcRect/>
          <a:stretch>
            <a:fillRect/>
          </a:stretch>
        </p:blipFill>
        <p:spPr bwMode="auto">
          <a:xfrm>
            <a:off x="2514600" y="1332334"/>
            <a:ext cx="3903152" cy="5402537"/>
          </a:xfrm>
          <a:prstGeom prst="rect">
            <a:avLst/>
          </a:prstGeom>
          <a:noFill/>
          <a:extLst>
            <a:ext uri="{909E8E84-426E-40DD-AFC4-6F175D3DCCD1}">
              <a14:hiddenFill xmlns:a14="http://schemas.microsoft.com/office/drawing/2010/main">
                <a:solidFill>
                  <a:srgbClr val="FFFFFF"/>
                </a:solidFill>
              </a14:hiddenFill>
            </a:ext>
          </a:extLst>
        </p:spPr>
      </p:pic>
      <p:sp>
        <p:nvSpPr>
          <p:cNvPr id="4" name="Freeform 3"/>
          <p:cNvSpPr/>
          <p:nvPr/>
        </p:nvSpPr>
        <p:spPr>
          <a:xfrm>
            <a:off x="3352984" y="2663301"/>
            <a:ext cx="1503101" cy="3018408"/>
          </a:xfrm>
          <a:custGeom>
            <a:avLst/>
            <a:gdLst>
              <a:gd name="connsiteX0" fmla="*/ 11653 w 1503101"/>
              <a:gd name="connsiteY0" fmla="*/ 2885243 h 3018408"/>
              <a:gd name="connsiteX1" fmla="*/ 29408 w 1503101"/>
              <a:gd name="connsiteY1" fmla="*/ 2840854 h 3018408"/>
              <a:gd name="connsiteX2" fmla="*/ 38286 w 1503101"/>
              <a:gd name="connsiteY2" fmla="*/ 2796466 h 3018408"/>
              <a:gd name="connsiteX3" fmla="*/ 47164 w 1503101"/>
              <a:gd name="connsiteY3" fmla="*/ 2760955 h 3018408"/>
              <a:gd name="connsiteX4" fmla="*/ 64919 w 1503101"/>
              <a:gd name="connsiteY4" fmla="*/ 2707689 h 3018408"/>
              <a:gd name="connsiteX5" fmla="*/ 91552 w 1503101"/>
              <a:gd name="connsiteY5" fmla="*/ 2654423 h 3018408"/>
              <a:gd name="connsiteX6" fmla="*/ 109307 w 1503101"/>
              <a:gd name="connsiteY6" fmla="*/ 2627790 h 3018408"/>
              <a:gd name="connsiteX7" fmla="*/ 127063 w 1503101"/>
              <a:gd name="connsiteY7" fmla="*/ 2574524 h 3018408"/>
              <a:gd name="connsiteX8" fmla="*/ 144818 w 1503101"/>
              <a:gd name="connsiteY8" fmla="*/ 2547891 h 3018408"/>
              <a:gd name="connsiteX9" fmla="*/ 162573 w 1503101"/>
              <a:gd name="connsiteY9" fmla="*/ 2494625 h 3018408"/>
              <a:gd name="connsiteX10" fmla="*/ 198084 w 1503101"/>
              <a:gd name="connsiteY10" fmla="*/ 2441359 h 3018408"/>
              <a:gd name="connsiteX11" fmla="*/ 215839 w 1503101"/>
              <a:gd name="connsiteY11" fmla="*/ 2414726 h 3018408"/>
              <a:gd name="connsiteX12" fmla="*/ 233595 w 1503101"/>
              <a:gd name="connsiteY12" fmla="*/ 2396971 h 3018408"/>
              <a:gd name="connsiteX13" fmla="*/ 269105 w 1503101"/>
              <a:gd name="connsiteY13" fmla="*/ 2325949 h 3018408"/>
              <a:gd name="connsiteX14" fmla="*/ 295738 w 1503101"/>
              <a:gd name="connsiteY14" fmla="*/ 2272683 h 3018408"/>
              <a:gd name="connsiteX15" fmla="*/ 304616 w 1503101"/>
              <a:gd name="connsiteY15" fmla="*/ 2246050 h 3018408"/>
              <a:gd name="connsiteX16" fmla="*/ 340127 w 1503101"/>
              <a:gd name="connsiteY16" fmla="*/ 2183907 h 3018408"/>
              <a:gd name="connsiteX17" fmla="*/ 357882 w 1503101"/>
              <a:gd name="connsiteY17" fmla="*/ 2166151 h 3018408"/>
              <a:gd name="connsiteX18" fmla="*/ 366760 w 1503101"/>
              <a:gd name="connsiteY18" fmla="*/ 2130641 h 3018408"/>
              <a:gd name="connsiteX19" fmla="*/ 384515 w 1503101"/>
              <a:gd name="connsiteY19" fmla="*/ 2112885 h 3018408"/>
              <a:gd name="connsiteX20" fmla="*/ 393393 w 1503101"/>
              <a:gd name="connsiteY20" fmla="*/ 2077375 h 3018408"/>
              <a:gd name="connsiteX21" fmla="*/ 428903 w 1503101"/>
              <a:gd name="connsiteY21" fmla="*/ 2024109 h 3018408"/>
              <a:gd name="connsiteX22" fmla="*/ 446659 w 1503101"/>
              <a:gd name="connsiteY22" fmla="*/ 1961965 h 3018408"/>
              <a:gd name="connsiteX23" fmla="*/ 464414 w 1503101"/>
              <a:gd name="connsiteY23" fmla="*/ 1908699 h 3018408"/>
              <a:gd name="connsiteX24" fmla="*/ 482169 w 1503101"/>
              <a:gd name="connsiteY24" fmla="*/ 1882066 h 3018408"/>
              <a:gd name="connsiteX25" fmla="*/ 491047 w 1503101"/>
              <a:gd name="connsiteY25" fmla="*/ 1846555 h 3018408"/>
              <a:gd name="connsiteX26" fmla="*/ 508802 w 1503101"/>
              <a:gd name="connsiteY26" fmla="*/ 1793289 h 3018408"/>
              <a:gd name="connsiteX27" fmla="*/ 517680 w 1503101"/>
              <a:gd name="connsiteY27" fmla="*/ 1748901 h 3018408"/>
              <a:gd name="connsiteX28" fmla="*/ 526558 w 1503101"/>
              <a:gd name="connsiteY28" fmla="*/ 1686757 h 3018408"/>
              <a:gd name="connsiteX29" fmla="*/ 535435 w 1503101"/>
              <a:gd name="connsiteY29" fmla="*/ 1660124 h 3018408"/>
              <a:gd name="connsiteX30" fmla="*/ 544313 w 1503101"/>
              <a:gd name="connsiteY30" fmla="*/ 1597981 h 3018408"/>
              <a:gd name="connsiteX31" fmla="*/ 562068 w 1503101"/>
              <a:gd name="connsiteY31" fmla="*/ 1544715 h 3018408"/>
              <a:gd name="connsiteX32" fmla="*/ 570946 w 1503101"/>
              <a:gd name="connsiteY32" fmla="*/ 1491449 h 3018408"/>
              <a:gd name="connsiteX33" fmla="*/ 579824 w 1503101"/>
              <a:gd name="connsiteY33" fmla="*/ 1447060 h 3018408"/>
              <a:gd name="connsiteX34" fmla="*/ 597579 w 1503101"/>
              <a:gd name="connsiteY34" fmla="*/ 1376039 h 3018408"/>
              <a:gd name="connsiteX35" fmla="*/ 606457 w 1503101"/>
              <a:gd name="connsiteY35" fmla="*/ 1136342 h 3018408"/>
              <a:gd name="connsiteX36" fmla="*/ 597579 w 1503101"/>
              <a:gd name="connsiteY36" fmla="*/ 834501 h 3018408"/>
              <a:gd name="connsiteX37" fmla="*/ 579824 w 1503101"/>
              <a:gd name="connsiteY37" fmla="*/ 745724 h 3018408"/>
              <a:gd name="connsiteX38" fmla="*/ 544313 w 1503101"/>
              <a:gd name="connsiteY38" fmla="*/ 701336 h 3018408"/>
              <a:gd name="connsiteX39" fmla="*/ 508802 w 1503101"/>
              <a:gd name="connsiteY39" fmla="*/ 648070 h 3018408"/>
              <a:gd name="connsiteX40" fmla="*/ 473292 w 1503101"/>
              <a:gd name="connsiteY40" fmla="*/ 568171 h 3018408"/>
              <a:gd name="connsiteX41" fmla="*/ 446659 w 1503101"/>
              <a:gd name="connsiteY41" fmla="*/ 550416 h 3018408"/>
              <a:gd name="connsiteX42" fmla="*/ 375637 w 1503101"/>
              <a:gd name="connsiteY42" fmla="*/ 470516 h 3018408"/>
              <a:gd name="connsiteX43" fmla="*/ 357882 w 1503101"/>
              <a:gd name="connsiteY43" fmla="*/ 435006 h 3018408"/>
              <a:gd name="connsiteX44" fmla="*/ 349004 w 1503101"/>
              <a:gd name="connsiteY44" fmla="*/ 399495 h 3018408"/>
              <a:gd name="connsiteX45" fmla="*/ 357882 w 1503101"/>
              <a:gd name="connsiteY45" fmla="*/ 177553 h 3018408"/>
              <a:gd name="connsiteX46" fmla="*/ 402270 w 1503101"/>
              <a:gd name="connsiteY46" fmla="*/ 133165 h 3018408"/>
              <a:gd name="connsiteX47" fmla="*/ 437781 w 1503101"/>
              <a:gd name="connsiteY47" fmla="*/ 88777 h 3018408"/>
              <a:gd name="connsiteX48" fmla="*/ 526558 w 1503101"/>
              <a:gd name="connsiteY48" fmla="*/ 35511 h 3018408"/>
              <a:gd name="connsiteX49" fmla="*/ 544313 w 1503101"/>
              <a:gd name="connsiteY49" fmla="*/ 17755 h 3018408"/>
              <a:gd name="connsiteX50" fmla="*/ 615334 w 1503101"/>
              <a:gd name="connsiteY50" fmla="*/ 8878 h 3018408"/>
              <a:gd name="connsiteX51" fmla="*/ 668600 w 1503101"/>
              <a:gd name="connsiteY51" fmla="*/ 0 h 3018408"/>
              <a:gd name="connsiteX52" fmla="*/ 1130239 w 1503101"/>
              <a:gd name="connsiteY52" fmla="*/ 8878 h 3018408"/>
              <a:gd name="connsiteX53" fmla="*/ 1236771 w 1503101"/>
              <a:gd name="connsiteY53" fmla="*/ 26633 h 3018408"/>
              <a:gd name="connsiteX54" fmla="*/ 1290037 w 1503101"/>
              <a:gd name="connsiteY54" fmla="*/ 53266 h 3018408"/>
              <a:gd name="connsiteX55" fmla="*/ 1316670 w 1503101"/>
              <a:gd name="connsiteY55" fmla="*/ 62144 h 3018408"/>
              <a:gd name="connsiteX56" fmla="*/ 1334426 w 1503101"/>
              <a:gd name="connsiteY56" fmla="*/ 79899 h 3018408"/>
              <a:gd name="connsiteX57" fmla="*/ 1361059 w 1503101"/>
              <a:gd name="connsiteY57" fmla="*/ 88777 h 3018408"/>
              <a:gd name="connsiteX58" fmla="*/ 1396569 w 1503101"/>
              <a:gd name="connsiteY58" fmla="*/ 142043 h 3018408"/>
              <a:gd name="connsiteX59" fmla="*/ 1414325 w 1503101"/>
              <a:gd name="connsiteY59" fmla="*/ 168676 h 3018408"/>
              <a:gd name="connsiteX60" fmla="*/ 1423202 w 1503101"/>
              <a:gd name="connsiteY60" fmla="*/ 195309 h 3018408"/>
              <a:gd name="connsiteX61" fmla="*/ 1440958 w 1503101"/>
              <a:gd name="connsiteY61" fmla="*/ 213064 h 3018408"/>
              <a:gd name="connsiteX62" fmla="*/ 1458713 w 1503101"/>
              <a:gd name="connsiteY62" fmla="*/ 266330 h 3018408"/>
              <a:gd name="connsiteX63" fmla="*/ 1476468 w 1503101"/>
              <a:gd name="connsiteY63" fmla="*/ 319596 h 3018408"/>
              <a:gd name="connsiteX64" fmla="*/ 1485346 w 1503101"/>
              <a:gd name="connsiteY64" fmla="*/ 355107 h 3018408"/>
              <a:gd name="connsiteX65" fmla="*/ 1503101 w 1503101"/>
              <a:gd name="connsiteY65" fmla="*/ 435006 h 3018408"/>
              <a:gd name="connsiteX66" fmla="*/ 1494224 w 1503101"/>
              <a:gd name="connsiteY66" fmla="*/ 577049 h 3018408"/>
              <a:gd name="connsiteX67" fmla="*/ 1432080 w 1503101"/>
              <a:gd name="connsiteY67" fmla="*/ 701336 h 3018408"/>
              <a:gd name="connsiteX68" fmla="*/ 1414325 w 1503101"/>
              <a:gd name="connsiteY68" fmla="*/ 727969 h 3018408"/>
              <a:gd name="connsiteX69" fmla="*/ 1405447 w 1503101"/>
              <a:gd name="connsiteY69" fmla="*/ 754602 h 3018408"/>
              <a:gd name="connsiteX70" fmla="*/ 1369936 w 1503101"/>
              <a:gd name="connsiteY70" fmla="*/ 781235 h 3018408"/>
              <a:gd name="connsiteX71" fmla="*/ 1334426 w 1503101"/>
              <a:gd name="connsiteY71" fmla="*/ 834501 h 3018408"/>
              <a:gd name="connsiteX72" fmla="*/ 1316670 w 1503101"/>
              <a:gd name="connsiteY72" fmla="*/ 861134 h 3018408"/>
              <a:gd name="connsiteX73" fmla="*/ 1263404 w 1503101"/>
              <a:gd name="connsiteY73" fmla="*/ 914400 h 3018408"/>
              <a:gd name="connsiteX74" fmla="*/ 1219016 w 1503101"/>
              <a:gd name="connsiteY74" fmla="*/ 949911 h 3018408"/>
              <a:gd name="connsiteX75" fmla="*/ 1183505 w 1503101"/>
              <a:gd name="connsiteY75" fmla="*/ 1065320 h 3018408"/>
              <a:gd name="connsiteX76" fmla="*/ 1165750 w 1503101"/>
              <a:gd name="connsiteY76" fmla="*/ 1083076 h 3018408"/>
              <a:gd name="connsiteX77" fmla="*/ 1139117 w 1503101"/>
              <a:gd name="connsiteY77" fmla="*/ 1136342 h 3018408"/>
              <a:gd name="connsiteX78" fmla="*/ 1130239 w 1503101"/>
              <a:gd name="connsiteY78" fmla="*/ 1162975 h 3018408"/>
              <a:gd name="connsiteX79" fmla="*/ 1112484 w 1503101"/>
              <a:gd name="connsiteY79" fmla="*/ 1189608 h 3018408"/>
              <a:gd name="connsiteX80" fmla="*/ 1103606 w 1503101"/>
              <a:gd name="connsiteY80" fmla="*/ 1216241 h 3018408"/>
              <a:gd name="connsiteX81" fmla="*/ 1085851 w 1503101"/>
              <a:gd name="connsiteY81" fmla="*/ 1242874 h 3018408"/>
              <a:gd name="connsiteX82" fmla="*/ 1076973 w 1503101"/>
              <a:gd name="connsiteY82" fmla="*/ 1269507 h 3018408"/>
              <a:gd name="connsiteX83" fmla="*/ 1041463 w 1503101"/>
              <a:gd name="connsiteY83" fmla="*/ 1331650 h 3018408"/>
              <a:gd name="connsiteX84" fmla="*/ 1032585 w 1503101"/>
              <a:gd name="connsiteY84" fmla="*/ 1358283 h 3018408"/>
              <a:gd name="connsiteX85" fmla="*/ 1014830 w 1503101"/>
              <a:gd name="connsiteY85" fmla="*/ 1455938 h 3018408"/>
              <a:gd name="connsiteX86" fmla="*/ 997074 w 1503101"/>
              <a:gd name="connsiteY86" fmla="*/ 1518082 h 3018408"/>
              <a:gd name="connsiteX87" fmla="*/ 988197 w 1503101"/>
              <a:gd name="connsiteY87" fmla="*/ 1642369 h 3018408"/>
              <a:gd name="connsiteX88" fmla="*/ 979319 w 1503101"/>
              <a:gd name="connsiteY88" fmla="*/ 1669002 h 3018408"/>
              <a:gd name="connsiteX89" fmla="*/ 970441 w 1503101"/>
              <a:gd name="connsiteY89" fmla="*/ 1713390 h 3018408"/>
              <a:gd name="connsiteX90" fmla="*/ 961564 w 1503101"/>
              <a:gd name="connsiteY90" fmla="*/ 1819922 h 3018408"/>
              <a:gd name="connsiteX91" fmla="*/ 943808 w 1503101"/>
              <a:gd name="connsiteY91" fmla="*/ 1890944 h 3018408"/>
              <a:gd name="connsiteX92" fmla="*/ 934931 w 1503101"/>
              <a:gd name="connsiteY92" fmla="*/ 1926454 h 3018408"/>
              <a:gd name="connsiteX93" fmla="*/ 926053 w 1503101"/>
              <a:gd name="connsiteY93" fmla="*/ 1953087 h 3018408"/>
              <a:gd name="connsiteX94" fmla="*/ 908298 w 1503101"/>
              <a:gd name="connsiteY94" fmla="*/ 2068497 h 3018408"/>
              <a:gd name="connsiteX95" fmla="*/ 899420 w 1503101"/>
              <a:gd name="connsiteY95" fmla="*/ 2095130 h 3018408"/>
              <a:gd name="connsiteX96" fmla="*/ 881665 w 1503101"/>
              <a:gd name="connsiteY96" fmla="*/ 2254928 h 3018408"/>
              <a:gd name="connsiteX97" fmla="*/ 872787 w 1503101"/>
              <a:gd name="connsiteY97" fmla="*/ 2308194 h 3018408"/>
              <a:gd name="connsiteX98" fmla="*/ 855032 w 1503101"/>
              <a:gd name="connsiteY98" fmla="*/ 2343705 h 3018408"/>
              <a:gd name="connsiteX99" fmla="*/ 846154 w 1503101"/>
              <a:gd name="connsiteY99" fmla="*/ 2379216 h 3018408"/>
              <a:gd name="connsiteX100" fmla="*/ 828399 w 1503101"/>
              <a:gd name="connsiteY100" fmla="*/ 2414726 h 3018408"/>
              <a:gd name="connsiteX101" fmla="*/ 810643 w 1503101"/>
              <a:gd name="connsiteY101" fmla="*/ 2467992 h 3018408"/>
              <a:gd name="connsiteX102" fmla="*/ 792888 w 1503101"/>
              <a:gd name="connsiteY102" fmla="*/ 2565647 h 3018408"/>
              <a:gd name="connsiteX103" fmla="*/ 775133 w 1503101"/>
              <a:gd name="connsiteY103" fmla="*/ 2592280 h 3018408"/>
              <a:gd name="connsiteX104" fmla="*/ 739622 w 1503101"/>
              <a:gd name="connsiteY104" fmla="*/ 2672179 h 3018408"/>
              <a:gd name="connsiteX105" fmla="*/ 730744 w 1503101"/>
              <a:gd name="connsiteY105" fmla="*/ 2707689 h 3018408"/>
              <a:gd name="connsiteX106" fmla="*/ 712989 w 1503101"/>
              <a:gd name="connsiteY106" fmla="*/ 2725445 h 3018408"/>
              <a:gd name="connsiteX107" fmla="*/ 704111 w 1503101"/>
              <a:gd name="connsiteY107" fmla="*/ 2769833 h 3018408"/>
              <a:gd name="connsiteX108" fmla="*/ 695233 w 1503101"/>
              <a:gd name="connsiteY108" fmla="*/ 2796466 h 3018408"/>
              <a:gd name="connsiteX109" fmla="*/ 677478 w 1503101"/>
              <a:gd name="connsiteY109" fmla="*/ 2831977 h 3018408"/>
              <a:gd name="connsiteX110" fmla="*/ 668600 w 1503101"/>
              <a:gd name="connsiteY110" fmla="*/ 2858610 h 3018408"/>
              <a:gd name="connsiteX111" fmla="*/ 650845 w 1503101"/>
              <a:gd name="connsiteY111" fmla="*/ 2885243 h 3018408"/>
              <a:gd name="connsiteX112" fmla="*/ 615334 w 1503101"/>
              <a:gd name="connsiteY112" fmla="*/ 2956264 h 3018408"/>
              <a:gd name="connsiteX113" fmla="*/ 588701 w 1503101"/>
              <a:gd name="connsiteY113" fmla="*/ 3009530 h 3018408"/>
              <a:gd name="connsiteX114" fmla="*/ 553191 w 1503101"/>
              <a:gd name="connsiteY114" fmla="*/ 3018408 h 3018408"/>
              <a:gd name="connsiteX115" fmla="*/ 313494 w 1503101"/>
              <a:gd name="connsiteY115" fmla="*/ 3000652 h 3018408"/>
              <a:gd name="connsiteX116" fmla="*/ 286861 w 1503101"/>
              <a:gd name="connsiteY116" fmla="*/ 2991775 h 3018408"/>
              <a:gd name="connsiteX117" fmla="*/ 233595 w 1503101"/>
              <a:gd name="connsiteY117" fmla="*/ 2982897 h 3018408"/>
              <a:gd name="connsiteX118" fmla="*/ 206962 w 1503101"/>
              <a:gd name="connsiteY118" fmla="*/ 2974019 h 3018408"/>
              <a:gd name="connsiteX119" fmla="*/ 162573 w 1503101"/>
              <a:gd name="connsiteY119" fmla="*/ 2965142 h 3018408"/>
              <a:gd name="connsiteX120" fmla="*/ 135940 w 1503101"/>
              <a:gd name="connsiteY120" fmla="*/ 2947386 h 3018408"/>
              <a:gd name="connsiteX121" fmla="*/ 109307 w 1503101"/>
              <a:gd name="connsiteY121" fmla="*/ 2938509 h 3018408"/>
              <a:gd name="connsiteX122" fmla="*/ 91552 w 1503101"/>
              <a:gd name="connsiteY122" fmla="*/ 2920753 h 3018408"/>
              <a:gd name="connsiteX123" fmla="*/ 47164 w 1503101"/>
              <a:gd name="connsiteY123" fmla="*/ 2902998 h 3018408"/>
              <a:gd name="connsiteX124" fmla="*/ 2775 w 1503101"/>
              <a:gd name="connsiteY124" fmla="*/ 2876365 h 3018408"/>
              <a:gd name="connsiteX125" fmla="*/ 11653 w 1503101"/>
              <a:gd name="connsiteY125" fmla="*/ 2885243 h 301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Lst>
            <a:rect l="l" t="t" r="r" b="b"/>
            <a:pathLst>
              <a:path w="1503101" h="3018408">
                <a:moveTo>
                  <a:pt x="11653" y="2885243"/>
                </a:moveTo>
                <a:cubicBezTo>
                  <a:pt x="16092" y="2879325"/>
                  <a:pt x="24829" y="2856118"/>
                  <a:pt x="29408" y="2840854"/>
                </a:cubicBezTo>
                <a:cubicBezTo>
                  <a:pt x="33744" y="2826401"/>
                  <a:pt x="35013" y="2811196"/>
                  <a:pt x="38286" y="2796466"/>
                </a:cubicBezTo>
                <a:cubicBezTo>
                  <a:pt x="40933" y="2784555"/>
                  <a:pt x="43658" y="2772642"/>
                  <a:pt x="47164" y="2760955"/>
                </a:cubicBezTo>
                <a:cubicBezTo>
                  <a:pt x="52542" y="2743029"/>
                  <a:pt x="54538" y="2723262"/>
                  <a:pt x="64919" y="2707689"/>
                </a:cubicBezTo>
                <a:cubicBezTo>
                  <a:pt x="115802" y="2631363"/>
                  <a:pt x="54797" y="2727933"/>
                  <a:pt x="91552" y="2654423"/>
                </a:cubicBezTo>
                <a:cubicBezTo>
                  <a:pt x="96324" y="2644880"/>
                  <a:pt x="104974" y="2637540"/>
                  <a:pt x="109307" y="2627790"/>
                </a:cubicBezTo>
                <a:cubicBezTo>
                  <a:pt x="116908" y="2610687"/>
                  <a:pt x="116681" y="2590097"/>
                  <a:pt x="127063" y="2574524"/>
                </a:cubicBezTo>
                <a:cubicBezTo>
                  <a:pt x="132981" y="2565646"/>
                  <a:pt x="140485" y="2557641"/>
                  <a:pt x="144818" y="2547891"/>
                </a:cubicBezTo>
                <a:cubicBezTo>
                  <a:pt x="152419" y="2530788"/>
                  <a:pt x="152191" y="2510197"/>
                  <a:pt x="162573" y="2494625"/>
                </a:cubicBezTo>
                <a:lnTo>
                  <a:pt x="198084" y="2441359"/>
                </a:lnTo>
                <a:cubicBezTo>
                  <a:pt x="204002" y="2432481"/>
                  <a:pt x="208294" y="2422270"/>
                  <a:pt x="215839" y="2414726"/>
                </a:cubicBezTo>
                <a:lnTo>
                  <a:pt x="233595" y="2396971"/>
                </a:lnTo>
                <a:cubicBezTo>
                  <a:pt x="253997" y="2335764"/>
                  <a:pt x="238116" y="2356939"/>
                  <a:pt x="269105" y="2325949"/>
                </a:cubicBezTo>
                <a:cubicBezTo>
                  <a:pt x="291420" y="2259006"/>
                  <a:pt x="261319" y="2341522"/>
                  <a:pt x="295738" y="2272683"/>
                </a:cubicBezTo>
                <a:cubicBezTo>
                  <a:pt x="299923" y="2264313"/>
                  <a:pt x="300930" y="2254651"/>
                  <a:pt x="304616" y="2246050"/>
                </a:cubicBezTo>
                <a:cubicBezTo>
                  <a:pt x="313030" y="2226418"/>
                  <a:pt x="326408" y="2201055"/>
                  <a:pt x="340127" y="2183907"/>
                </a:cubicBezTo>
                <a:cubicBezTo>
                  <a:pt x="345356" y="2177371"/>
                  <a:pt x="351964" y="2172070"/>
                  <a:pt x="357882" y="2166151"/>
                </a:cubicBezTo>
                <a:cubicBezTo>
                  <a:pt x="360841" y="2154314"/>
                  <a:pt x="361304" y="2141554"/>
                  <a:pt x="366760" y="2130641"/>
                </a:cubicBezTo>
                <a:cubicBezTo>
                  <a:pt x="370503" y="2123155"/>
                  <a:pt x="380772" y="2120371"/>
                  <a:pt x="384515" y="2112885"/>
                </a:cubicBezTo>
                <a:cubicBezTo>
                  <a:pt x="389971" y="2101972"/>
                  <a:pt x="387937" y="2088288"/>
                  <a:pt x="393393" y="2077375"/>
                </a:cubicBezTo>
                <a:cubicBezTo>
                  <a:pt x="402936" y="2058289"/>
                  <a:pt x="422155" y="2044353"/>
                  <a:pt x="428903" y="2024109"/>
                </a:cubicBezTo>
                <a:cubicBezTo>
                  <a:pt x="458730" y="1934633"/>
                  <a:pt x="413228" y="2073400"/>
                  <a:pt x="446659" y="1961965"/>
                </a:cubicBezTo>
                <a:cubicBezTo>
                  <a:pt x="452037" y="1944039"/>
                  <a:pt x="454033" y="1924272"/>
                  <a:pt x="464414" y="1908699"/>
                </a:cubicBezTo>
                <a:lnTo>
                  <a:pt x="482169" y="1882066"/>
                </a:lnTo>
                <a:cubicBezTo>
                  <a:pt x="485128" y="1870229"/>
                  <a:pt x="487541" y="1858242"/>
                  <a:pt x="491047" y="1846555"/>
                </a:cubicBezTo>
                <a:cubicBezTo>
                  <a:pt x="496425" y="1828629"/>
                  <a:pt x="505131" y="1811641"/>
                  <a:pt x="508802" y="1793289"/>
                </a:cubicBezTo>
                <a:cubicBezTo>
                  <a:pt x="511761" y="1778493"/>
                  <a:pt x="515199" y="1763785"/>
                  <a:pt x="517680" y="1748901"/>
                </a:cubicBezTo>
                <a:cubicBezTo>
                  <a:pt x="521120" y="1728261"/>
                  <a:pt x="522454" y="1707276"/>
                  <a:pt x="526558" y="1686757"/>
                </a:cubicBezTo>
                <a:cubicBezTo>
                  <a:pt x="528393" y="1677581"/>
                  <a:pt x="532476" y="1669002"/>
                  <a:pt x="535435" y="1660124"/>
                </a:cubicBezTo>
                <a:cubicBezTo>
                  <a:pt x="538394" y="1639410"/>
                  <a:pt x="539608" y="1618370"/>
                  <a:pt x="544313" y="1597981"/>
                </a:cubicBezTo>
                <a:cubicBezTo>
                  <a:pt x="548521" y="1579745"/>
                  <a:pt x="558991" y="1563176"/>
                  <a:pt x="562068" y="1544715"/>
                </a:cubicBezTo>
                <a:cubicBezTo>
                  <a:pt x="565027" y="1526960"/>
                  <a:pt x="567726" y="1509159"/>
                  <a:pt x="570946" y="1491449"/>
                </a:cubicBezTo>
                <a:cubicBezTo>
                  <a:pt x="573645" y="1476603"/>
                  <a:pt x="576431" y="1461763"/>
                  <a:pt x="579824" y="1447060"/>
                </a:cubicBezTo>
                <a:cubicBezTo>
                  <a:pt x="585311" y="1423283"/>
                  <a:pt x="597579" y="1376039"/>
                  <a:pt x="597579" y="1376039"/>
                </a:cubicBezTo>
                <a:cubicBezTo>
                  <a:pt x="600538" y="1296140"/>
                  <a:pt x="601762" y="1216158"/>
                  <a:pt x="606457" y="1136342"/>
                </a:cubicBezTo>
                <a:cubicBezTo>
                  <a:pt x="616879" y="959164"/>
                  <a:pt x="654343" y="1231835"/>
                  <a:pt x="597579" y="834501"/>
                </a:cubicBezTo>
                <a:cubicBezTo>
                  <a:pt x="596041" y="823734"/>
                  <a:pt x="591443" y="765089"/>
                  <a:pt x="579824" y="745724"/>
                </a:cubicBezTo>
                <a:cubicBezTo>
                  <a:pt x="530274" y="663141"/>
                  <a:pt x="597623" y="807955"/>
                  <a:pt x="544313" y="701336"/>
                </a:cubicBezTo>
                <a:cubicBezTo>
                  <a:pt x="518618" y="649946"/>
                  <a:pt x="559288" y="698556"/>
                  <a:pt x="508802" y="648070"/>
                </a:cubicBezTo>
                <a:cubicBezTo>
                  <a:pt x="500012" y="621700"/>
                  <a:pt x="494394" y="589273"/>
                  <a:pt x="473292" y="568171"/>
                </a:cubicBezTo>
                <a:cubicBezTo>
                  <a:pt x="465747" y="560626"/>
                  <a:pt x="454689" y="557442"/>
                  <a:pt x="446659" y="550416"/>
                </a:cubicBezTo>
                <a:cubicBezTo>
                  <a:pt x="421649" y="528532"/>
                  <a:pt x="393724" y="499456"/>
                  <a:pt x="375637" y="470516"/>
                </a:cubicBezTo>
                <a:cubicBezTo>
                  <a:pt x="368623" y="459294"/>
                  <a:pt x="362529" y="447397"/>
                  <a:pt x="357882" y="435006"/>
                </a:cubicBezTo>
                <a:cubicBezTo>
                  <a:pt x="353598" y="423582"/>
                  <a:pt x="351963" y="411332"/>
                  <a:pt x="349004" y="399495"/>
                </a:cubicBezTo>
                <a:cubicBezTo>
                  <a:pt x="351963" y="325514"/>
                  <a:pt x="349994" y="251171"/>
                  <a:pt x="357882" y="177553"/>
                </a:cubicBezTo>
                <a:cubicBezTo>
                  <a:pt x="360379" y="154249"/>
                  <a:pt x="387936" y="144632"/>
                  <a:pt x="402270" y="133165"/>
                </a:cubicBezTo>
                <a:cubicBezTo>
                  <a:pt x="506500" y="49784"/>
                  <a:pt x="314769" y="196413"/>
                  <a:pt x="437781" y="88777"/>
                </a:cubicBezTo>
                <a:cubicBezTo>
                  <a:pt x="466350" y="63778"/>
                  <a:pt x="494106" y="51737"/>
                  <a:pt x="526558" y="35511"/>
                </a:cubicBezTo>
                <a:cubicBezTo>
                  <a:pt x="532476" y="29592"/>
                  <a:pt x="536296" y="20160"/>
                  <a:pt x="544313" y="17755"/>
                </a:cubicBezTo>
                <a:cubicBezTo>
                  <a:pt x="567165" y="10899"/>
                  <a:pt x="591716" y="12252"/>
                  <a:pt x="615334" y="8878"/>
                </a:cubicBezTo>
                <a:cubicBezTo>
                  <a:pt x="633153" y="6332"/>
                  <a:pt x="650845" y="2959"/>
                  <a:pt x="668600" y="0"/>
                </a:cubicBezTo>
                <a:lnTo>
                  <a:pt x="1130239" y="8878"/>
                </a:lnTo>
                <a:cubicBezTo>
                  <a:pt x="1166950" y="10102"/>
                  <a:pt x="1201853" y="16656"/>
                  <a:pt x="1236771" y="26633"/>
                </a:cubicBezTo>
                <a:cubicBezTo>
                  <a:pt x="1288837" y="41510"/>
                  <a:pt x="1238160" y="27328"/>
                  <a:pt x="1290037" y="53266"/>
                </a:cubicBezTo>
                <a:cubicBezTo>
                  <a:pt x="1298407" y="57451"/>
                  <a:pt x="1307792" y="59185"/>
                  <a:pt x="1316670" y="62144"/>
                </a:cubicBezTo>
                <a:cubicBezTo>
                  <a:pt x="1322589" y="68062"/>
                  <a:pt x="1327249" y="75593"/>
                  <a:pt x="1334426" y="79899"/>
                </a:cubicBezTo>
                <a:cubicBezTo>
                  <a:pt x="1342450" y="84714"/>
                  <a:pt x="1354442" y="82160"/>
                  <a:pt x="1361059" y="88777"/>
                </a:cubicBezTo>
                <a:cubicBezTo>
                  <a:pt x="1376148" y="103866"/>
                  <a:pt x="1384732" y="124288"/>
                  <a:pt x="1396569" y="142043"/>
                </a:cubicBezTo>
                <a:lnTo>
                  <a:pt x="1414325" y="168676"/>
                </a:lnTo>
                <a:cubicBezTo>
                  <a:pt x="1417284" y="177554"/>
                  <a:pt x="1418387" y="187285"/>
                  <a:pt x="1423202" y="195309"/>
                </a:cubicBezTo>
                <a:cubicBezTo>
                  <a:pt x="1427508" y="202486"/>
                  <a:pt x="1437215" y="205578"/>
                  <a:pt x="1440958" y="213064"/>
                </a:cubicBezTo>
                <a:cubicBezTo>
                  <a:pt x="1449328" y="229804"/>
                  <a:pt x="1452795" y="248575"/>
                  <a:pt x="1458713" y="266330"/>
                </a:cubicBezTo>
                <a:lnTo>
                  <a:pt x="1476468" y="319596"/>
                </a:lnTo>
                <a:cubicBezTo>
                  <a:pt x="1479427" y="331433"/>
                  <a:pt x="1482699" y="343196"/>
                  <a:pt x="1485346" y="355107"/>
                </a:cubicBezTo>
                <a:cubicBezTo>
                  <a:pt x="1507898" y="456588"/>
                  <a:pt x="1481443" y="348365"/>
                  <a:pt x="1503101" y="435006"/>
                </a:cubicBezTo>
                <a:cubicBezTo>
                  <a:pt x="1500142" y="482354"/>
                  <a:pt x="1498944" y="529844"/>
                  <a:pt x="1494224" y="577049"/>
                </a:cubicBezTo>
                <a:cubicBezTo>
                  <a:pt x="1489504" y="624254"/>
                  <a:pt x="1457144" y="663741"/>
                  <a:pt x="1432080" y="701336"/>
                </a:cubicBezTo>
                <a:cubicBezTo>
                  <a:pt x="1426162" y="710214"/>
                  <a:pt x="1417699" y="717847"/>
                  <a:pt x="1414325" y="727969"/>
                </a:cubicBezTo>
                <a:cubicBezTo>
                  <a:pt x="1411366" y="736847"/>
                  <a:pt x="1411438" y="747413"/>
                  <a:pt x="1405447" y="754602"/>
                </a:cubicBezTo>
                <a:cubicBezTo>
                  <a:pt x="1395975" y="765969"/>
                  <a:pt x="1381773" y="772357"/>
                  <a:pt x="1369936" y="781235"/>
                </a:cubicBezTo>
                <a:lnTo>
                  <a:pt x="1334426" y="834501"/>
                </a:lnTo>
                <a:cubicBezTo>
                  <a:pt x="1328507" y="843379"/>
                  <a:pt x="1324215" y="853589"/>
                  <a:pt x="1316670" y="861134"/>
                </a:cubicBezTo>
                <a:cubicBezTo>
                  <a:pt x="1298915" y="878889"/>
                  <a:pt x="1277332" y="893507"/>
                  <a:pt x="1263404" y="914400"/>
                </a:cubicBezTo>
                <a:cubicBezTo>
                  <a:pt x="1240458" y="948819"/>
                  <a:pt x="1255771" y="937659"/>
                  <a:pt x="1219016" y="949911"/>
                </a:cubicBezTo>
                <a:cubicBezTo>
                  <a:pt x="1211083" y="981644"/>
                  <a:pt x="1201386" y="1034029"/>
                  <a:pt x="1183505" y="1065320"/>
                </a:cubicBezTo>
                <a:cubicBezTo>
                  <a:pt x="1179352" y="1072587"/>
                  <a:pt x="1171668" y="1077157"/>
                  <a:pt x="1165750" y="1083076"/>
                </a:cubicBezTo>
                <a:cubicBezTo>
                  <a:pt x="1143435" y="1150019"/>
                  <a:pt x="1173536" y="1067503"/>
                  <a:pt x="1139117" y="1136342"/>
                </a:cubicBezTo>
                <a:cubicBezTo>
                  <a:pt x="1134932" y="1144712"/>
                  <a:pt x="1134424" y="1154605"/>
                  <a:pt x="1130239" y="1162975"/>
                </a:cubicBezTo>
                <a:cubicBezTo>
                  <a:pt x="1125467" y="1172518"/>
                  <a:pt x="1117256" y="1180065"/>
                  <a:pt x="1112484" y="1189608"/>
                </a:cubicBezTo>
                <a:cubicBezTo>
                  <a:pt x="1108299" y="1197978"/>
                  <a:pt x="1107791" y="1207871"/>
                  <a:pt x="1103606" y="1216241"/>
                </a:cubicBezTo>
                <a:cubicBezTo>
                  <a:pt x="1098834" y="1225784"/>
                  <a:pt x="1090623" y="1233331"/>
                  <a:pt x="1085851" y="1242874"/>
                </a:cubicBezTo>
                <a:cubicBezTo>
                  <a:pt x="1081666" y="1251244"/>
                  <a:pt x="1080659" y="1260906"/>
                  <a:pt x="1076973" y="1269507"/>
                </a:cubicBezTo>
                <a:cubicBezTo>
                  <a:pt x="1030282" y="1378452"/>
                  <a:pt x="1086041" y="1242494"/>
                  <a:pt x="1041463" y="1331650"/>
                </a:cubicBezTo>
                <a:cubicBezTo>
                  <a:pt x="1037278" y="1340020"/>
                  <a:pt x="1035156" y="1349285"/>
                  <a:pt x="1032585" y="1358283"/>
                </a:cubicBezTo>
                <a:cubicBezTo>
                  <a:pt x="1017482" y="1411141"/>
                  <a:pt x="1027404" y="1386780"/>
                  <a:pt x="1014830" y="1455938"/>
                </a:cubicBezTo>
                <a:cubicBezTo>
                  <a:pt x="1010371" y="1480461"/>
                  <a:pt x="1004680" y="1495264"/>
                  <a:pt x="997074" y="1518082"/>
                </a:cubicBezTo>
                <a:cubicBezTo>
                  <a:pt x="994115" y="1559511"/>
                  <a:pt x="993050" y="1601119"/>
                  <a:pt x="988197" y="1642369"/>
                </a:cubicBezTo>
                <a:cubicBezTo>
                  <a:pt x="987104" y="1651663"/>
                  <a:pt x="981589" y="1659924"/>
                  <a:pt x="979319" y="1669002"/>
                </a:cubicBezTo>
                <a:cubicBezTo>
                  <a:pt x="975659" y="1683640"/>
                  <a:pt x="973400" y="1698594"/>
                  <a:pt x="970441" y="1713390"/>
                </a:cubicBezTo>
                <a:cubicBezTo>
                  <a:pt x="967482" y="1748901"/>
                  <a:pt x="966850" y="1784683"/>
                  <a:pt x="961564" y="1819922"/>
                </a:cubicBezTo>
                <a:cubicBezTo>
                  <a:pt x="957944" y="1844055"/>
                  <a:pt x="949727" y="1867270"/>
                  <a:pt x="943808" y="1890944"/>
                </a:cubicBezTo>
                <a:cubicBezTo>
                  <a:pt x="940849" y="1902781"/>
                  <a:pt x="938789" y="1914879"/>
                  <a:pt x="934931" y="1926454"/>
                </a:cubicBezTo>
                <a:cubicBezTo>
                  <a:pt x="931972" y="1935332"/>
                  <a:pt x="928083" y="1943952"/>
                  <a:pt x="926053" y="1953087"/>
                </a:cubicBezTo>
                <a:cubicBezTo>
                  <a:pt x="911377" y="2019128"/>
                  <a:pt x="922462" y="1997677"/>
                  <a:pt x="908298" y="2068497"/>
                </a:cubicBezTo>
                <a:cubicBezTo>
                  <a:pt x="906463" y="2077673"/>
                  <a:pt x="902379" y="2086252"/>
                  <a:pt x="899420" y="2095130"/>
                </a:cubicBezTo>
                <a:cubicBezTo>
                  <a:pt x="893502" y="2148396"/>
                  <a:pt x="890476" y="2202063"/>
                  <a:pt x="881665" y="2254928"/>
                </a:cubicBezTo>
                <a:cubicBezTo>
                  <a:pt x="878706" y="2272683"/>
                  <a:pt x="877959" y="2290953"/>
                  <a:pt x="872787" y="2308194"/>
                </a:cubicBezTo>
                <a:cubicBezTo>
                  <a:pt x="868984" y="2320870"/>
                  <a:pt x="859679" y="2331314"/>
                  <a:pt x="855032" y="2343705"/>
                </a:cubicBezTo>
                <a:cubicBezTo>
                  <a:pt x="850748" y="2355129"/>
                  <a:pt x="850438" y="2367792"/>
                  <a:pt x="846154" y="2379216"/>
                </a:cubicBezTo>
                <a:cubicBezTo>
                  <a:pt x="841507" y="2391607"/>
                  <a:pt x="833314" y="2402439"/>
                  <a:pt x="828399" y="2414726"/>
                </a:cubicBezTo>
                <a:cubicBezTo>
                  <a:pt x="821448" y="2432103"/>
                  <a:pt x="810643" y="2467992"/>
                  <a:pt x="810643" y="2467992"/>
                </a:cubicBezTo>
                <a:cubicBezTo>
                  <a:pt x="808585" y="2482398"/>
                  <a:pt x="801859" y="2544715"/>
                  <a:pt x="792888" y="2565647"/>
                </a:cubicBezTo>
                <a:cubicBezTo>
                  <a:pt x="788685" y="2575454"/>
                  <a:pt x="779466" y="2582530"/>
                  <a:pt x="775133" y="2592280"/>
                </a:cubicBezTo>
                <a:cubicBezTo>
                  <a:pt x="732874" y="2687362"/>
                  <a:pt x="779804" y="2611905"/>
                  <a:pt x="739622" y="2672179"/>
                </a:cubicBezTo>
                <a:cubicBezTo>
                  <a:pt x="736663" y="2684016"/>
                  <a:pt x="736200" y="2696776"/>
                  <a:pt x="730744" y="2707689"/>
                </a:cubicBezTo>
                <a:cubicBezTo>
                  <a:pt x="727001" y="2715175"/>
                  <a:pt x="716286" y="2717752"/>
                  <a:pt x="712989" y="2725445"/>
                </a:cubicBezTo>
                <a:cubicBezTo>
                  <a:pt x="707045" y="2739314"/>
                  <a:pt x="707771" y="2755195"/>
                  <a:pt x="704111" y="2769833"/>
                </a:cubicBezTo>
                <a:cubicBezTo>
                  <a:pt x="701841" y="2778911"/>
                  <a:pt x="698919" y="2787865"/>
                  <a:pt x="695233" y="2796466"/>
                </a:cubicBezTo>
                <a:cubicBezTo>
                  <a:pt x="690020" y="2808630"/>
                  <a:pt x="682691" y="2819813"/>
                  <a:pt x="677478" y="2831977"/>
                </a:cubicBezTo>
                <a:cubicBezTo>
                  <a:pt x="673792" y="2840578"/>
                  <a:pt x="672785" y="2850240"/>
                  <a:pt x="668600" y="2858610"/>
                </a:cubicBezTo>
                <a:cubicBezTo>
                  <a:pt x="663828" y="2868153"/>
                  <a:pt x="655178" y="2875493"/>
                  <a:pt x="650845" y="2885243"/>
                </a:cubicBezTo>
                <a:cubicBezTo>
                  <a:pt x="618203" y="2958689"/>
                  <a:pt x="651798" y="2919802"/>
                  <a:pt x="615334" y="2956264"/>
                </a:cubicBezTo>
                <a:cubicBezTo>
                  <a:pt x="610270" y="2971458"/>
                  <a:pt x="603454" y="2999695"/>
                  <a:pt x="588701" y="3009530"/>
                </a:cubicBezTo>
                <a:cubicBezTo>
                  <a:pt x="578549" y="3016298"/>
                  <a:pt x="565028" y="3015449"/>
                  <a:pt x="553191" y="3018408"/>
                </a:cubicBezTo>
                <a:cubicBezTo>
                  <a:pt x="514474" y="3015988"/>
                  <a:pt x="364727" y="3007971"/>
                  <a:pt x="313494" y="3000652"/>
                </a:cubicBezTo>
                <a:cubicBezTo>
                  <a:pt x="304230" y="2999329"/>
                  <a:pt x="295996" y="2993805"/>
                  <a:pt x="286861" y="2991775"/>
                </a:cubicBezTo>
                <a:cubicBezTo>
                  <a:pt x="269289" y="2987870"/>
                  <a:pt x="251167" y="2986802"/>
                  <a:pt x="233595" y="2982897"/>
                </a:cubicBezTo>
                <a:cubicBezTo>
                  <a:pt x="224460" y="2980867"/>
                  <a:pt x="216041" y="2976289"/>
                  <a:pt x="206962" y="2974019"/>
                </a:cubicBezTo>
                <a:cubicBezTo>
                  <a:pt x="192323" y="2970359"/>
                  <a:pt x="177369" y="2968101"/>
                  <a:pt x="162573" y="2965142"/>
                </a:cubicBezTo>
                <a:cubicBezTo>
                  <a:pt x="153695" y="2959223"/>
                  <a:pt x="145483" y="2952158"/>
                  <a:pt x="135940" y="2947386"/>
                </a:cubicBezTo>
                <a:cubicBezTo>
                  <a:pt x="127570" y="2943201"/>
                  <a:pt x="117331" y="2943324"/>
                  <a:pt x="109307" y="2938509"/>
                </a:cubicBezTo>
                <a:cubicBezTo>
                  <a:pt x="102130" y="2934203"/>
                  <a:pt x="98819" y="2924906"/>
                  <a:pt x="91552" y="2920753"/>
                </a:cubicBezTo>
                <a:cubicBezTo>
                  <a:pt x="77716" y="2912847"/>
                  <a:pt x="61417" y="2910125"/>
                  <a:pt x="47164" y="2902998"/>
                </a:cubicBezTo>
                <a:cubicBezTo>
                  <a:pt x="31730" y="2895281"/>
                  <a:pt x="18209" y="2884082"/>
                  <a:pt x="2775" y="2876365"/>
                </a:cubicBezTo>
                <a:cubicBezTo>
                  <a:pt x="-5595" y="2872180"/>
                  <a:pt x="7214" y="2891161"/>
                  <a:pt x="11653" y="2885243"/>
                </a:cubicBezTo>
                <a:close/>
              </a:path>
            </a:pathLst>
          </a:cu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0" scaled="1"/>
            <a:tileRect/>
          </a:gradFill>
          <a:ln w="31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429001" y="2133600"/>
            <a:ext cx="1737804" cy="964707"/>
          </a:xfrm>
          <a:custGeom>
            <a:avLst/>
            <a:gdLst>
              <a:gd name="connsiteX0" fmla="*/ 822030 w 1656531"/>
              <a:gd name="connsiteY0" fmla="*/ 719092 h 852257"/>
              <a:gd name="connsiteX1" fmla="*/ 919684 w 1656531"/>
              <a:gd name="connsiteY1" fmla="*/ 754602 h 852257"/>
              <a:gd name="connsiteX2" fmla="*/ 955195 w 1656531"/>
              <a:gd name="connsiteY2" fmla="*/ 763480 h 852257"/>
              <a:gd name="connsiteX3" fmla="*/ 1141626 w 1656531"/>
              <a:gd name="connsiteY3" fmla="*/ 772358 h 852257"/>
              <a:gd name="connsiteX4" fmla="*/ 1478977 w 1656531"/>
              <a:gd name="connsiteY4" fmla="*/ 745725 h 852257"/>
              <a:gd name="connsiteX5" fmla="*/ 1532244 w 1656531"/>
              <a:gd name="connsiteY5" fmla="*/ 692459 h 852257"/>
              <a:gd name="connsiteX6" fmla="*/ 1558877 w 1656531"/>
              <a:gd name="connsiteY6" fmla="*/ 683581 h 852257"/>
              <a:gd name="connsiteX7" fmla="*/ 1612143 w 1656531"/>
              <a:gd name="connsiteY7" fmla="*/ 639193 h 852257"/>
              <a:gd name="connsiteX8" fmla="*/ 1638776 w 1656531"/>
              <a:gd name="connsiteY8" fmla="*/ 603682 h 852257"/>
              <a:gd name="connsiteX9" fmla="*/ 1647653 w 1656531"/>
              <a:gd name="connsiteY9" fmla="*/ 559294 h 852257"/>
              <a:gd name="connsiteX10" fmla="*/ 1656531 w 1656531"/>
              <a:gd name="connsiteY10" fmla="*/ 523783 h 852257"/>
              <a:gd name="connsiteX11" fmla="*/ 1647653 w 1656531"/>
              <a:gd name="connsiteY11" fmla="*/ 355107 h 852257"/>
              <a:gd name="connsiteX12" fmla="*/ 1594387 w 1656531"/>
              <a:gd name="connsiteY12" fmla="*/ 292964 h 852257"/>
              <a:gd name="connsiteX13" fmla="*/ 1576632 w 1656531"/>
              <a:gd name="connsiteY13" fmla="*/ 266331 h 852257"/>
              <a:gd name="connsiteX14" fmla="*/ 1496733 w 1656531"/>
              <a:gd name="connsiteY14" fmla="*/ 195309 h 852257"/>
              <a:gd name="connsiteX15" fmla="*/ 1470100 w 1656531"/>
              <a:gd name="connsiteY15" fmla="*/ 177554 h 852257"/>
              <a:gd name="connsiteX16" fmla="*/ 1443467 w 1656531"/>
              <a:gd name="connsiteY16" fmla="*/ 168676 h 852257"/>
              <a:gd name="connsiteX17" fmla="*/ 1425711 w 1656531"/>
              <a:gd name="connsiteY17" fmla="*/ 150921 h 852257"/>
              <a:gd name="connsiteX18" fmla="*/ 1399078 w 1656531"/>
              <a:gd name="connsiteY18" fmla="*/ 142043 h 852257"/>
              <a:gd name="connsiteX19" fmla="*/ 1328057 w 1656531"/>
              <a:gd name="connsiteY19" fmla="*/ 115410 h 852257"/>
              <a:gd name="connsiteX20" fmla="*/ 1301424 w 1656531"/>
              <a:gd name="connsiteY20" fmla="*/ 88777 h 852257"/>
              <a:gd name="connsiteX21" fmla="*/ 1177137 w 1656531"/>
              <a:gd name="connsiteY21" fmla="*/ 53267 h 852257"/>
              <a:gd name="connsiteX22" fmla="*/ 1052849 w 1656531"/>
              <a:gd name="connsiteY22" fmla="*/ 26633 h 852257"/>
              <a:gd name="connsiteX23" fmla="*/ 990706 w 1656531"/>
              <a:gd name="connsiteY23" fmla="*/ 8878 h 852257"/>
              <a:gd name="connsiteX24" fmla="*/ 910807 w 1656531"/>
              <a:gd name="connsiteY24" fmla="*/ 0 h 852257"/>
              <a:gd name="connsiteX25" fmla="*/ 440290 w 1656531"/>
              <a:gd name="connsiteY25" fmla="*/ 17756 h 852257"/>
              <a:gd name="connsiteX26" fmla="*/ 395902 w 1656531"/>
              <a:gd name="connsiteY26" fmla="*/ 44389 h 852257"/>
              <a:gd name="connsiteX27" fmla="*/ 369269 w 1656531"/>
              <a:gd name="connsiteY27" fmla="*/ 53267 h 852257"/>
              <a:gd name="connsiteX28" fmla="*/ 289370 w 1656531"/>
              <a:gd name="connsiteY28" fmla="*/ 115410 h 852257"/>
              <a:gd name="connsiteX29" fmla="*/ 253859 w 1656531"/>
              <a:gd name="connsiteY29" fmla="*/ 133166 h 852257"/>
              <a:gd name="connsiteX30" fmla="*/ 227226 w 1656531"/>
              <a:gd name="connsiteY30" fmla="*/ 159799 h 852257"/>
              <a:gd name="connsiteX31" fmla="*/ 138449 w 1656531"/>
              <a:gd name="connsiteY31" fmla="*/ 213065 h 852257"/>
              <a:gd name="connsiteX32" fmla="*/ 49673 w 1656531"/>
              <a:gd name="connsiteY32" fmla="*/ 292964 h 852257"/>
              <a:gd name="connsiteX33" fmla="*/ 23040 w 1656531"/>
              <a:gd name="connsiteY33" fmla="*/ 319597 h 852257"/>
              <a:gd name="connsiteX34" fmla="*/ 14162 w 1656531"/>
              <a:gd name="connsiteY34" fmla="*/ 612560 h 852257"/>
              <a:gd name="connsiteX35" fmla="*/ 23040 w 1656531"/>
              <a:gd name="connsiteY35" fmla="*/ 639193 h 852257"/>
              <a:gd name="connsiteX36" fmla="*/ 58550 w 1656531"/>
              <a:gd name="connsiteY36" fmla="*/ 701336 h 852257"/>
              <a:gd name="connsiteX37" fmla="*/ 85183 w 1656531"/>
              <a:gd name="connsiteY37" fmla="*/ 745725 h 852257"/>
              <a:gd name="connsiteX38" fmla="*/ 94061 w 1656531"/>
              <a:gd name="connsiteY38" fmla="*/ 772358 h 852257"/>
              <a:gd name="connsiteX39" fmla="*/ 182838 w 1656531"/>
              <a:gd name="connsiteY39" fmla="*/ 825624 h 852257"/>
              <a:gd name="connsiteX40" fmla="*/ 236104 w 1656531"/>
              <a:gd name="connsiteY40" fmla="*/ 852257 h 852257"/>
              <a:gd name="connsiteX41" fmla="*/ 617844 w 1656531"/>
              <a:gd name="connsiteY41" fmla="*/ 843379 h 852257"/>
              <a:gd name="connsiteX42" fmla="*/ 671110 w 1656531"/>
              <a:gd name="connsiteY42" fmla="*/ 807868 h 852257"/>
              <a:gd name="connsiteX43" fmla="*/ 715498 w 1656531"/>
              <a:gd name="connsiteY43" fmla="*/ 772358 h 852257"/>
              <a:gd name="connsiteX44" fmla="*/ 777642 w 1656531"/>
              <a:gd name="connsiteY44" fmla="*/ 719092 h 852257"/>
              <a:gd name="connsiteX45" fmla="*/ 804275 w 1656531"/>
              <a:gd name="connsiteY45" fmla="*/ 710214 h 852257"/>
              <a:gd name="connsiteX46" fmla="*/ 822030 w 1656531"/>
              <a:gd name="connsiteY46" fmla="*/ 719092 h 852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656531" h="852257">
                <a:moveTo>
                  <a:pt x="822030" y="719092"/>
                </a:moveTo>
                <a:cubicBezTo>
                  <a:pt x="841265" y="726490"/>
                  <a:pt x="874092" y="740924"/>
                  <a:pt x="919684" y="754602"/>
                </a:cubicBezTo>
                <a:cubicBezTo>
                  <a:pt x="931371" y="758108"/>
                  <a:pt x="943033" y="762507"/>
                  <a:pt x="955195" y="763480"/>
                </a:cubicBezTo>
                <a:cubicBezTo>
                  <a:pt x="1017211" y="768441"/>
                  <a:pt x="1079482" y="769399"/>
                  <a:pt x="1141626" y="772358"/>
                </a:cubicBezTo>
                <a:cubicBezTo>
                  <a:pt x="1172857" y="770938"/>
                  <a:pt x="1427301" y="764516"/>
                  <a:pt x="1478977" y="745725"/>
                </a:cubicBezTo>
                <a:cubicBezTo>
                  <a:pt x="1502575" y="737144"/>
                  <a:pt x="1508423" y="700400"/>
                  <a:pt x="1532244" y="692459"/>
                </a:cubicBezTo>
                <a:cubicBezTo>
                  <a:pt x="1541122" y="689500"/>
                  <a:pt x="1550507" y="687766"/>
                  <a:pt x="1558877" y="683581"/>
                </a:cubicBezTo>
                <a:cubicBezTo>
                  <a:pt x="1579426" y="673307"/>
                  <a:pt x="1597417" y="656373"/>
                  <a:pt x="1612143" y="639193"/>
                </a:cubicBezTo>
                <a:cubicBezTo>
                  <a:pt x="1621772" y="627959"/>
                  <a:pt x="1629898" y="615519"/>
                  <a:pt x="1638776" y="603682"/>
                </a:cubicBezTo>
                <a:cubicBezTo>
                  <a:pt x="1641735" y="588886"/>
                  <a:pt x="1644380" y="574024"/>
                  <a:pt x="1647653" y="559294"/>
                </a:cubicBezTo>
                <a:cubicBezTo>
                  <a:pt x="1650300" y="547383"/>
                  <a:pt x="1656531" y="535984"/>
                  <a:pt x="1656531" y="523783"/>
                </a:cubicBezTo>
                <a:cubicBezTo>
                  <a:pt x="1656531" y="467480"/>
                  <a:pt x="1655260" y="410894"/>
                  <a:pt x="1647653" y="355107"/>
                </a:cubicBezTo>
                <a:cubicBezTo>
                  <a:pt x="1645449" y="338947"/>
                  <a:pt x="1598475" y="297734"/>
                  <a:pt x="1594387" y="292964"/>
                </a:cubicBezTo>
                <a:cubicBezTo>
                  <a:pt x="1587443" y="284863"/>
                  <a:pt x="1583658" y="274361"/>
                  <a:pt x="1576632" y="266331"/>
                </a:cubicBezTo>
                <a:cubicBezTo>
                  <a:pt x="1546222" y="231575"/>
                  <a:pt x="1531702" y="220287"/>
                  <a:pt x="1496733" y="195309"/>
                </a:cubicBezTo>
                <a:cubicBezTo>
                  <a:pt x="1488051" y="189107"/>
                  <a:pt x="1479643" y="182326"/>
                  <a:pt x="1470100" y="177554"/>
                </a:cubicBezTo>
                <a:cubicBezTo>
                  <a:pt x="1461730" y="173369"/>
                  <a:pt x="1452345" y="171635"/>
                  <a:pt x="1443467" y="168676"/>
                </a:cubicBezTo>
                <a:cubicBezTo>
                  <a:pt x="1437548" y="162758"/>
                  <a:pt x="1432888" y="155227"/>
                  <a:pt x="1425711" y="150921"/>
                </a:cubicBezTo>
                <a:cubicBezTo>
                  <a:pt x="1417687" y="146106"/>
                  <a:pt x="1407840" y="145329"/>
                  <a:pt x="1399078" y="142043"/>
                </a:cubicBezTo>
                <a:cubicBezTo>
                  <a:pt x="1314155" y="110197"/>
                  <a:pt x="1388509" y="135561"/>
                  <a:pt x="1328057" y="115410"/>
                </a:cubicBezTo>
                <a:cubicBezTo>
                  <a:pt x="1319179" y="106532"/>
                  <a:pt x="1312399" y="94874"/>
                  <a:pt x="1301424" y="88777"/>
                </a:cubicBezTo>
                <a:cubicBezTo>
                  <a:pt x="1268219" y="70330"/>
                  <a:pt x="1209975" y="66402"/>
                  <a:pt x="1177137" y="53267"/>
                </a:cubicBezTo>
                <a:cubicBezTo>
                  <a:pt x="1107868" y="25559"/>
                  <a:pt x="1148587" y="37271"/>
                  <a:pt x="1052849" y="26633"/>
                </a:cubicBezTo>
                <a:cubicBezTo>
                  <a:pt x="1032966" y="20006"/>
                  <a:pt x="1011402" y="12062"/>
                  <a:pt x="990706" y="8878"/>
                </a:cubicBezTo>
                <a:cubicBezTo>
                  <a:pt x="964221" y="4803"/>
                  <a:pt x="937440" y="2959"/>
                  <a:pt x="910807" y="0"/>
                </a:cubicBezTo>
                <a:cubicBezTo>
                  <a:pt x="753968" y="5919"/>
                  <a:pt x="596661" y="4276"/>
                  <a:pt x="440290" y="17756"/>
                </a:cubicBezTo>
                <a:cubicBezTo>
                  <a:pt x="423099" y="19238"/>
                  <a:pt x="411335" y="36672"/>
                  <a:pt x="395902" y="44389"/>
                </a:cubicBezTo>
                <a:cubicBezTo>
                  <a:pt x="387532" y="48574"/>
                  <a:pt x="378147" y="50308"/>
                  <a:pt x="369269" y="53267"/>
                </a:cubicBezTo>
                <a:cubicBezTo>
                  <a:pt x="342636" y="73981"/>
                  <a:pt x="319548" y="100321"/>
                  <a:pt x="289370" y="115410"/>
                </a:cubicBezTo>
                <a:cubicBezTo>
                  <a:pt x="277533" y="121329"/>
                  <a:pt x="264628" y="125474"/>
                  <a:pt x="253859" y="133166"/>
                </a:cubicBezTo>
                <a:cubicBezTo>
                  <a:pt x="243643" y="140463"/>
                  <a:pt x="237136" y="152091"/>
                  <a:pt x="227226" y="159799"/>
                </a:cubicBezTo>
                <a:cubicBezTo>
                  <a:pt x="167093" y="206569"/>
                  <a:pt x="190476" y="183335"/>
                  <a:pt x="138449" y="213065"/>
                </a:cubicBezTo>
                <a:cubicBezTo>
                  <a:pt x="98774" y="235737"/>
                  <a:pt x="88245" y="254392"/>
                  <a:pt x="49673" y="292964"/>
                </a:cubicBezTo>
                <a:lnTo>
                  <a:pt x="23040" y="319597"/>
                </a:lnTo>
                <a:cubicBezTo>
                  <a:pt x="-10689" y="454509"/>
                  <a:pt x="-1713" y="390320"/>
                  <a:pt x="14162" y="612560"/>
                </a:cubicBezTo>
                <a:cubicBezTo>
                  <a:pt x="14829" y="621894"/>
                  <a:pt x="19354" y="630592"/>
                  <a:pt x="23040" y="639193"/>
                </a:cubicBezTo>
                <a:cubicBezTo>
                  <a:pt x="69731" y="748138"/>
                  <a:pt x="13972" y="612180"/>
                  <a:pt x="58550" y="701336"/>
                </a:cubicBezTo>
                <a:cubicBezTo>
                  <a:pt x="81599" y="747434"/>
                  <a:pt x="50503" y="711044"/>
                  <a:pt x="85183" y="745725"/>
                </a:cubicBezTo>
                <a:cubicBezTo>
                  <a:pt x="88142" y="754603"/>
                  <a:pt x="87444" y="765741"/>
                  <a:pt x="94061" y="772358"/>
                </a:cubicBezTo>
                <a:cubicBezTo>
                  <a:pt x="123014" y="801310"/>
                  <a:pt x="150149" y="806944"/>
                  <a:pt x="182838" y="825624"/>
                </a:cubicBezTo>
                <a:cubicBezTo>
                  <a:pt x="231023" y="853159"/>
                  <a:pt x="187275" y="835980"/>
                  <a:pt x="236104" y="852257"/>
                </a:cubicBezTo>
                <a:lnTo>
                  <a:pt x="617844" y="843379"/>
                </a:lnTo>
                <a:cubicBezTo>
                  <a:pt x="639073" y="841213"/>
                  <a:pt x="671110" y="807868"/>
                  <a:pt x="671110" y="807868"/>
                </a:cubicBezTo>
                <a:cubicBezTo>
                  <a:pt x="714374" y="742970"/>
                  <a:pt x="660922" y="811340"/>
                  <a:pt x="715498" y="772358"/>
                </a:cubicBezTo>
                <a:cubicBezTo>
                  <a:pt x="766470" y="735950"/>
                  <a:pt x="732035" y="741896"/>
                  <a:pt x="777642" y="719092"/>
                </a:cubicBezTo>
                <a:cubicBezTo>
                  <a:pt x="786012" y="714907"/>
                  <a:pt x="795099" y="708379"/>
                  <a:pt x="804275" y="710214"/>
                </a:cubicBezTo>
                <a:cubicBezTo>
                  <a:pt x="812482" y="711855"/>
                  <a:pt x="802795" y="711694"/>
                  <a:pt x="822030" y="719092"/>
                </a:cubicBezTo>
                <a:close/>
              </a:path>
            </a:pathLst>
          </a:custGeom>
          <a:gradFill>
            <a:gsLst>
              <a:gs pos="0">
                <a:schemeClr val="accent5">
                  <a:tint val="79000"/>
                  <a:satMod val="180000"/>
                  <a:alpha val="18000"/>
                </a:schemeClr>
              </a:gs>
              <a:gs pos="65000">
                <a:schemeClr val="accent5">
                  <a:tint val="52000"/>
                  <a:satMod val="250000"/>
                </a:schemeClr>
              </a:gs>
              <a:gs pos="100000">
                <a:schemeClr val="accent5">
                  <a:tint val="29000"/>
                  <a:satMod val="300000"/>
                </a:schemeClr>
              </a:gs>
            </a:gsLst>
          </a:gra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9" name="Freeform 8"/>
          <p:cNvSpPr/>
          <p:nvPr/>
        </p:nvSpPr>
        <p:spPr>
          <a:xfrm>
            <a:off x="3200400" y="1524000"/>
            <a:ext cx="2667000" cy="1371600"/>
          </a:xfrm>
          <a:custGeom>
            <a:avLst/>
            <a:gdLst>
              <a:gd name="connsiteX0" fmla="*/ 71021 w 2435901"/>
              <a:gd name="connsiteY0" fmla="*/ 1278384 h 1455938"/>
              <a:gd name="connsiteX1" fmla="*/ 62143 w 2435901"/>
              <a:gd name="connsiteY1" fmla="*/ 1233996 h 1455938"/>
              <a:gd name="connsiteX2" fmla="*/ 44388 w 2435901"/>
              <a:gd name="connsiteY2" fmla="*/ 1207363 h 1455938"/>
              <a:gd name="connsiteX3" fmla="*/ 17755 w 2435901"/>
              <a:gd name="connsiteY3" fmla="*/ 1154097 h 1455938"/>
              <a:gd name="connsiteX4" fmla="*/ 26633 w 2435901"/>
              <a:gd name="connsiteY4" fmla="*/ 896645 h 1455938"/>
              <a:gd name="connsiteX5" fmla="*/ 53266 w 2435901"/>
              <a:gd name="connsiteY5" fmla="*/ 798990 h 1455938"/>
              <a:gd name="connsiteX6" fmla="*/ 88776 w 2435901"/>
              <a:gd name="connsiteY6" fmla="*/ 745724 h 1455938"/>
              <a:gd name="connsiteX7" fmla="*/ 97654 w 2435901"/>
              <a:gd name="connsiteY7" fmla="*/ 719091 h 1455938"/>
              <a:gd name="connsiteX8" fmla="*/ 115409 w 2435901"/>
              <a:gd name="connsiteY8" fmla="*/ 692458 h 1455938"/>
              <a:gd name="connsiteX9" fmla="*/ 133165 w 2435901"/>
              <a:gd name="connsiteY9" fmla="*/ 639192 h 1455938"/>
              <a:gd name="connsiteX10" fmla="*/ 142042 w 2435901"/>
              <a:gd name="connsiteY10" fmla="*/ 612559 h 1455938"/>
              <a:gd name="connsiteX11" fmla="*/ 150920 w 2435901"/>
              <a:gd name="connsiteY11" fmla="*/ 585926 h 1455938"/>
              <a:gd name="connsiteX12" fmla="*/ 159798 w 2435901"/>
              <a:gd name="connsiteY12" fmla="*/ 541538 h 1455938"/>
              <a:gd name="connsiteX13" fmla="*/ 177553 w 2435901"/>
              <a:gd name="connsiteY13" fmla="*/ 506027 h 1455938"/>
              <a:gd name="connsiteX14" fmla="*/ 186431 w 2435901"/>
              <a:gd name="connsiteY14" fmla="*/ 479394 h 1455938"/>
              <a:gd name="connsiteX15" fmla="*/ 239697 w 2435901"/>
              <a:gd name="connsiteY15" fmla="*/ 426128 h 1455938"/>
              <a:gd name="connsiteX16" fmla="*/ 284085 w 2435901"/>
              <a:gd name="connsiteY16" fmla="*/ 372862 h 1455938"/>
              <a:gd name="connsiteX17" fmla="*/ 301840 w 2435901"/>
              <a:gd name="connsiteY17" fmla="*/ 346229 h 1455938"/>
              <a:gd name="connsiteX18" fmla="*/ 363984 w 2435901"/>
              <a:gd name="connsiteY18" fmla="*/ 292963 h 1455938"/>
              <a:gd name="connsiteX19" fmla="*/ 381739 w 2435901"/>
              <a:gd name="connsiteY19" fmla="*/ 266330 h 1455938"/>
              <a:gd name="connsiteX20" fmla="*/ 408372 w 2435901"/>
              <a:gd name="connsiteY20" fmla="*/ 257452 h 1455938"/>
              <a:gd name="connsiteX21" fmla="*/ 426128 w 2435901"/>
              <a:gd name="connsiteY21" fmla="*/ 239697 h 1455938"/>
              <a:gd name="connsiteX22" fmla="*/ 452761 w 2435901"/>
              <a:gd name="connsiteY22" fmla="*/ 221942 h 1455938"/>
              <a:gd name="connsiteX23" fmla="*/ 497149 w 2435901"/>
              <a:gd name="connsiteY23" fmla="*/ 177553 h 1455938"/>
              <a:gd name="connsiteX24" fmla="*/ 514904 w 2435901"/>
              <a:gd name="connsiteY24" fmla="*/ 150920 h 1455938"/>
              <a:gd name="connsiteX25" fmla="*/ 541537 w 2435901"/>
              <a:gd name="connsiteY25" fmla="*/ 142043 h 1455938"/>
              <a:gd name="connsiteX26" fmla="*/ 612559 w 2435901"/>
              <a:gd name="connsiteY26" fmla="*/ 106532 h 1455938"/>
              <a:gd name="connsiteX27" fmla="*/ 665825 w 2435901"/>
              <a:gd name="connsiteY27" fmla="*/ 79899 h 1455938"/>
              <a:gd name="connsiteX28" fmla="*/ 790112 w 2435901"/>
              <a:gd name="connsiteY28" fmla="*/ 62144 h 1455938"/>
              <a:gd name="connsiteX29" fmla="*/ 843378 w 2435901"/>
              <a:gd name="connsiteY29" fmla="*/ 44388 h 1455938"/>
              <a:gd name="connsiteX30" fmla="*/ 914400 w 2435901"/>
              <a:gd name="connsiteY30" fmla="*/ 26633 h 1455938"/>
              <a:gd name="connsiteX31" fmla="*/ 949910 w 2435901"/>
              <a:gd name="connsiteY31" fmla="*/ 8878 h 1455938"/>
              <a:gd name="connsiteX32" fmla="*/ 1012054 w 2435901"/>
              <a:gd name="connsiteY32" fmla="*/ 0 h 1455938"/>
              <a:gd name="connsiteX33" fmla="*/ 1340528 w 2435901"/>
              <a:gd name="connsiteY33" fmla="*/ 8878 h 1455938"/>
              <a:gd name="connsiteX34" fmla="*/ 1376038 w 2435901"/>
              <a:gd name="connsiteY34" fmla="*/ 17755 h 1455938"/>
              <a:gd name="connsiteX35" fmla="*/ 1447060 w 2435901"/>
              <a:gd name="connsiteY35" fmla="*/ 26633 h 1455938"/>
              <a:gd name="connsiteX36" fmla="*/ 1562469 w 2435901"/>
              <a:gd name="connsiteY36" fmla="*/ 44388 h 1455938"/>
              <a:gd name="connsiteX37" fmla="*/ 1615735 w 2435901"/>
              <a:gd name="connsiteY37" fmla="*/ 62144 h 1455938"/>
              <a:gd name="connsiteX38" fmla="*/ 1642368 w 2435901"/>
              <a:gd name="connsiteY38" fmla="*/ 71021 h 1455938"/>
              <a:gd name="connsiteX39" fmla="*/ 1695635 w 2435901"/>
              <a:gd name="connsiteY39" fmla="*/ 79899 h 1455938"/>
              <a:gd name="connsiteX40" fmla="*/ 1722268 w 2435901"/>
              <a:gd name="connsiteY40" fmla="*/ 88777 h 1455938"/>
              <a:gd name="connsiteX41" fmla="*/ 1793289 w 2435901"/>
              <a:gd name="connsiteY41" fmla="*/ 124287 h 1455938"/>
              <a:gd name="connsiteX42" fmla="*/ 1864310 w 2435901"/>
              <a:gd name="connsiteY42" fmla="*/ 142043 h 1455938"/>
              <a:gd name="connsiteX43" fmla="*/ 1899821 w 2435901"/>
              <a:gd name="connsiteY43" fmla="*/ 159798 h 1455938"/>
              <a:gd name="connsiteX44" fmla="*/ 1926454 w 2435901"/>
              <a:gd name="connsiteY44" fmla="*/ 168676 h 1455938"/>
              <a:gd name="connsiteX45" fmla="*/ 1979720 w 2435901"/>
              <a:gd name="connsiteY45" fmla="*/ 195309 h 1455938"/>
              <a:gd name="connsiteX46" fmla="*/ 2006353 w 2435901"/>
              <a:gd name="connsiteY46" fmla="*/ 221942 h 1455938"/>
              <a:gd name="connsiteX47" fmla="*/ 2050741 w 2435901"/>
              <a:gd name="connsiteY47" fmla="*/ 230819 h 1455938"/>
              <a:gd name="connsiteX48" fmla="*/ 2077374 w 2435901"/>
              <a:gd name="connsiteY48" fmla="*/ 239697 h 1455938"/>
              <a:gd name="connsiteX49" fmla="*/ 2112885 w 2435901"/>
              <a:gd name="connsiteY49" fmla="*/ 292963 h 1455938"/>
              <a:gd name="connsiteX50" fmla="*/ 2130640 w 2435901"/>
              <a:gd name="connsiteY50" fmla="*/ 319596 h 1455938"/>
              <a:gd name="connsiteX51" fmla="*/ 2166151 w 2435901"/>
              <a:gd name="connsiteY51" fmla="*/ 355107 h 1455938"/>
              <a:gd name="connsiteX52" fmla="*/ 2192784 w 2435901"/>
              <a:gd name="connsiteY52" fmla="*/ 381740 h 1455938"/>
              <a:gd name="connsiteX53" fmla="*/ 2219417 w 2435901"/>
              <a:gd name="connsiteY53" fmla="*/ 417250 h 1455938"/>
              <a:gd name="connsiteX54" fmla="*/ 2246050 w 2435901"/>
              <a:gd name="connsiteY54" fmla="*/ 443883 h 1455938"/>
              <a:gd name="connsiteX55" fmla="*/ 2299316 w 2435901"/>
              <a:gd name="connsiteY55" fmla="*/ 514905 h 1455938"/>
              <a:gd name="connsiteX56" fmla="*/ 2343704 w 2435901"/>
              <a:gd name="connsiteY56" fmla="*/ 594804 h 1455938"/>
              <a:gd name="connsiteX57" fmla="*/ 2361460 w 2435901"/>
              <a:gd name="connsiteY57" fmla="*/ 621437 h 1455938"/>
              <a:gd name="connsiteX58" fmla="*/ 2370337 w 2435901"/>
              <a:gd name="connsiteY58" fmla="*/ 648070 h 1455938"/>
              <a:gd name="connsiteX59" fmla="*/ 2388093 w 2435901"/>
              <a:gd name="connsiteY59" fmla="*/ 674703 h 1455938"/>
              <a:gd name="connsiteX60" fmla="*/ 2405848 w 2435901"/>
              <a:gd name="connsiteY60" fmla="*/ 727969 h 1455938"/>
              <a:gd name="connsiteX61" fmla="*/ 2414726 w 2435901"/>
              <a:gd name="connsiteY61" fmla="*/ 754602 h 1455938"/>
              <a:gd name="connsiteX62" fmla="*/ 2423603 w 2435901"/>
              <a:gd name="connsiteY62" fmla="*/ 852256 h 1455938"/>
              <a:gd name="connsiteX63" fmla="*/ 2396970 w 2435901"/>
              <a:gd name="connsiteY63" fmla="*/ 1154097 h 1455938"/>
              <a:gd name="connsiteX64" fmla="*/ 2352582 w 2435901"/>
              <a:gd name="connsiteY64" fmla="*/ 1216241 h 1455938"/>
              <a:gd name="connsiteX65" fmla="*/ 2299316 w 2435901"/>
              <a:gd name="connsiteY65" fmla="*/ 1251751 h 1455938"/>
              <a:gd name="connsiteX66" fmla="*/ 2246050 w 2435901"/>
              <a:gd name="connsiteY66" fmla="*/ 1305017 h 1455938"/>
              <a:gd name="connsiteX67" fmla="*/ 2228295 w 2435901"/>
              <a:gd name="connsiteY67" fmla="*/ 1322773 h 1455938"/>
              <a:gd name="connsiteX68" fmla="*/ 2201662 w 2435901"/>
              <a:gd name="connsiteY68" fmla="*/ 1331650 h 1455938"/>
              <a:gd name="connsiteX69" fmla="*/ 2175029 w 2435901"/>
              <a:gd name="connsiteY69" fmla="*/ 1349406 h 1455938"/>
              <a:gd name="connsiteX70" fmla="*/ 2139518 w 2435901"/>
              <a:gd name="connsiteY70" fmla="*/ 1358283 h 1455938"/>
              <a:gd name="connsiteX71" fmla="*/ 1864310 w 2435901"/>
              <a:gd name="connsiteY71" fmla="*/ 1367161 h 1455938"/>
              <a:gd name="connsiteX72" fmla="*/ 1713390 w 2435901"/>
              <a:gd name="connsiteY72" fmla="*/ 1376039 h 1455938"/>
              <a:gd name="connsiteX73" fmla="*/ 736846 w 2435901"/>
              <a:gd name="connsiteY73" fmla="*/ 1384916 h 1455938"/>
              <a:gd name="connsiteX74" fmla="*/ 363984 w 2435901"/>
              <a:gd name="connsiteY74" fmla="*/ 1402672 h 1455938"/>
              <a:gd name="connsiteX75" fmla="*/ 284085 w 2435901"/>
              <a:gd name="connsiteY75" fmla="*/ 1411549 h 1455938"/>
              <a:gd name="connsiteX76" fmla="*/ 221941 w 2435901"/>
              <a:gd name="connsiteY76" fmla="*/ 1429305 h 1455938"/>
              <a:gd name="connsiteX77" fmla="*/ 159798 w 2435901"/>
              <a:gd name="connsiteY77" fmla="*/ 1455938 h 1455938"/>
              <a:gd name="connsiteX78" fmla="*/ 133165 w 2435901"/>
              <a:gd name="connsiteY78" fmla="*/ 1447060 h 1455938"/>
              <a:gd name="connsiteX79" fmla="*/ 106532 w 2435901"/>
              <a:gd name="connsiteY79" fmla="*/ 1358283 h 1455938"/>
              <a:gd name="connsiteX80" fmla="*/ 88776 w 2435901"/>
              <a:gd name="connsiteY80" fmla="*/ 1340528 h 1455938"/>
              <a:gd name="connsiteX81" fmla="*/ 44388 w 2435901"/>
              <a:gd name="connsiteY81" fmla="*/ 1260629 h 1455938"/>
              <a:gd name="connsiteX82" fmla="*/ 35510 w 2435901"/>
              <a:gd name="connsiteY82" fmla="*/ 1233996 h 1455938"/>
              <a:gd name="connsiteX83" fmla="*/ 17755 w 2435901"/>
              <a:gd name="connsiteY83" fmla="*/ 1207363 h 1455938"/>
              <a:gd name="connsiteX84" fmla="*/ 0 w 2435901"/>
              <a:gd name="connsiteY84" fmla="*/ 1154097 h 1455938"/>
              <a:gd name="connsiteX85" fmla="*/ 26633 w 2435901"/>
              <a:gd name="connsiteY85" fmla="*/ 1091953 h 1455938"/>
              <a:gd name="connsiteX86" fmla="*/ 35510 w 2435901"/>
              <a:gd name="connsiteY86" fmla="*/ 1056443 h 1455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2435901" h="1455938">
                <a:moveTo>
                  <a:pt x="71021" y="1278384"/>
                </a:moveTo>
                <a:cubicBezTo>
                  <a:pt x="68062" y="1263588"/>
                  <a:pt x="67441" y="1248124"/>
                  <a:pt x="62143" y="1233996"/>
                </a:cubicBezTo>
                <a:cubicBezTo>
                  <a:pt x="58397" y="1224006"/>
                  <a:pt x="49160" y="1216906"/>
                  <a:pt x="44388" y="1207363"/>
                </a:cubicBezTo>
                <a:cubicBezTo>
                  <a:pt x="7633" y="1133853"/>
                  <a:pt x="68638" y="1230423"/>
                  <a:pt x="17755" y="1154097"/>
                </a:cubicBezTo>
                <a:cubicBezTo>
                  <a:pt x="20714" y="1068280"/>
                  <a:pt x="21591" y="982365"/>
                  <a:pt x="26633" y="896645"/>
                </a:cubicBezTo>
                <a:cubicBezTo>
                  <a:pt x="27709" y="878352"/>
                  <a:pt x="44966" y="811440"/>
                  <a:pt x="53266" y="798990"/>
                </a:cubicBezTo>
                <a:cubicBezTo>
                  <a:pt x="65103" y="781235"/>
                  <a:pt x="82028" y="765968"/>
                  <a:pt x="88776" y="745724"/>
                </a:cubicBezTo>
                <a:cubicBezTo>
                  <a:pt x="91735" y="736846"/>
                  <a:pt x="93469" y="727461"/>
                  <a:pt x="97654" y="719091"/>
                </a:cubicBezTo>
                <a:cubicBezTo>
                  <a:pt x="102426" y="709548"/>
                  <a:pt x="111076" y="702208"/>
                  <a:pt x="115409" y="692458"/>
                </a:cubicBezTo>
                <a:cubicBezTo>
                  <a:pt x="123010" y="675355"/>
                  <a:pt x="127247" y="656947"/>
                  <a:pt x="133165" y="639192"/>
                </a:cubicBezTo>
                <a:lnTo>
                  <a:pt x="142042" y="612559"/>
                </a:lnTo>
                <a:cubicBezTo>
                  <a:pt x="145001" y="603681"/>
                  <a:pt x="149085" y="595102"/>
                  <a:pt x="150920" y="585926"/>
                </a:cubicBezTo>
                <a:cubicBezTo>
                  <a:pt x="153879" y="571130"/>
                  <a:pt x="155026" y="555853"/>
                  <a:pt x="159798" y="541538"/>
                </a:cubicBezTo>
                <a:cubicBezTo>
                  <a:pt x="163983" y="528983"/>
                  <a:pt x="172340" y="518191"/>
                  <a:pt x="177553" y="506027"/>
                </a:cubicBezTo>
                <a:cubicBezTo>
                  <a:pt x="181239" y="497426"/>
                  <a:pt x="180686" y="486781"/>
                  <a:pt x="186431" y="479394"/>
                </a:cubicBezTo>
                <a:cubicBezTo>
                  <a:pt x="201847" y="459574"/>
                  <a:pt x="225769" y="447021"/>
                  <a:pt x="239697" y="426128"/>
                </a:cubicBezTo>
                <a:cubicBezTo>
                  <a:pt x="283779" y="360003"/>
                  <a:pt x="227123" y="441217"/>
                  <a:pt x="284085" y="372862"/>
                </a:cubicBezTo>
                <a:cubicBezTo>
                  <a:pt x="290915" y="364665"/>
                  <a:pt x="294896" y="354330"/>
                  <a:pt x="301840" y="346229"/>
                </a:cubicBezTo>
                <a:cubicBezTo>
                  <a:pt x="330544" y="312741"/>
                  <a:pt x="332570" y="313905"/>
                  <a:pt x="363984" y="292963"/>
                </a:cubicBezTo>
                <a:cubicBezTo>
                  <a:pt x="369902" y="284085"/>
                  <a:pt x="373408" y="272995"/>
                  <a:pt x="381739" y="266330"/>
                </a:cubicBezTo>
                <a:cubicBezTo>
                  <a:pt x="389046" y="260484"/>
                  <a:pt x="400348" y="262267"/>
                  <a:pt x="408372" y="257452"/>
                </a:cubicBezTo>
                <a:cubicBezTo>
                  <a:pt x="415549" y="253146"/>
                  <a:pt x="419592" y="244926"/>
                  <a:pt x="426128" y="239697"/>
                </a:cubicBezTo>
                <a:cubicBezTo>
                  <a:pt x="434460" y="233032"/>
                  <a:pt x="444731" y="228968"/>
                  <a:pt x="452761" y="221942"/>
                </a:cubicBezTo>
                <a:cubicBezTo>
                  <a:pt x="468509" y="208163"/>
                  <a:pt x="485542" y="194964"/>
                  <a:pt x="497149" y="177553"/>
                </a:cubicBezTo>
                <a:cubicBezTo>
                  <a:pt x="503067" y="168675"/>
                  <a:pt x="506572" y="157585"/>
                  <a:pt x="514904" y="150920"/>
                </a:cubicBezTo>
                <a:cubicBezTo>
                  <a:pt x="522211" y="145074"/>
                  <a:pt x="532659" y="145002"/>
                  <a:pt x="541537" y="142043"/>
                </a:cubicBezTo>
                <a:cubicBezTo>
                  <a:pt x="599899" y="83681"/>
                  <a:pt x="490149" y="188137"/>
                  <a:pt x="612559" y="106532"/>
                </a:cubicBezTo>
                <a:cubicBezTo>
                  <a:pt x="633008" y="92899"/>
                  <a:pt x="641323" y="83983"/>
                  <a:pt x="665825" y="79899"/>
                </a:cubicBezTo>
                <a:cubicBezTo>
                  <a:pt x="724357" y="70143"/>
                  <a:pt x="739923" y="75832"/>
                  <a:pt x="790112" y="62144"/>
                </a:cubicBezTo>
                <a:cubicBezTo>
                  <a:pt x="808168" y="57220"/>
                  <a:pt x="825026" y="48058"/>
                  <a:pt x="843378" y="44388"/>
                </a:cubicBezTo>
                <a:cubicBezTo>
                  <a:pt x="869437" y="39177"/>
                  <a:pt x="890511" y="36871"/>
                  <a:pt x="914400" y="26633"/>
                </a:cubicBezTo>
                <a:cubicBezTo>
                  <a:pt x="926564" y="21420"/>
                  <a:pt x="937143" y="12360"/>
                  <a:pt x="949910" y="8878"/>
                </a:cubicBezTo>
                <a:cubicBezTo>
                  <a:pt x="970098" y="3372"/>
                  <a:pt x="991339" y="2959"/>
                  <a:pt x="1012054" y="0"/>
                </a:cubicBezTo>
                <a:cubicBezTo>
                  <a:pt x="1121545" y="2959"/>
                  <a:pt x="1231127" y="3541"/>
                  <a:pt x="1340528" y="8878"/>
                </a:cubicBezTo>
                <a:cubicBezTo>
                  <a:pt x="1352714" y="9472"/>
                  <a:pt x="1364003" y="15749"/>
                  <a:pt x="1376038" y="17755"/>
                </a:cubicBezTo>
                <a:cubicBezTo>
                  <a:pt x="1399572" y="21677"/>
                  <a:pt x="1423479" y="23005"/>
                  <a:pt x="1447060" y="26633"/>
                </a:cubicBezTo>
                <a:cubicBezTo>
                  <a:pt x="1623250" y="53740"/>
                  <a:pt x="1305068" y="12215"/>
                  <a:pt x="1562469" y="44388"/>
                </a:cubicBezTo>
                <a:lnTo>
                  <a:pt x="1615735" y="62144"/>
                </a:lnTo>
                <a:cubicBezTo>
                  <a:pt x="1624613" y="65103"/>
                  <a:pt x="1633138" y="69483"/>
                  <a:pt x="1642368" y="71021"/>
                </a:cubicBezTo>
                <a:lnTo>
                  <a:pt x="1695635" y="79899"/>
                </a:lnTo>
                <a:cubicBezTo>
                  <a:pt x="1704513" y="82858"/>
                  <a:pt x="1713749" y="84905"/>
                  <a:pt x="1722268" y="88777"/>
                </a:cubicBezTo>
                <a:cubicBezTo>
                  <a:pt x="1746363" y="99729"/>
                  <a:pt x="1767611" y="117867"/>
                  <a:pt x="1793289" y="124287"/>
                </a:cubicBezTo>
                <a:cubicBezTo>
                  <a:pt x="1816963" y="130206"/>
                  <a:pt x="1842484" y="131130"/>
                  <a:pt x="1864310" y="142043"/>
                </a:cubicBezTo>
                <a:cubicBezTo>
                  <a:pt x="1876147" y="147961"/>
                  <a:pt x="1887657" y="154585"/>
                  <a:pt x="1899821" y="159798"/>
                </a:cubicBezTo>
                <a:cubicBezTo>
                  <a:pt x="1908422" y="163484"/>
                  <a:pt x="1918084" y="164491"/>
                  <a:pt x="1926454" y="168676"/>
                </a:cubicBezTo>
                <a:cubicBezTo>
                  <a:pt x="1995293" y="203095"/>
                  <a:pt x="1912777" y="172994"/>
                  <a:pt x="1979720" y="195309"/>
                </a:cubicBezTo>
                <a:cubicBezTo>
                  <a:pt x="1988598" y="204187"/>
                  <a:pt x="1995124" y="216327"/>
                  <a:pt x="2006353" y="221942"/>
                </a:cubicBezTo>
                <a:cubicBezTo>
                  <a:pt x="2019849" y="228690"/>
                  <a:pt x="2036103" y="227159"/>
                  <a:pt x="2050741" y="230819"/>
                </a:cubicBezTo>
                <a:cubicBezTo>
                  <a:pt x="2059820" y="233089"/>
                  <a:pt x="2068496" y="236738"/>
                  <a:pt x="2077374" y="239697"/>
                </a:cubicBezTo>
                <a:lnTo>
                  <a:pt x="2112885" y="292963"/>
                </a:lnTo>
                <a:cubicBezTo>
                  <a:pt x="2118803" y="301841"/>
                  <a:pt x="2123095" y="312051"/>
                  <a:pt x="2130640" y="319596"/>
                </a:cubicBezTo>
                <a:lnTo>
                  <a:pt x="2166151" y="355107"/>
                </a:lnTo>
                <a:cubicBezTo>
                  <a:pt x="2175029" y="363985"/>
                  <a:pt x="2185251" y="371696"/>
                  <a:pt x="2192784" y="381740"/>
                </a:cubicBezTo>
                <a:cubicBezTo>
                  <a:pt x="2201662" y="393577"/>
                  <a:pt x="2209788" y="406016"/>
                  <a:pt x="2219417" y="417250"/>
                </a:cubicBezTo>
                <a:cubicBezTo>
                  <a:pt x="2227588" y="426782"/>
                  <a:pt x="2238342" y="433973"/>
                  <a:pt x="2246050" y="443883"/>
                </a:cubicBezTo>
                <a:cubicBezTo>
                  <a:pt x="2316325" y="534236"/>
                  <a:pt x="2254658" y="470244"/>
                  <a:pt x="2299316" y="514905"/>
                </a:cubicBezTo>
                <a:cubicBezTo>
                  <a:pt x="2314942" y="561781"/>
                  <a:pt x="2303004" y="533754"/>
                  <a:pt x="2343704" y="594804"/>
                </a:cubicBezTo>
                <a:lnTo>
                  <a:pt x="2361460" y="621437"/>
                </a:lnTo>
                <a:cubicBezTo>
                  <a:pt x="2364419" y="630315"/>
                  <a:pt x="2366152" y="639700"/>
                  <a:pt x="2370337" y="648070"/>
                </a:cubicBezTo>
                <a:cubicBezTo>
                  <a:pt x="2375109" y="657613"/>
                  <a:pt x="2383760" y="664953"/>
                  <a:pt x="2388093" y="674703"/>
                </a:cubicBezTo>
                <a:cubicBezTo>
                  <a:pt x="2395694" y="691806"/>
                  <a:pt x="2399930" y="710214"/>
                  <a:pt x="2405848" y="727969"/>
                </a:cubicBezTo>
                <a:lnTo>
                  <a:pt x="2414726" y="754602"/>
                </a:lnTo>
                <a:cubicBezTo>
                  <a:pt x="2417685" y="787153"/>
                  <a:pt x="2423603" y="819570"/>
                  <a:pt x="2423603" y="852256"/>
                </a:cubicBezTo>
                <a:cubicBezTo>
                  <a:pt x="2423603" y="1124297"/>
                  <a:pt x="2464568" y="1052704"/>
                  <a:pt x="2396970" y="1154097"/>
                </a:cubicBezTo>
                <a:cubicBezTo>
                  <a:pt x="2386164" y="1186518"/>
                  <a:pt x="2388692" y="1192168"/>
                  <a:pt x="2352582" y="1216241"/>
                </a:cubicBezTo>
                <a:lnTo>
                  <a:pt x="2299316" y="1251751"/>
                </a:lnTo>
                <a:cubicBezTo>
                  <a:pt x="2252777" y="1313804"/>
                  <a:pt x="2294732" y="1266071"/>
                  <a:pt x="2246050" y="1305017"/>
                </a:cubicBezTo>
                <a:cubicBezTo>
                  <a:pt x="2239514" y="1310246"/>
                  <a:pt x="2235472" y="1318467"/>
                  <a:pt x="2228295" y="1322773"/>
                </a:cubicBezTo>
                <a:cubicBezTo>
                  <a:pt x="2220271" y="1327588"/>
                  <a:pt x="2210540" y="1328691"/>
                  <a:pt x="2201662" y="1331650"/>
                </a:cubicBezTo>
                <a:cubicBezTo>
                  <a:pt x="2192784" y="1337569"/>
                  <a:pt x="2184836" y="1345203"/>
                  <a:pt x="2175029" y="1349406"/>
                </a:cubicBezTo>
                <a:cubicBezTo>
                  <a:pt x="2163814" y="1354212"/>
                  <a:pt x="2151699" y="1357587"/>
                  <a:pt x="2139518" y="1358283"/>
                </a:cubicBezTo>
                <a:cubicBezTo>
                  <a:pt x="2047884" y="1363519"/>
                  <a:pt x="1956014" y="1363340"/>
                  <a:pt x="1864310" y="1367161"/>
                </a:cubicBezTo>
                <a:cubicBezTo>
                  <a:pt x="1813960" y="1369259"/>
                  <a:pt x="1763777" y="1375246"/>
                  <a:pt x="1713390" y="1376039"/>
                </a:cubicBezTo>
                <a:lnTo>
                  <a:pt x="736846" y="1384916"/>
                </a:lnTo>
                <a:cubicBezTo>
                  <a:pt x="599107" y="1430831"/>
                  <a:pt x="739102" y="1387042"/>
                  <a:pt x="363984" y="1402672"/>
                </a:cubicBezTo>
                <a:cubicBezTo>
                  <a:pt x="337210" y="1403788"/>
                  <a:pt x="310718" y="1408590"/>
                  <a:pt x="284085" y="1411549"/>
                </a:cubicBezTo>
                <a:cubicBezTo>
                  <a:pt x="272706" y="1414394"/>
                  <a:pt x="234678" y="1422936"/>
                  <a:pt x="221941" y="1429305"/>
                </a:cubicBezTo>
                <a:cubicBezTo>
                  <a:pt x="160633" y="1459959"/>
                  <a:pt x="233702" y="1437461"/>
                  <a:pt x="159798" y="1455938"/>
                </a:cubicBezTo>
                <a:cubicBezTo>
                  <a:pt x="150920" y="1452979"/>
                  <a:pt x="138604" y="1454675"/>
                  <a:pt x="133165" y="1447060"/>
                </a:cubicBezTo>
                <a:cubicBezTo>
                  <a:pt x="100577" y="1401438"/>
                  <a:pt x="127101" y="1399422"/>
                  <a:pt x="106532" y="1358283"/>
                </a:cubicBezTo>
                <a:cubicBezTo>
                  <a:pt x="102789" y="1350797"/>
                  <a:pt x="94695" y="1346446"/>
                  <a:pt x="88776" y="1340528"/>
                </a:cubicBezTo>
                <a:cubicBezTo>
                  <a:pt x="67051" y="1275351"/>
                  <a:pt x="84255" y="1300496"/>
                  <a:pt x="44388" y="1260629"/>
                </a:cubicBezTo>
                <a:cubicBezTo>
                  <a:pt x="41429" y="1251751"/>
                  <a:pt x="39695" y="1242366"/>
                  <a:pt x="35510" y="1233996"/>
                </a:cubicBezTo>
                <a:cubicBezTo>
                  <a:pt x="30738" y="1224453"/>
                  <a:pt x="22088" y="1217113"/>
                  <a:pt x="17755" y="1207363"/>
                </a:cubicBezTo>
                <a:cubicBezTo>
                  <a:pt x="10154" y="1190260"/>
                  <a:pt x="0" y="1154097"/>
                  <a:pt x="0" y="1154097"/>
                </a:cubicBezTo>
                <a:cubicBezTo>
                  <a:pt x="25484" y="1052152"/>
                  <a:pt x="-10151" y="1177782"/>
                  <a:pt x="26633" y="1091953"/>
                </a:cubicBezTo>
                <a:cubicBezTo>
                  <a:pt x="31439" y="1080739"/>
                  <a:pt x="35510" y="1056443"/>
                  <a:pt x="35510" y="1056443"/>
                </a:cubicBezTo>
              </a:path>
            </a:pathLst>
          </a:custGeom>
          <a:gradFill flip="none" rotWithShape="1">
            <a:gsLst>
              <a:gs pos="0">
                <a:schemeClr val="accent4">
                  <a:tint val="66000"/>
                  <a:satMod val="160000"/>
                  <a:alpha val="0"/>
                  <a:lumMod val="86000"/>
                  <a:lumOff val="14000"/>
                </a:schemeClr>
              </a:gs>
              <a:gs pos="50000">
                <a:schemeClr val="accent4">
                  <a:lumMod val="75000"/>
                  <a:tint val="44500"/>
                  <a:satMod val="160000"/>
                </a:schemeClr>
              </a:gs>
              <a:gs pos="100000">
                <a:schemeClr val="accent4">
                  <a:lumMod val="75000"/>
                  <a:tint val="23500"/>
                  <a:satMod val="160000"/>
                </a:schemeClr>
              </a:gs>
            </a:gsLst>
            <a:lin ang="6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3679659"/>
            <a:ext cx="2438488" cy="707886"/>
          </a:xfrm>
          <a:prstGeom prst="rect">
            <a:avLst/>
          </a:prstGeom>
          <a:noFill/>
        </p:spPr>
        <p:txBody>
          <a:bodyPr wrap="none" lIns="91440" tIns="45720" rIns="91440" bIns="45720">
            <a:spAutoFit/>
          </a:bodyPr>
          <a:lstStyle/>
          <a:p>
            <a:pPr algn="ctr"/>
            <a:r>
              <a:rPr lang="en-US" sz="4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Reptilian</a:t>
            </a:r>
            <a:endParaRPr lang="en-US"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2" name="Rectangle 11"/>
          <p:cNvSpPr/>
          <p:nvPr/>
        </p:nvSpPr>
        <p:spPr>
          <a:xfrm>
            <a:off x="928540" y="2309358"/>
            <a:ext cx="1648208" cy="707886"/>
          </a:xfrm>
          <a:prstGeom prst="rect">
            <a:avLst/>
          </a:prstGeom>
          <a:noFill/>
        </p:spPr>
        <p:txBody>
          <a:bodyPr wrap="none" lIns="91440" tIns="45720" rIns="91440" bIns="45720">
            <a:spAutoFit/>
          </a:bodyPr>
          <a:lstStyle/>
          <a:p>
            <a:pPr algn="ctr"/>
            <a:r>
              <a:rPr lang="en-US" sz="4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limbic</a:t>
            </a:r>
            <a:endParaRPr lang="en-US"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3" name="Rectangle 12"/>
          <p:cNvSpPr/>
          <p:nvPr/>
        </p:nvSpPr>
        <p:spPr>
          <a:xfrm>
            <a:off x="5911065" y="1911523"/>
            <a:ext cx="3113160" cy="707886"/>
          </a:xfrm>
          <a:prstGeom prst="rect">
            <a:avLst/>
          </a:prstGeom>
          <a:noFill/>
        </p:spPr>
        <p:txBody>
          <a:bodyPr wrap="none" lIns="91440" tIns="45720" rIns="91440" bIns="45720">
            <a:spAutoFit/>
          </a:bodyPr>
          <a:lstStyle/>
          <a:p>
            <a:pPr algn="ctr"/>
            <a:r>
              <a:rPr lang="en-US" sz="4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Neo-cortex</a:t>
            </a:r>
            <a:endParaRPr lang="en-US"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648111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0-#ppt_w/2"/>
                                          </p:val>
                                        </p:tav>
                                        <p:tav tm="100000">
                                          <p:val>
                                            <p:strVal val="#ppt_x"/>
                                          </p:val>
                                        </p:tav>
                                      </p:tavLst>
                                    </p:anim>
                                    <p:anim calcmode="lin" valueType="num">
                                      <p:cBhvr additive="base">
                                        <p:cTn id="12"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par>
                          <p:cTn id="18" fill="hold">
                            <p:stCondLst>
                              <p:cond delay="500"/>
                            </p:stCondLst>
                            <p:childTnLst>
                              <p:par>
                                <p:cTn id="19" presetID="2" presetClass="entr" presetSubtype="8"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0-#ppt_w/2"/>
                                          </p:val>
                                        </p:tav>
                                        <p:tav tm="100000">
                                          <p:val>
                                            <p:strVal val="#ppt_x"/>
                                          </p:val>
                                        </p:tav>
                                      </p:tavLst>
                                    </p:anim>
                                    <p:anim calcmode="lin" valueType="num">
                                      <p:cBhvr additive="base">
                                        <p:cTn id="2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par>
                          <p:cTn id="28" fill="hold">
                            <p:stCondLst>
                              <p:cond delay="500"/>
                            </p:stCondLst>
                            <p:childTnLst>
                              <p:par>
                                <p:cTn id="29" presetID="2" presetClass="entr" presetSubtype="2"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1+#ppt_w/2"/>
                                          </p:val>
                                        </p:tav>
                                        <p:tav tm="100000">
                                          <p:val>
                                            <p:strVal val="#ppt_x"/>
                                          </p:val>
                                        </p:tav>
                                      </p:tavLst>
                                    </p:anim>
                                    <p:anim calcmode="lin" valueType="num">
                                      <p:cBhvr additive="base">
                                        <p:cTn id="32"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EI Domains</a:t>
            </a:r>
            <a:endParaRPr lang="en-US" dirty="0"/>
          </a:p>
        </p:txBody>
      </p:sp>
      <p:sp>
        <p:nvSpPr>
          <p:cNvPr id="6" name="Rectangle 5"/>
          <p:cNvSpPr/>
          <p:nvPr/>
        </p:nvSpPr>
        <p:spPr>
          <a:xfrm>
            <a:off x="1524000" y="2601159"/>
            <a:ext cx="2971800" cy="15240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smtClean="0"/>
              <a:t>Self-Awareness</a:t>
            </a:r>
          </a:p>
          <a:p>
            <a:pPr algn="ctr"/>
            <a:endParaRPr lang="en-US" dirty="0" smtClean="0"/>
          </a:p>
          <a:p>
            <a:pPr algn="ctr"/>
            <a:r>
              <a:rPr lang="en-US" sz="1600" dirty="0" smtClean="0"/>
              <a:t>Emotional Self-Awareness</a:t>
            </a:r>
          </a:p>
          <a:p>
            <a:pPr algn="ctr"/>
            <a:r>
              <a:rPr lang="en-US" sz="1600" dirty="0"/>
              <a:t>Strengths and </a:t>
            </a:r>
            <a:r>
              <a:rPr lang="en-US" sz="1600" dirty="0" smtClean="0"/>
              <a:t>Limitations</a:t>
            </a:r>
          </a:p>
          <a:p>
            <a:pPr algn="ctr"/>
            <a:r>
              <a:rPr lang="en-US" sz="1600" dirty="0"/>
              <a:t>Self </a:t>
            </a:r>
            <a:r>
              <a:rPr lang="en-US" sz="1600" dirty="0" smtClean="0"/>
              <a:t>Confidence</a:t>
            </a:r>
            <a:endParaRPr lang="en-US" sz="1600" dirty="0"/>
          </a:p>
        </p:txBody>
      </p:sp>
      <p:sp>
        <p:nvSpPr>
          <p:cNvPr id="7" name="Rectangle 6"/>
          <p:cNvSpPr/>
          <p:nvPr/>
        </p:nvSpPr>
        <p:spPr>
          <a:xfrm>
            <a:off x="1524000" y="4281998"/>
            <a:ext cx="2971800" cy="174816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smtClean="0"/>
              <a:t>Self-Management</a:t>
            </a:r>
          </a:p>
          <a:p>
            <a:pPr algn="ctr"/>
            <a:endParaRPr lang="en-US" dirty="0" smtClean="0"/>
          </a:p>
          <a:p>
            <a:pPr algn="ctr"/>
            <a:r>
              <a:rPr lang="en-US" sz="1600" dirty="0" smtClean="0"/>
              <a:t>Self-Control</a:t>
            </a:r>
          </a:p>
          <a:p>
            <a:pPr algn="ctr"/>
            <a:r>
              <a:rPr lang="en-US" sz="1600" dirty="0" smtClean="0"/>
              <a:t>Adaptability</a:t>
            </a:r>
          </a:p>
          <a:p>
            <a:pPr algn="ctr"/>
            <a:r>
              <a:rPr lang="en-US" sz="1600" dirty="0" smtClean="0"/>
              <a:t>Initiative</a:t>
            </a:r>
          </a:p>
          <a:p>
            <a:pPr algn="ctr"/>
            <a:r>
              <a:rPr lang="en-US" sz="1600" dirty="0" smtClean="0"/>
              <a:t>Honesty/Integrity</a:t>
            </a:r>
            <a:endParaRPr lang="en-US" sz="1600" dirty="0"/>
          </a:p>
        </p:txBody>
      </p:sp>
      <p:sp>
        <p:nvSpPr>
          <p:cNvPr id="8" name="Rectangle 7"/>
          <p:cNvSpPr/>
          <p:nvPr/>
        </p:nvSpPr>
        <p:spPr>
          <a:xfrm>
            <a:off x="4648200" y="2601159"/>
            <a:ext cx="2971800" cy="152400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b="1" dirty="0" smtClean="0"/>
              <a:t>Social Awareness</a:t>
            </a:r>
          </a:p>
          <a:p>
            <a:pPr algn="ctr"/>
            <a:endParaRPr lang="en-US" dirty="0" smtClean="0"/>
          </a:p>
          <a:p>
            <a:pPr algn="ctr"/>
            <a:r>
              <a:rPr lang="en-US" sz="1600" dirty="0" smtClean="0"/>
              <a:t>Empathy</a:t>
            </a:r>
          </a:p>
          <a:p>
            <a:pPr algn="ctr"/>
            <a:r>
              <a:rPr lang="en-US" sz="1600" dirty="0" smtClean="0"/>
              <a:t>Organizational</a:t>
            </a:r>
          </a:p>
          <a:p>
            <a:pPr algn="ctr"/>
            <a:r>
              <a:rPr lang="en-US" sz="1600" dirty="0" smtClean="0"/>
              <a:t>Service Orientation</a:t>
            </a:r>
            <a:endParaRPr lang="en-US" sz="1600" dirty="0"/>
          </a:p>
        </p:txBody>
      </p:sp>
      <p:sp>
        <p:nvSpPr>
          <p:cNvPr id="9" name="Rectangle 8"/>
          <p:cNvSpPr/>
          <p:nvPr/>
        </p:nvSpPr>
        <p:spPr>
          <a:xfrm>
            <a:off x="4648200" y="4274599"/>
            <a:ext cx="2971800" cy="1755559"/>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Relationship Management</a:t>
            </a:r>
          </a:p>
          <a:p>
            <a:pPr algn="ctr"/>
            <a:endParaRPr lang="en-US" dirty="0" smtClean="0"/>
          </a:p>
          <a:p>
            <a:pPr algn="ctr"/>
            <a:r>
              <a:rPr lang="en-US" sz="1600" dirty="0" smtClean="0"/>
              <a:t>Leadership &amp; Influence</a:t>
            </a:r>
          </a:p>
          <a:p>
            <a:pPr algn="ctr"/>
            <a:r>
              <a:rPr lang="en-US" sz="1600" dirty="0" smtClean="0"/>
              <a:t>Building Rapport</a:t>
            </a:r>
          </a:p>
          <a:p>
            <a:pPr algn="ctr"/>
            <a:r>
              <a:rPr lang="en-US" sz="1600" dirty="0" smtClean="0"/>
              <a:t>Change Management</a:t>
            </a:r>
          </a:p>
          <a:p>
            <a:pPr algn="ctr"/>
            <a:r>
              <a:rPr lang="en-US" sz="1600" dirty="0" smtClean="0"/>
              <a:t>Conflict Management</a:t>
            </a:r>
            <a:endParaRPr lang="en-US" sz="1600" dirty="0"/>
          </a:p>
        </p:txBody>
      </p:sp>
      <p:sp>
        <p:nvSpPr>
          <p:cNvPr id="10" name="Rectangle 9"/>
          <p:cNvSpPr/>
          <p:nvPr/>
        </p:nvSpPr>
        <p:spPr>
          <a:xfrm>
            <a:off x="1735352" y="1537501"/>
            <a:ext cx="2549096" cy="1077218"/>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32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Personal </a:t>
            </a:r>
            <a:br>
              <a:rPr lang="en-US" sz="32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r>
              <a:rPr lang="en-US" sz="32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Competencies</a:t>
            </a:r>
          </a:p>
        </p:txBody>
      </p:sp>
      <p:sp>
        <p:nvSpPr>
          <p:cNvPr id="11" name="Rectangle 10"/>
          <p:cNvSpPr/>
          <p:nvPr/>
        </p:nvSpPr>
        <p:spPr>
          <a:xfrm>
            <a:off x="4859552" y="1537500"/>
            <a:ext cx="2549096" cy="1077218"/>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32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Social </a:t>
            </a:r>
            <a:br>
              <a:rPr lang="en-US" sz="32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r>
              <a:rPr lang="en-US" sz="32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Competencies</a:t>
            </a:r>
          </a:p>
        </p:txBody>
      </p:sp>
      <p:sp>
        <p:nvSpPr>
          <p:cNvPr id="12" name="Right Arrow 11"/>
          <p:cNvSpPr/>
          <p:nvPr/>
        </p:nvSpPr>
        <p:spPr>
          <a:xfrm>
            <a:off x="4267200" y="3254038"/>
            <a:ext cx="627561" cy="218241"/>
          </a:xfrm>
          <a:prstGeom prst="rightArrow">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3" name="Right Arrow 12"/>
          <p:cNvSpPr/>
          <p:nvPr/>
        </p:nvSpPr>
        <p:spPr>
          <a:xfrm>
            <a:off x="4267200" y="5046957"/>
            <a:ext cx="627561" cy="218241"/>
          </a:xfrm>
          <a:prstGeom prst="rightArrow">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4" name="Right Arrow 13"/>
          <p:cNvSpPr/>
          <p:nvPr/>
        </p:nvSpPr>
        <p:spPr>
          <a:xfrm rot="5400000">
            <a:off x="2803375" y="4136005"/>
            <a:ext cx="413048" cy="218241"/>
          </a:xfrm>
          <a:prstGeom prst="rightArrow">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5" name="Right Arrow 14"/>
          <p:cNvSpPr/>
          <p:nvPr/>
        </p:nvSpPr>
        <p:spPr>
          <a:xfrm rot="5400000">
            <a:off x="5927576" y="4136005"/>
            <a:ext cx="413048" cy="218241"/>
          </a:xfrm>
          <a:prstGeom prst="rightArrow">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6" name="Rectangle 15"/>
          <p:cNvSpPr/>
          <p:nvPr/>
        </p:nvSpPr>
        <p:spPr>
          <a:xfrm>
            <a:off x="3810000" y="3962400"/>
            <a:ext cx="1524000" cy="489250"/>
          </a:xfrm>
          <a:prstGeom prst="rect">
            <a:avLst/>
          </a:prstGeom>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txBody>
          <a:bodyPr rtlCol="0" anchor="ctr"/>
          <a:lstStyle/>
          <a:p>
            <a:pPr algn="ctr"/>
            <a:r>
              <a:rPr lang="en-US" b="1" dirty="0" smtClean="0">
                <a:solidFill>
                  <a:schemeClr val="bg1"/>
                </a:solidFill>
              </a:rPr>
              <a:t>Motivation</a:t>
            </a:r>
            <a:endParaRPr lang="en-US" b="1" dirty="0">
              <a:solidFill>
                <a:schemeClr val="bg1"/>
              </a:solidFill>
            </a:endParaRPr>
          </a:p>
        </p:txBody>
      </p:sp>
    </p:spTree>
    <p:extLst>
      <p:ext uri="{BB962C8B-B14F-4D97-AF65-F5344CB8AC3E}">
        <p14:creationId xmlns:p14="http://schemas.microsoft.com/office/powerpoint/2010/main" val="413166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1+#ppt_w/2"/>
                                          </p:val>
                                        </p:tav>
                                        <p:tav tm="100000">
                                          <p:val>
                                            <p:strVal val="#ppt_x"/>
                                          </p:val>
                                        </p:tav>
                                      </p:tavLst>
                                    </p:anim>
                                    <p:anim calcmode="lin" valueType="num">
                                      <p:cBhvr additive="base">
                                        <p:cTn id="14"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1" nodeType="click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500"/>
                                        <p:tgtEl>
                                          <p:spTgt spid="16"/>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500"/>
                                        <p:tgtEl>
                                          <p:spTgt spid="12"/>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500"/>
                                        <p:tgtEl>
                                          <p:spTgt spid="14"/>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fade">
                                      <p:cBhvr>
                                        <p:cTn id="55" dur="500"/>
                                        <p:tgtEl>
                                          <p:spTgt spid="15"/>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grpId="0" nodeType="clickEffect">
                                  <p:stCondLst>
                                    <p:cond delay="0"/>
                                  </p:stCondLst>
                                  <p:childTnLst>
                                    <p:animEffect transition="out" filter="fade">
                                      <p:cBhvr>
                                        <p:cTn id="59" dur="500"/>
                                        <p:tgtEl>
                                          <p:spTgt spid="16"/>
                                        </p:tgtEl>
                                      </p:cBhvr>
                                    </p:animEffect>
                                    <p:set>
                                      <p:cBhvr>
                                        <p:cTn id="60"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p:bldP spid="11" grpId="0"/>
      <p:bldP spid="12" grpId="0" animBg="1"/>
      <p:bldP spid="13" grpId="0" animBg="1"/>
      <p:bldP spid="14" grpId="0" animBg="1"/>
      <p:bldP spid="15" grpId="0" animBg="1"/>
      <p:bldP spid="16" grpId="0" animBg="1"/>
      <p:bldP spid="16"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2"/>
          </a:xfrm>
        </p:spPr>
        <p:txBody>
          <a:bodyPr>
            <a:normAutofit/>
          </a:bodyPr>
          <a:lstStyle/>
          <a:p>
            <a:pPr algn="ctr"/>
            <a:r>
              <a:rPr lang="en-US" sz="4000" dirty="0" smtClean="0"/>
              <a:t>Literacy of Conflict</a:t>
            </a:r>
            <a:endParaRPr lang="en-US" sz="4000" dirty="0"/>
          </a:p>
        </p:txBody>
      </p:sp>
      <p:grpSp>
        <p:nvGrpSpPr>
          <p:cNvPr id="10" name="Group 9"/>
          <p:cNvGrpSpPr/>
          <p:nvPr/>
        </p:nvGrpSpPr>
        <p:grpSpPr>
          <a:xfrm>
            <a:off x="2055181" y="1422367"/>
            <a:ext cx="5564819" cy="4419601"/>
            <a:chOff x="2055181" y="1673441"/>
            <a:chExt cx="5564819" cy="4419601"/>
          </a:xfrm>
        </p:grpSpPr>
        <p:cxnSp>
          <p:nvCxnSpPr>
            <p:cNvPr id="5" name="Straight Arrow Connector 4"/>
            <p:cNvCxnSpPr/>
            <p:nvPr/>
          </p:nvCxnSpPr>
          <p:spPr>
            <a:xfrm flipV="1">
              <a:off x="2055181" y="1673441"/>
              <a:ext cx="0" cy="44196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7" name="Straight Arrow Connector 6"/>
            <p:cNvCxnSpPr/>
            <p:nvPr/>
          </p:nvCxnSpPr>
          <p:spPr>
            <a:xfrm>
              <a:off x="2057400" y="6093041"/>
              <a:ext cx="5562600" cy="1"/>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grpSp>
      <p:sp>
        <p:nvSpPr>
          <p:cNvPr id="9" name="Rectangle 8"/>
          <p:cNvSpPr/>
          <p:nvPr/>
        </p:nvSpPr>
        <p:spPr>
          <a:xfrm>
            <a:off x="3430501" y="5765767"/>
            <a:ext cx="2840072" cy="769441"/>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Relationship</a:t>
            </a:r>
            <a:endParaRPr lang="en-US" sz="44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2" name="Rectangle 11"/>
          <p:cNvSpPr/>
          <p:nvPr/>
        </p:nvSpPr>
        <p:spPr>
          <a:xfrm rot="16200000">
            <a:off x="1038062" y="3247446"/>
            <a:ext cx="1131720" cy="769441"/>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Task</a:t>
            </a:r>
            <a:endParaRPr lang="en-US" sz="44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1" name="Oval 10"/>
          <p:cNvSpPr/>
          <p:nvPr/>
        </p:nvSpPr>
        <p:spPr>
          <a:xfrm>
            <a:off x="2499064" y="1422367"/>
            <a:ext cx="1981200" cy="10668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Force</a:t>
            </a:r>
            <a:endParaRPr lang="en-US" dirty="0"/>
          </a:p>
        </p:txBody>
      </p:sp>
      <p:sp>
        <p:nvSpPr>
          <p:cNvPr id="14" name="Oval 13"/>
          <p:cNvSpPr/>
          <p:nvPr/>
        </p:nvSpPr>
        <p:spPr>
          <a:xfrm>
            <a:off x="2499064" y="4312599"/>
            <a:ext cx="1981200" cy="1066800"/>
          </a:xfrm>
          <a:prstGeom prst="ellipse">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6200000" scaled="1"/>
            <a:tileRect/>
          </a:gradFill>
          <a:ln>
            <a:solidFill>
              <a:srgbClr val="C0000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Avoid</a:t>
            </a:r>
            <a:endParaRPr lang="en-US" dirty="0"/>
          </a:p>
        </p:txBody>
      </p:sp>
      <p:sp>
        <p:nvSpPr>
          <p:cNvPr id="15" name="Oval 14"/>
          <p:cNvSpPr/>
          <p:nvPr/>
        </p:nvSpPr>
        <p:spPr>
          <a:xfrm>
            <a:off x="5851864" y="1422367"/>
            <a:ext cx="1981200" cy="10668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Collaborate</a:t>
            </a:r>
            <a:endParaRPr lang="en-US" dirty="0"/>
          </a:p>
        </p:txBody>
      </p:sp>
      <p:sp>
        <p:nvSpPr>
          <p:cNvPr id="16" name="Oval 15"/>
          <p:cNvSpPr/>
          <p:nvPr/>
        </p:nvSpPr>
        <p:spPr>
          <a:xfrm>
            <a:off x="5851864" y="4305201"/>
            <a:ext cx="1981200" cy="10668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700" dirty="0" smtClean="0"/>
              <a:t>Accommodate</a:t>
            </a:r>
            <a:endParaRPr lang="en-US" sz="1700" dirty="0"/>
          </a:p>
        </p:txBody>
      </p:sp>
      <p:sp>
        <p:nvSpPr>
          <p:cNvPr id="17" name="Oval 16"/>
          <p:cNvSpPr/>
          <p:nvPr/>
        </p:nvSpPr>
        <p:spPr>
          <a:xfrm>
            <a:off x="4141443" y="2863151"/>
            <a:ext cx="1981200" cy="10668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Compromise</a:t>
            </a:r>
            <a:endParaRPr lang="en-US" dirty="0"/>
          </a:p>
        </p:txBody>
      </p:sp>
      <p:sp>
        <p:nvSpPr>
          <p:cNvPr id="13" name="TextBox 12"/>
          <p:cNvSpPr txBox="1"/>
          <p:nvPr/>
        </p:nvSpPr>
        <p:spPr>
          <a:xfrm>
            <a:off x="2749150" y="2489167"/>
            <a:ext cx="1362701" cy="381000"/>
          </a:xfrm>
          <a:prstGeom prst="rect">
            <a:avLst/>
          </a:prstGeom>
          <a:noFill/>
        </p:spPr>
        <p:txBody>
          <a:bodyPr wrap="square" rtlCol="0">
            <a:spAutoFit/>
          </a:bodyPr>
          <a:lstStyle/>
          <a:p>
            <a:pPr algn="ctr"/>
            <a:r>
              <a:rPr lang="en-US" b="1" dirty="0"/>
              <a:t>My Way</a:t>
            </a:r>
          </a:p>
        </p:txBody>
      </p:sp>
      <p:sp>
        <p:nvSpPr>
          <p:cNvPr id="19" name="TextBox 18"/>
          <p:cNvSpPr txBox="1"/>
          <p:nvPr/>
        </p:nvSpPr>
        <p:spPr>
          <a:xfrm>
            <a:off x="4466228" y="3928282"/>
            <a:ext cx="1362701" cy="369332"/>
          </a:xfrm>
          <a:prstGeom prst="rect">
            <a:avLst/>
          </a:prstGeom>
          <a:noFill/>
        </p:spPr>
        <p:txBody>
          <a:bodyPr wrap="square" rtlCol="0">
            <a:spAutoFit/>
          </a:bodyPr>
          <a:lstStyle/>
          <a:p>
            <a:pPr algn="ctr"/>
            <a:r>
              <a:rPr lang="en-US" b="1" dirty="0" smtClean="0"/>
              <a:t>Half Way</a:t>
            </a:r>
            <a:endParaRPr lang="en-US" b="1" dirty="0"/>
          </a:p>
        </p:txBody>
      </p:sp>
      <p:sp>
        <p:nvSpPr>
          <p:cNvPr id="20" name="TextBox 19"/>
          <p:cNvSpPr txBox="1"/>
          <p:nvPr/>
        </p:nvSpPr>
        <p:spPr>
          <a:xfrm>
            <a:off x="2749150" y="5397434"/>
            <a:ext cx="1362701" cy="381000"/>
          </a:xfrm>
          <a:prstGeom prst="rect">
            <a:avLst/>
          </a:prstGeom>
          <a:noFill/>
        </p:spPr>
        <p:txBody>
          <a:bodyPr wrap="square" rtlCol="0">
            <a:spAutoFit/>
          </a:bodyPr>
          <a:lstStyle/>
          <a:p>
            <a:pPr algn="ctr"/>
            <a:r>
              <a:rPr lang="en-US" b="1" dirty="0" smtClean="0"/>
              <a:t>No </a:t>
            </a:r>
            <a:r>
              <a:rPr lang="en-US" b="1" dirty="0"/>
              <a:t>Way</a:t>
            </a:r>
          </a:p>
        </p:txBody>
      </p:sp>
      <p:sp>
        <p:nvSpPr>
          <p:cNvPr id="21" name="TextBox 20"/>
          <p:cNvSpPr txBox="1"/>
          <p:nvPr/>
        </p:nvSpPr>
        <p:spPr>
          <a:xfrm>
            <a:off x="6188454" y="2489167"/>
            <a:ext cx="1362701" cy="381000"/>
          </a:xfrm>
          <a:prstGeom prst="rect">
            <a:avLst/>
          </a:prstGeom>
          <a:noFill/>
        </p:spPr>
        <p:txBody>
          <a:bodyPr wrap="square" rtlCol="0">
            <a:spAutoFit/>
          </a:bodyPr>
          <a:lstStyle/>
          <a:p>
            <a:pPr algn="ctr"/>
            <a:r>
              <a:rPr lang="en-US" b="1" dirty="0" smtClean="0"/>
              <a:t>Our </a:t>
            </a:r>
            <a:r>
              <a:rPr lang="en-US" b="1" dirty="0"/>
              <a:t>Way</a:t>
            </a:r>
          </a:p>
        </p:txBody>
      </p:sp>
      <p:sp>
        <p:nvSpPr>
          <p:cNvPr id="22" name="TextBox 21"/>
          <p:cNvSpPr txBox="1"/>
          <p:nvPr/>
        </p:nvSpPr>
        <p:spPr>
          <a:xfrm>
            <a:off x="6161113" y="5375050"/>
            <a:ext cx="1362701" cy="381000"/>
          </a:xfrm>
          <a:prstGeom prst="rect">
            <a:avLst/>
          </a:prstGeom>
          <a:noFill/>
        </p:spPr>
        <p:txBody>
          <a:bodyPr wrap="square" rtlCol="0">
            <a:spAutoFit/>
          </a:bodyPr>
          <a:lstStyle/>
          <a:p>
            <a:pPr algn="ctr"/>
            <a:r>
              <a:rPr lang="en-US" b="1" dirty="0" smtClean="0"/>
              <a:t>Your </a:t>
            </a:r>
            <a:r>
              <a:rPr lang="en-US" b="1" dirty="0"/>
              <a:t>Way</a:t>
            </a:r>
          </a:p>
        </p:txBody>
      </p:sp>
      <p:sp>
        <p:nvSpPr>
          <p:cNvPr id="23" name="TextBox 22"/>
          <p:cNvSpPr txBox="1"/>
          <p:nvPr/>
        </p:nvSpPr>
        <p:spPr>
          <a:xfrm>
            <a:off x="838200" y="1231867"/>
            <a:ext cx="1362701" cy="381000"/>
          </a:xfrm>
          <a:prstGeom prst="rect">
            <a:avLst/>
          </a:prstGeom>
          <a:noFill/>
        </p:spPr>
        <p:txBody>
          <a:bodyPr wrap="square" rtlCol="0">
            <a:spAutoFit/>
          </a:bodyPr>
          <a:lstStyle/>
          <a:p>
            <a:pPr algn="ctr"/>
            <a:r>
              <a:rPr lang="en-US" b="1" dirty="0" smtClean="0"/>
              <a:t>High</a:t>
            </a:r>
            <a:endParaRPr lang="en-US" b="1" dirty="0"/>
          </a:p>
        </p:txBody>
      </p:sp>
      <p:sp>
        <p:nvSpPr>
          <p:cNvPr id="24" name="TextBox 23"/>
          <p:cNvSpPr txBox="1"/>
          <p:nvPr/>
        </p:nvSpPr>
        <p:spPr>
          <a:xfrm>
            <a:off x="7151713" y="5959987"/>
            <a:ext cx="1362701" cy="381000"/>
          </a:xfrm>
          <a:prstGeom prst="rect">
            <a:avLst/>
          </a:prstGeom>
          <a:noFill/>
        </p:spPr>
        <p:txBody>
          <a:bodyPr wrap="square" rtlCol="0">
            <a:spAutoFit/>
          </a:bodyPr>
          <a:lstStyle/>
          <a:p>
            <a:pPr algn="ctr"/>
            <a:r>
              <a:rPr lang="en-US" b="1" dirty="0" smtClean="0"/>
              <a:t>High</a:t>
            </a:r>
            <a:endParaRPr lang="en-US" b="1" dirty="0"/>
          </a:p>
        </p:txBody>
      </p:sp>
      <p:sp>
        <p:nvSpPr>
          <p:cNvPr id="25" name="TextBox 24"/>
          <p:cNvSpPr txBox="1"/>
          <p:nvPr/>
        </p:nvSpPr>
        <p:spPr>
          <a:xfrm>
            <a:off x="990600" y="5815055"/>
            <a:ext cx="1362701" cy="381000"/>
          </a:xfrm>
          <a:prstGeom prst="rect">
            <a:avLst/>
          </a:prstGeom>
          <a:noFill/>
        </p:spPr>
        <p:txBody>
          <a:bodyPr wrap="square" rtlCol="0">
            <a:spAutoFit/>
          </a:bodyPr>
          <a:lstStyle/>
          <a:p>
            <a:pPr algn="ctr"/>
            <a:r>
              <a:rPr lang="en-US" b="1" dirty="0" smtClean="0"/>
              <a:t>Low</a:t>
            </a:r>
            <a:endParaRPr lang="en-US" b="1" dirty="0"/>
          </a:p>
        </p:txBody>
      </p:sp>
    </p:spTree>
    <p:extLst>
      <p:ext uri="{BB962C8B-B14F-4D97-AF65-F5344CB8AC3E}">
        <p14:creationId xmlns:p14="http://schemas.microsoft.com/office/powerpoint/2010/main" val="122378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500"/>
                                        <p:tgtEl>
                                          <p:spTgt spid="12"/>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fade">
                                      <p:cBhvr>
                                        <p:cTn id="18" dur="500"/>
                                        <p:tgtEl>
                                          <p:spTgt spid="2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500"/>
                                        <p:tgtEl>
                                          <p:spTgt spid="2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500"/>
                                        <p:tgtEl>
                                          <p:spTgt spid="2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500"/>
                                        <p:tgtEl>
                                          <p:spTgt spid="16"/>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500"/>
                                        <p:tgtEl>
                                          <p:spTgt spid="17"/>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500"/>
                                        <p:tgtEl>
                                          <p:spTgt spid="15"/>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500"/>
                                        <p:tgtEl>
                                          <p:spTgt spid="20"/>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500"/>
                                        <p:tgtEl>
                                          <p:spTgt spid="13"/>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500"/>
                                        <p:tgtEl>
                                          <p:spTgt spid="19"/>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500"/>
                                        <p:tgtEl>
                                          <p:spTgt spid="21"/>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fade">
                                      <p:cBhvr>
                                        <p:cTn id="5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1" grpId="0" animBg="1"/>
      <p:bldP spid="14" grpId="0" animBg="1"/>
      <p:bldP spid="15" grpId="0" animBg="1"/>
      <p:bldP spid="16" grpId="0" animBg="1"/>
      <p:bldP spid="17" grpId="0" animBg="1"/>
      <p:bldP spid="13" grpId="0"/>
      <p:bldP spid="19" grpId="0"/>
      <p:bldP spid="20" grpId="0"/>
      <p:bldP spid="21" grpId="0"/>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Journaling</a:t>
            </a:r>
            <a:endParaRPr lang="en-US" sz="4400" dirty="0"/>
          </a:p>
        </p:txBody>
      </p:sp>
      <p:sp>
        <p:nvSpPr>
          <p:cNvPr id="3" name="Content Placeholder 2"/>
          <p:cNvSpPr>
            <a:spLocks noGrp="1"/>
          </p:cNvSpPr>
          <p:nvPr>
            <p:ph idx="1"/>
          </p:nvPr>
        </p:nvSpPr>
        <p:spPr/>
        <p:txBody>
          <a:bodyPr/>
          <a:lstStyle/>
          <a:p>
            <a:r>
              <a:rPr lang="en-US" dirty="0" smtClean="0"/>
              <a:t>What are journals used for?</a:t>
            </a:r>
          </a:p>
          <a:p>
            <a:r>
              <a:rPr lang="en-US" dirty="0"/>
              <a:t>What makes them effective</a:t>
            </a:r>
            <a:r>
              <a:rPr lang="en-US" dirty="0" smtClean="0"/>
              <a:t>?</a:t>
            </a:r>
          </a:p>
          <a:p>
            <a:r>
              <a:rPr lang="en-US" dirty="0" smtClean="0"/>
              <a:t>Requirements</a:t>
            </a:r>
            <a:endParaRPr lang="en-US" dirty="0"/>
          </a:p>
          <a:p>
            <a:pPr marL="708660" lvl="1" indent="-342900"/>
            <a:endParaRPr lang="en-US" dirty="0" smtClean="0"/>
          </a:p>
          <a:p>
            <a:pPr marL="708660" lvl="1" indent="-342900"/>
            <a:endParaRPr lang="en-US" dirty="0"/>
          </a:p>
        </p:txBody>
      </p:sp>
    </p:spTree>
    <p:extLst>
      <p:ext uri="{BB962C8B-B14F-4D97-AF65-F5344CB8AC3E}">
        <p14:creationId xmlns:p14="http://schemas.microsoft.com/office/powerpoint/2010/main" val="4128025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Positive Psychology</a:t>
            </a:r>
            <a:endParaRPr lang="en-US" dirty="0"/>
          </a:p>
        </p:txBody>
      </p:sp>
      <p:sp>
        <p:nvSpPr>
          <p:cNvPr id="3" name="Content Placeholder 2"/>
          <p:cNvSpPr>
            <a:spLocks noGrp="1"/>
          </p:cNvSpPr>
          <p:nvPr>
            <p:ph idx="1"/>
          </p:nvPr>
        </p:nvSpPr>
        <p:spPr>
          <a:xfrm>
            <a:off x="457200" y="2057400"/>
            <a:ext cx="8229600" cy="4068763"/>
          </a:xfrm>
        </p:spPr>
        <p:txBody>
          <a:bodyPr>
            <a:normAutofit/>
          </a:bodyPr>
          <a:lstStyle/>
          <a:p>
            <a:pPr marL="0" indent="0" algn="ctr">
              <a:buNone/>
            </a:pPr>
            <a:r>
              <a:rPr lang="en-US" sz="3200" dirty="0" smtClean="0"/>
              <a:t>“Happiness is native to the human mind and its physical machine. We think better, perform better, feel better, and are healthier when we are happy.”</a:t>
            </a:r>
          </a:p>
          <a:p>
            <a:pPr marL="0" indent="0" algn="ctr">
              <a:buNone/>
            </a:pPr>
            <a:endParaRPr lang="en-US" sz="3200" dirty="0" smtClean="0"/>
          </a:p>
          <a:p>
            <a:pPr marL="0" indent="0" algn="r">
              <a:buNone/>
            </a:pPr>
            <a:r>
              <a:rPr lang="en-US" sz="3200" dirty="0" smtClean="0"/>
              <a:t>-Maxwell </a:t>
            </a:r>
            <a:r>
              <a:rPr lang="en-US" sz="3200" dirty="0" err="1" smtClean="0"/>
              <a:t>Maltz</a:t>
            </a:r>
            <a:endParaRPr lang="en-US" sz="3200" dirty="0"/>
          </a:p>
        </p:txBody>
      </p:sp>
    </p:spTree>
    <p:extLst>
      <p:ext uri="{BB962C8B-B14F-4D97-AF65-F5344CB8AC3E}">
        <p14:creationId xmlns:p14="http://schemas.microsoft.com/office/powerpoint/2010/main" val="2374989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3716</TotalTime>
  <Words>2015</Words>
  <Application>Microsoft Office PowerPoint</Application>
  <PresentationFormat>On-screen Show (4:3)</PresentationFormat>
  <Paragraphs>282</Paragraphs>
  <Slides>22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Aharoni</vt:lpstr>
      <vt:lpstr>Arial</vt:lpstr>
      <vt:lpstr>Calibri</vt:lpstr>
      <vt:lpstr>Comic Sans MS</vt:lpstr>
      <vt:lpstr>Tw Cen MT</vt:lpstr>
      <vt:lpstr>Thatch</vt:lpstr>
      <vt:lpstr>Emotional Intelligence, MBTI, &amp; Journaling</vt:lpstr>
      <vt:lpstr>“Anyone can become angry – that is easy. But to be angry with the right person, to the right degree, at the right time, for the right purpose, and in the right way- this is not easy.”                     -Aristotle, The Nicomachean Ethics</vt:lpstr>
      <vt:lpstr>Learning Objectives</vt:lpstr>
      <vt:lpstr>WHAT IS EI?</vt:lpstr>
      <vt:lpstr>Parts of the Brain</vt:lpstr>
      <vt:lpstr>EI Domains</vt:lpstr>
      <vt:lpstr>Literacy of Conflict</vt:lpstr>
      <vt:lpstr>Journaling</vt:lpstr>
      <vt:lpstr>Positive Psychology</vt:lpstr>
      <vt:lpstr>Life Satisfaction – Well-Being</vt:lpstr>
      <vt:lpstr>Success</vt:lpstr>
      <vt:lpstr>21 Day Challenge</vt:lpstr>
      <vt:lpstr>Increasing your EI can prevent you from becoming a statistic!</vt:lpstr>
      <vt:lpstr>Assignment </vt:lpstr>
      <vt:lpstr>MBTI/ Personality Type</vt:lpstr>
      <vt:lpstr>MBTI/ Personality Type</vt:lpstr>
      <vt:lpstr>MBTI/ Personality Type</vt:lpstr>
      <vt:lpstr>MBTI/ Personality Type</vt:lpstr>
      <vt:lpstr>MBTI/ Personality Type</vt:lpstr>
      <vt:lpstr>MBTI/ Personality Type</vt:lpstr>
      <vt:lpstr>How does the MBTI, EI, &amp; Journaling all fit together in Police Work?</vt:lpstr>
      <vt:lpstr>“Leadership is not domination. It’s the art of persuading people to work toward a common goal.”                                         -Daniel Goleman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Emotional Intelligence</dc:title>
  <dc:creator>localadmin</dc:creator>
  <cp:lastModifiedBy>Donna Rorvik</cp:lastModifiedBy>
  <cp:revision>68</cp:revision>
  <cp:lastPrinted>2014-07-31T19:55:56Z</cp:lastPrinted>
  <dcterms:created xsi:type="dcterms:W3CDTF">2011-09-15T20:57:09Z</dcterms:created>
  <dcterms:modified xsi:type="dcterms:W3CDTF">2014-08-04T18:50:41Z</dcterms:modified>
</cp:coreProperties>
</file>