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56" r:id="rId2"/>
    <p:sldId id="257" r:id="rId3"/>
    <p:sldId id="277" r:id="rId4"/>
    <p:sldId id="268" r:id="rId5"/>
    <p:sldId id="258" r:id="rId6"/>
    <p:sldId id="276" r:id="rId7"/>
    <p:sldId id="260" r:id="rId8"/>
    <p:sldId id="261" r:id="rId9"/>
    <p:sldId id="263" r:id="rId10"/>
    <p:sldId id="262" r:id="rId11"/>
    <p:sldId id="264" r:id="rId12"/>
    <p:sldId id="265" r:id="rId13"/>
    <p:sldId id="266" r:id="rId14"/>
    <p:sldId id="267" r:id="rId15"/>
    <p:sldId id="270" r:id="rId16"/>
    <p:sldId id="269" r:id="rId17"/>
    <p:sldId id="271" r:id="rId18"/>
    <p:sldId id="272" r:id="rId19"/>
    <p:sldId id="273" r:id="rId20"/>
    <p:sldId id="274" r:id="rId21"/>
    <p:sldId id="275" r:id="rId2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25" autoAdjust="0"/>
    <p:restoredTop sz="70680" autoAdjust="0"/>
  </p:normalViewPr>
  <p:slideViewPr>
    <p:cSldViewPr>
      <p:cViewPr varScale="1">
        <p:scale>
          <a:sx n="64" d="100"/>
          <a:sy n="64" d="100"/>
        </p:scale>
        <p:origin x="-171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r>
              <a:rPr lang="en-US" smtClean="0"/>
              <a:t>08/08/2014</a:t>
            </a:r>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828E155-A95D-47E7-B4B4-867394679834}" type="slidenum">
              <a:rPr lang="en-US" smtClean="0"/>
              <a:t>‹#›</a:t>
            </a:fld>
            <a:endParaRPr lang="en-US"/>
          </a:p>
        </p:txBody>
      </p:sp>
    </p:spTree>
    <p:extLst>
      <p:ext uri="{BB962C8B-B14F-4D97-AF65-F5344CB8AC3E}">
        <p14:creationId xmlns:p14="http://schemas.microsoft.com/office/powerpoint/2010/main" val="22284243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smtClean="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r>
              <a:rPr lang="en-US" smtClean="0"/>
              <a:t>08/08/2014</a:t>
            </a:r>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smtClean="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43775322-B69B-4893-BAC3-3BA0AB4CE320}" type="slidenum">
              <a:rPr lang="en-US"/>
              <a:pPr>
                <a:defRPr/>
              </a:pPr>
              <a:t>‹#›</a:t>
            </a:fld>
            <a:endParaRPr lang="en-US"/>
          </a:p>
        </p:txBody>
      </p:sp>
    </p:spTree>
    <p:extLst>
      <p:ext uri="{BB962C8B-B14F-4D97-AF65-F5344CB8AC3E}">
        <p14:creationId xmlns:p14="http://schemas.microsoft.com/office/powerpoint/2010/main" val="481113743"/>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The law also requires that the employing agency notify the commission of all separations within 15 days of that action being final.  This is to occur regardless of the cause of the termination.  CJTC tracks all separations, and creates an employment history file that is a part of your training record.  The reason for this is that if an officer is separated from regular commissioned work as a general authority peace officer for twenty-four consecutive months, the certification status of that officer automatically lapses, and the officer must re-apply for certification as a condition of continued employment.</a:t>
            </a:r>
          </a:p>
          <a:p>
            <a:pPr>
              <a:spcBef>
                <a:spcPct val="0"/>
              </a:spcBef>
            </a:pPr>
            <a:endParaRPr lang="en-US" altLang="en-US" smtClean="0"/>
          </a:p>
          <a:p>
            <a:pPr>
              <a:spcBef>
                <a:spcPct val="0"/>
              </a:spcBef>
            </a:pPr>
            <a:r>
              <a:rPr lang="en-US" altLang="en-US" smtClean="0"/>
              <a:t>However, we have no authority to act until the case is complete at the agency level to include the appeal process.</a:t>
            </a:r>
          </a:p>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2FC2F1ED-EC86-4618-A194-1F71B29B6E1D}" type="slidenum">
              <a:rPr lang="en-US" altLang="en-US">
                <a:latin typeface="Calibri" pitchFamily="34" charset="0"/>
              </a:rPr>
              <a:pPr fontAlgn="base">
                <a:spcBef>
                  <a:spcPct val="0"/>
                </a:spcBef>
                <a:spcAft>
                  <a:spcPct val="0"/>
                </a:spcAft>
              </a:pPr>
              <a:t>2</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spcBef>
                <a:spcPct val="0"/>
              </a:spcBef>
            </a:pPr>
            <a:r>
              <a:rPr lang="en-US" altLang="en-US" dirty="0" smtClean="0"/>
              <a:t>By signing this form today, you have made application to become certified as a peace officer, and thereby are subject to the rules that govern the certification process. </a:t>
            </a:r>
          </a:p>
          <a:p>
            <a:pPr defTabSz="931774">
              <a:spcBef>
                <a:spcPct val="0"/>
              </a:spcBef>
            </a:pPr>
            <a:r>
              <a:rPr lang="en-US" altLang="en-US" dirty="0" smtClean="0"/>
              <a:t>The minimum requirements basically refer to the mandatory training statute.  All officers in the state of Washington have now been certified and signed the form.  </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BC981C43-B771-487B-94AB-2DABDFC91AC9}" type="slidenum">
              <a:rPr lang="en-US" altLang="en-US">
                <a:latin typeface="Calibri" pitchFamily="34" charset="0"/>
              </a:rPr>
              <a:pPr fontAlgn="base">
                <a:spcBef>
                  <a:spcPct val="0"/>
                </a:spcBef>
                <a:spcAft>
                  <a:spcPct val="0"/>
                </a:spcAft>
              </a:pPr>
              <a:t>12</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228737B8-7F89-4691-A14F-69B546B13911}" type="slidenum">
              <a:rPr lang="en-US" altLang="en-US">
                <a:latin typeface="Calibri" pitchFamily="34" charset="0"/>
              </a:rPr>
              <a:pPr fontAlgn="base">
                <a:spcBef>
                  <a:spcPct val="0"/>
                </a:spcBef>
                <a:spcAft>
                  <a:spcPct val="0"/>
                </a:spcAft>
              </a:pPr>
              <a:t>13</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Reinstatement to the academy for dismissal from the academy for any reason other than integrity is at the discretion of the Director and at the request of the Chief or Sheriff of the employing agency.</a:t>
            </a:r>
          </a:p>
          <a:p>
            <a:pPr>
              <a:spcBef>
                <a:spcPct val="0"/>
              </a:spcBef>
            </a:pPr>
            <a:r>
              <a:rPr lang="en-US" altLang="en-US" dirty="0" smtClean="0"/>
              <a:t>Dismissal from the academy for integrity reasons will be investigated by the Certification Division, and may result in denial of certification.  Integrity charges if up-held will result in a 24 month period of time before the person can reapply. </a:t>
            </a:r>
          </a:p>
          <a:p>
            <a:pPr>
              <a:spcBef>
                <a:spcPct val="0"/>
              </a:spcBef>
            </a:pPr>
            <a:r>
              <a:rPr lang="en-US" altLang="en-US" dirty="0" smtClean="0"/>
              <a:t>Certification is different from employment, you receive certification to be a peace officer in the state, regardless of who your employer is.</a:t>
            </a:r>
          </a:p>
          <a:p>
            <a:pPr>
              <a:spcBef>
                <a:spcPct val="0"/>
              </a:spcBef>
            </a:pPr>
            <a:endParaRPr lang="en-US" altLang="en-US" dirty="0" smtClean="0"/>
          </a:p>
          <a:p>
            <a:pPr>
              <a:spcBef>
                <a:spcPct val="0"/>
              </a:spcBef>
            </a:pPr>
            <a:r>
              <a:rPr lang="en-US" altLang="en-US" dirty="0" smtClean="0"/>
              <a:t>Discharge for Disqualifying misconduct is 5 years before the person can apply for reinstatement.</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DA79A947-B272-4757-A3F6-07C1A8318D0C}" type="slidenum">
              <a:rPr lang="en-US" altLang="en-US">
                <a:latin typeface="Calibri" pitchFamily="34" charset="0"/>
              </a:rPr>
              <a:pPr fontAlgn="base">
                <a:spcBef>
                  <a:spcPct val="0"/>
                </a:spcBef>
                <a:spcAft>
                  <a:spcPct val="0"/>
                </a:spcAft>
              </a:pPr>
              <a:t>14</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B333B81B-B398-4307-BB45-FB8F9C61D9CC}" type="slidenum">
              <a:rPr lang="en-US" altLang="en-US">
                <a:latin typeface="Calibri" pitchFamily="34" charset="0"/>
              </a:rPr>
              <a:pPr fontAlgn="base">
                <a:spcBef>
                  <a:spcPct val="0"/>
                </a:spcBef>
                <a:spcAft>
                  <a:spcPct val="0"/>
                </a:spcAft>
              </a:pPr>
              <a:t>15</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3D841B68-839D-4F0B-8EE6-F6BE2833828F}" type="slidenum">
              <a:rPr lang="en-US" altLang="en-US">
                <a:latin typeface="Calibri" pitchFamily="34" charset="0"/>
              </a:rPr>
              <a:pPr fontAlgn="base">
                <a:spcBef>
                  <a:spcPct val="0"/>
                </a:spcBef>
                <a:spcAft>
                  <a:spcPct val="0"/>
                </a:spcAft>
              </a:pPr>
              <a:t>16</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D7778FE9-CF47-4148-B88B-C3F93AD20322}" type="slidenum">
              <a:rPr lang="en-US" altLang="en-US">
                <a:latin typeface="Calibri" pitchFamily="34" charset="0"/>
              </a:rPr>
              <a:pPr fontAlgn="base">
                <a:spcBef>
                  <a:spcPct val="0"/>
                </a:spcBef>
                <a:spcAft>
                  <a:spcPct val="0"/>
                </a:spcAft>
              </a:pPr>
              <a:t>17</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DF18D305-F811-469B-947E-EF58CE28C11B}" type="slidenum">
              <a:rPr lang="en-US" altLang="en-US">
                <a:latin typeface="Calibri" pitchFamily="34" charset="0"/>
              </a:rPr>
              <a:pPr fontAlgn="base">
                <a:spcBef>
                  <a:spcPct val="0"/>
                </a:spcBef>
                <a:spcAft>
                  <a:spcPct val="0"/>
                </a:spcAft>
              </a:pPr>
              <a:t>18</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E625EBC6-8664-4250-BDAA-AD1B91F1E9DF}" type="slidenum">
              <a:rPr lang="en-US" altLang="en-US">
                <a:latin typeface="Calibri" pitchFamily="34" charset="0"/>
              </a:rPr>
              <a:pPr fontAlgn="base">
                <a:spcBef>
                  <a:spcPct val="0"/>
                </a:spcBef>
                <a:spcAft>
                  <a:spcPct val="0"/>
                </a:spcAft>
              </a:pPr>
              <a:t>19</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F1B63727-F0BB-4843-829E-E8B984E710D9}" type="slidenum">
              <a:rPr lang="en-US" altLang="en-US">
                <a:latin typeface="Calibri" pitchFamily="34" charset="0"/>
              </a:rPr>
              <a:pPr fontAlgn="base">
                <a:spcBef>
                  <a:spcPct val="0"/>
                </a:spcBef>
                <a:spcAft>
                  <a:spcPct val="0"/>
                </a:spcAft>
              </a:pPr>
              <a:t>20</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41614EE9-22F2-4149-9309-E62BAB188E50}" type="slidenum">
              <a:rPr lang="en-US" altLang="en-US">
                <a:latin typeface="Calibri" pitchFamily="34" charset="0"/>
              </a:rPr>
              <a:pPr fontAlgn="base">
                <a:spcBef>
                  <a:spcPct val="0"/>
                </a:spcBef>
                <a:spcAft>
                  <a:spcPct val="0"/>
                </a:spcAft>
              </a:pPr>
              <a:t>21</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The law also requires that the employing agency notify the commission of all separations within 15 days of that action being final.  This is to occur regardless of the cause of the termination.  CJTC tracks all separations, and creates an employment history file that is a part of your training record.  The reason for this is that if an officer is separated from regular commissioned work as a general authority peace officer for twenty-four consecutive months, the certification status of that officer automatically lapses, and the officer must re-apply for certification as a condition of continued employment.</a:t>
            </a:r>
          </a:p>
          <a:p>
            <a:pPr>
              <a:spcBef>
                <a:spcPct val="0"/>
              </a:spcBef>
            </a:pPr>
            <a:endParaRPr lang="en-US" altLang="en-US" smtClean="0"/>
          </a:p>
          <a:p>
            <a:pPr>
              <a:spcBef>
                <a:spcPct val="0"/>
              </a:spcBef>
            </a:pPr>
            <a:r>
              <a:rPr lang="en-US" altLang="en-US" smtClean="0"/>
              <a:t>However, we have no authority to act until the case is complete at the agency level to include the appeal process.</a:t>
            </a:r>
          </a:p>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2FC2F1ED-EC86-4618-A194-1F71B29B6E1D}" type="slidenum">
              <a:rPr lang="en-US" altLang="en-US">
                <a:latin typeface="Calibri" pitchFamily="34" charset="0"/>
              </a:rPr>
              <a:pPr fontAlgn="base">
                <a:spcBef>
                  <a:spcPct val="0"/>
                </a:spcBef>
                <a:spcAft>
                  <a:spcPct val="0"/>
                </a:spcAft>
              </a:pPr>
              <a:t>3</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19B33510-AF3F-4997-A6DA-B28BDFF54AF8}" type="slidenum">
              <a:rPr lang="en-US" altLang="en-US">
                <a:latin typeface="Calibri" pitchFamily="34" charset="0"/>
              </a:rPr>
              <a:pPr fontAlgn="base">
                <a:spcBef>
                  <a:spcPct val="0"/>
                </a:spcBef>
                <a:spcAft>
                  <a:spcPct val="0"/>
                </a:spcAft>
              </a:pPr>
              <a:t>4</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As </a:t>
            </a:r>
            <a:r>
              <a:rPr lang="en-US" altLang="en-US" dirty="0" smtClean="0"/>
              <a:t>compared to other states, Washington has established a relatively narrow band of criminal convictions, discharges and behaviors under which a peace officer can have their certification denied or revoked.</a:t>
            </a:r>
          </a:p>
          <a:p>
            <a:pPr>
              <a:spcBef>
                <a:spcPct val="0"/>
              </a:spcBef>
            </a:pPr>
            <a:endParaRPr lang="en-US" altLang="en-US" dirty="0" smtClean="0"/>
          </a:p>
          <a:p>
            <a:pPr>
              <a:spcBef>
                <a:spcPct val="0"/>
              </a:spcBef>
            </a:pPr>
            <a:r>
              <a:rPr lang="en-US" altLang="en-US" dirty="0" smtClean="0"/>
              <a:t>Peace officer certification effects all general authority peace officers employed by the state, cities, municipalities, and counties, including the State Patrol and Fish and Wildlife. Tribal law enforcement officers, Liquor Control, and Gambling enforcement are recognized as having limited authority, and are not subject to peace officer certification.</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DE09A9D0-C03A-43DB-A020-AC7131F12BCE}" type="slidenum">
              <a:rPr lang="en-US" altLang="en-US">
                <a:latin typeface="Calibri" pitchFamily="34" charset="0"/>
              </a:rPr>
              <a:pPr fontAlgn="base">
                <a:spcBef>
                  <a:spcPct val="0"/>
                </a:spcBef>
                <a:spcAft>
                  <a:spcPct val="0"/>
                </a:spcAft>
              </a:pPr>
              <a:t>5</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If for some reason a student must be removed from the academy, the cause of that removal may have an effect upon that students certification.</a:t>
            </a:r>
          </a:p>
          <a:p>
            <a:pPr>
              <a:spcBef>
                <a:spcPct val="0"/>
              </a:spcBef>
            </a:pPr>
            <a:r>
              <a:rPr lang="en-US" altLang="en-US" dirty="0" smtClean="0"/>
              <a:t>Dismissal under certain circumstances may constitute a denial of certification, which must be dealt with in a manner specified under RCW.</a:t>
            </a:r>
          </a:p>
          <a:p>
            <a:pPr>
              <a:spcBef>
                <a:spcPct val="0"/>
              </a:spcBef>
            </a:pPr>
            <a:r>
              <a:rPr lang="en-US" altLang="en-US" dirty="0" smtClean="0"/>
              <a:t>Discuss repercussions of being terminated by the academy. Discuss cheating and integrity violations. </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C01D56A1-A561-4E6F-A4C0-C0F42A27C2FB}" type="slidenum">
              <a:rPr lang="en-US" altLang="en-US">
                <a:latin typeface="Calibri" pitchFamily="34" charset="0"/>
              </a:rPr>
              <a:pPr fontAlgn="base">
                <a:spcBef>
                  <a:spcPct val="0"/>
                </a:spcBef>
                <a:spcAft>
                  <a:spcPct val="0"/>
                </a:spcAft>
              </a:pPr>
              <a:t>7</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Reasons that the commission </a:t>
            </a:r>
            <a:r>
              <a:rPr lang="en-US" altLang="en-US" b="1" smtClean="0"/>
              <a:t>may</a:t>
            </a:r>
            <a:r>
              <a:rPr lang="en-US" altLang="en-US" smtClean="0"/>
              <a:t> bring action to began a hearing for the purpose of revoking, or denying a peace officer’s certification.</a:t>
            </a:r>
          </a:p>
          <a:p>
            <a:pPr>
              <a:spcBef>
                <a:spcPct val="0"/>
              </a:spcBef>
            </a:pPr>
            <a:r>
              <a:rPr lang="en-US" altLang="en-US" smtClean="0"/>
              <a:t>Evidence Rule 609a – a list of offenses put together by judiciary rule.</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5EC64085-4482-4720-B6E0-7B39CB596F14}" type="slidenum">
              <a:rPr lang="en-US" altLang="en-US">
                <a:latin typeface="Calibri" pitchFamily="34" charset="0"/>
              </a:rPr>
              <a:pPr fontAlgn="base">
                <a:spcBef>
                  <a:spcPct val="0"/>
                </a:spcBef>
                <a:spcAft>
                  <a:spcPct val="0"/>
                </a:spcAft>
              </a:pPr>
              <a:t>8</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The officer does not have to be terminated in order for us to deny/revoke certification.</a:t>
            </a:r>
          </a:p>
          <a:p>
            <a:pPr>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1B94EA1F-6227-4A2E-B675-AEBBFE4E6B11}" type="slidenum">
              <a:rPr lang="en-US" altLang="en-US">
                <a:latin typeface="Calibri" pitchFamily="34" charset="0"/>
              </a:rPr>
              <a:pPr fontAlgn="base">
                <a:spcBef>
                  <a:spcPct val="0"/>
                </a:spcBef>
                <a:spcAft>
                  <a:spcPct val="0"/>
                </a:spcAft>
              </a:pPr>
              <a:t>9</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C95C2D37-104C-4E2F-B9C2-6F6242591B09}" type="slidenum">
              <a:rPr lang="en-US" altLang="en-US">
                <a:latin typeface="Calibri" pitchFamily="34" charset="0"/>
              </a:rPr>
              <a:pPr fontAlgn="base">
                <a:spcBef>
                  <a:spcPct val="0"/>
                </a:spcBef>
                <a:spcAft>
                  <a:spcPct val="0"/>
                </a:spcAft>
              </a:pPr>
              <a:t>10</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If an officer resigns in lieu of termination, the officer is deemed to have been discharged.</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66" indent="-291179">
              <a:defRPr>
                <a:solidFill>
                  <a:schemeClr val="tx1"/>
                </a:solidFill>
                <a:latin typeface="Arial" charset="0"/>
              </a:defRPr>
            </a:lvl2pPr>
            <a:lvl3pPr marL="1164717" indent="-232943">
              <a:defRPr>
                <a:solidFill>
                  <a:schemeClr val="tx1"/>
                </a:solidFill>
                <a:latin typeface="Arial" charset="0"/>
              </a:defRPr>
            </a:lvl3pPr>
            <a:lvl4pPr marL="1630604" indent="-232943">
              <a:defRPr>
                <a:solidFill>
                  <a:schemeClr val="tx1"/>
                </a:solidFill>
                <a:latin typeface="Arial" charset="0"/>
              </a:defRPr>
            </a:lvl4pPr>
            <a:lvl5pPr marL="2096491" indent="-232943">
              <a:defRPr>
                <a:solidFill>
                  <a:schemeClr val="tx1"/>
                </a:solidFill>
                <a:latin typeface="Arial" charset="0"/>
              </a:defRPr>
            </a:lvl5pPr>
            <a:lvl6pPr marL="2562377" indent="-232943" fontAlgn="base">
              <a:spcBef>
                <a:spcPct val="0"/>
              </a:spcBef>
              <a:spcAft>
                <a:spcPct val="0"/>
              </a:spcAft>
              <a:defRPr>
                <a:solidFill>
                  <a:schemeClr val="tx1"/>
                </a:solidFill>
                <a:latin typeface="Arial" charset="0"/>
              </a:defRPr>
            </a:lvl6pPr>
            <a:lvl7pPr marL="3028264" indent="-232943" fontAlgn="base">
              <a:spcBef>
                <a:spcPct val="0"/>
              </a:spcBef>
              <a:spcAft>
                <a:spcPct val="0"/>
              </a:spcAft>
              <a:defRPr>
                <a:solidFill>
                  <a:schemeClr val="tx1"/>
                </a:solidFill>
                <a:latin typeface="Arial" charset="0"/>
              </a:defRPr>
            </a:lvl7pPr>
            <a:lvl8pPr marL="3494151" indent="-232943" fontAlgn="base">
              <a:spcBef>
                <a:spcPct val="0"/>
              </a:spcBef>
              <a:spcAft>
                <a:spcPct val="0"/>
              </a:spcAft>
              <a:defRPr>
                <a:solidFill>
                  <a:schemeClr val="tx1"/>
                </a:solidFill>
                <a:latin typeface="Arial" charset="0"/>
              </a:defRPr>
            </a:lvl8pPr>
            <a:lvl9pPr marL="3960038" indent="-232943" fontAlgn="base">
              <a:spcBef>
                <a:spcPct val="0"/>
              </a:spcBef>
              <a:spcAft>
                <a:spcPct val="0"/>
              </a:spcAft>
              <a:defRPr>
                <a:solidFill>
                  <a:schemeClr val="tx1"/>
                </a:solidFill>
                <a:latin typeface="Arial" charset="0"/>
              </a:defRPr>
            </a:lvl9pPr>
          </a:lstStyle>
          <a:p>
            <a:pPr fontAlgn="base">
              <a:spcBef>
                <a:spcPct val="0"/>
              </a:spcBef>
              <a:spcAft>
                <a:spcPct val="0"/>
              </a:spcAft>
            </a:pPr>
            <a:fld id="{47A5FF40-8CB8-421B-8ED4-D427E8579191}" type="slidenum">
              <a:rPr lang="en-US" altLang="en-US">
                <a:latin typeface="Calibri" pitchFamily="34" charset="0"/>
              </a:rPr>
              <a:pPr fontAlgn="base">
                <a:spcBef>
                  <a:spcPct val="0"/>
                </a:spcBef>
                <a:spcAft>
                  <a:spcPct val="0"/>
                </a:spcAft>
              </a:pPr>
              <a:t>11</a:t>
            </a:fld>
            <a:endParaRPr lang="en-US" altLang="en-US">
              <a:latin typeface="Calibri" pitchFamily="34" charset="0"/>
            </a:endParaRPr>
          </a:p>
        </p:txBody>
      </p:sp>
      <p:sp>
        <p:nvSpPr>
          <p:cNvPr id="2" name="Date Placeholder 1"/>
          <p:cNvSpPr>
            <a:spLocks noGrp="1"/>
          </p:cNvSpPr>
          <p:nvPr>
            <p:ph type="dt" idx="10"/>
          </p:nvPr>
        </p:nvSpPr>
        <p:spPr/>
        <p:txBody>
          <a:bodyPr/>
          <a:lstStyle/>
          <a:p>
            <a:pPr>
              <a:defRPr/>
            </a:pPr>
            <a:r>
              <a:rPr lang="en-US" smtClean="0"/>
              <a:t>08/08/2014</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a:defRPr/>
            </a:lvl1pPr>
          </a:lstStyle>
          <a:p>
            <a:pPr>
              <a:defRPr/>
            </a:pPr>
            <a:fld id="{CB8519E1-E020-4BC8-B5AD-14DCDF58A162}" type="datetimeFigureOut">
              <a:rPr lang="en-US"/>
              <a:pPr>
                <a:defRPr/>
              </a:pPr>
              <a:t>9/8/2014</a:t>
            </a:fld>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6BCA2FD3-C8A9-4555-8D2A-676D6479B7E6}" type="slidenum">
              <a:rPr lang="en-US"/>
              <a:pPr>
                <a:defRPr/>
              </a:pPr>
              <a:t>‹#›</a:t>
            </a:fld>
            <a:endParaRPr lang="en-US"/>
          </a:p>
        </p:txBody>
      </p:sp>
    </p:spTree>
    <p:extLst>
      <p:ext uri="{BB962C8B-B14F-4D97-AF65-F5344CB8AC3E}">
        <p14:creationId xmlns:p14="http://schemas.microsoft.com/office/powerpoint/2010/main" val="354037176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1B15950-BC07-444F-AB12-3B35980C5202}" type="datetimeFigureOut">
              <a:rPr lang="en-US"/>
              <a:pPr>
                <a:defRPr/>
              </a:pPr>
              <a:t>9/8/2014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793A267-C6A3-4E46-A7F0-9FFACBC164F0}" type="slidenum">
              <a:rPr lang="en-US"/>
              <a:pPr>
                <a:defRPr/>
              </a:pPr>
              <a:t>‹#›</a:t>
            </a:fld>
            <a:endParaRPr lang="en-US"/>
          </a:p>
        </p:txBody>
      </p:sp>
    </p:spTree>
    <p:extLst>
      <p:ext uri="{BB962C8B-B14F-4D97-AF65-F5344CB8AC3E}">
        <p14:creationId xmlns:p14="http://schemas.microsoft.com/office/powerpoint/2010/main" val="1144750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78F755B-0F30-4A0B-8863-F7F797941D8D}" type="datetimeFigureOut">
              <a:rPr lang="en-US"/>
              <a:pPr>
                <a:defRPr/>
              </a:pPr>
              <a:t>9/8/2014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6ED3BBB-34EC-4790-A4A5-1AD690620A97}" type="slidenum">
              <a:rPr lang="en-US"/>
              <a:pPr>
                <a:defRPr/>
              </a:pPr>
              <a:t>‹#›</a:t>
            </a:fld>
            <a:endParaRPr lang="en-US"/>
          </a:p>
        </p:txBody>
      </p:sp>
    </p:spTree>
    <p:extLst>
      <p:ext uri="{BB962C8B-B14F-4D97-AF65-F5344CB8AC3E}">
        <p14:creationId xmlns:p14="http://schemas.microsoft.com/office/powerpoint/2010/main" val="286595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F43106D-6656-4614-A50E-3090687C76D6}" type="datetimeFigureOut">
              <a:rPr lang="en-US"/>
              <a:pPr>
                <a:defRPr/>
              </a:pPr>
              <a:t>9/8/2014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0F9D7DF-8313-42B2-A636-10F29901138D}" type="slidenum">
              <a:rPr lang="en-US"/>
              <a:pPr>
                <a:defRPr/>
              </a:pPr>
              <a:t>‹#›</a:t>
            </a:fld>
            <a:endParaRPr lang="en-US"/>
          </a:p>
        </p:txBody>
      </p:sp>
    </p:spTree>
    <p:extLst>
      <p:ext uri="{BB962C8B-B14F-4D97-AF65-F5344CB8AC3E}">
        <p14:creationId xmlns:p14="http://schemas.microsoft.com/office/powerpoint/2010/main" val="959671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9E0FD8A2-B16E-484A-A1B7-F7907319D7E6}" type="datetimeFigureOut">
              <a:rPr lang="en-US"/>
              <a:pPr>
                <a:defRPr/>
              </a:pPr>
              <a:t>9/8/2014</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4C3E5EB4-FD3D-44DF-ACA9-C61451CBAD52}" type="slidenum">
              <a:rPr lang="en-US"/>
              <a:pPr>
                <a:defRPr/>
              </a:pPr>
              <a:t>‹#›</a:t>
            </a:fld>
            <a:endParaRPr lang="en-US"/>
          </a:p>
        </p:txBody>
      </p:sp>
    </p:spTree>
    <p:extLst>
      <p:ext uri="{BB962C8B-B14F-4D97-AF65-F5344CB8AC3E}">
        <p14:creationId xmlns:p14="http://schemas.microsoft.com/office/powerpoint/2010/main" val="9854202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DE7855D-2E0A-42F7-8873-98DD298697AD}" type="datetimeFigureOut">
              <a:rPr lang="en-US"/>
              <a:pPr>
                <a:defRPr/>
              </a:pPr>
              <a:t>9/8/2014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217D592-7456-46DF-95E9-DD31493A32EC}" type="slidenum">
              <a:rPr lang="en-US"/>
              <a:pPr>
                <a:defRPr/>
              </a:pPr>
              <a:t>‹#›</a:t>
            </a:fld>
            <a:endParaRPr lang="en-US"/>
          </a:p>
        </p:txBody>
      </p:sp>
    </p:spTree>
    <p:extLst>
      <p:ext uri="{BB962C8B-B14F-4D97-AF65-F5344CB8AC3E}">
        <p14:creationId xmlns:p14="http://schemas.microsoft.com/office/powerpoint/2010/main" val="152392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C92A1D7B-9699-47CE-8873-AC69BD0A5913}" type="datetimeFigureOut">
              <a:rPr lang="en-US"/>
              <a:pPr>
                <a:defRPr/>
              </a:pPr>
              <a:t>9/8/2014</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8D6D4907-1036-4B50-BE21-AE66EB639360}" type="slidenum">
              <a:rPr lang="en-US"/>
              <a:pPr>
                <a:defRPr/>
              </a:pPr>
              <a:t>‹#›</a:t>
            </a:fld>
            <a:endParaRPr lang="en-US"/>
          </a:p>
        </p:txBody>
      </p:sp>
    </p:spTree>
    <p:extLst>
      <p:ext uri="{BB962C8B-B14F-4D97-AF65-F5344CB8AC3E}">
        <p14:creationId xmlns:p14="http://schemas.microsoft.com/office/powerpoint/2010/main" val="4238785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0AC53104-26C2-46B3-8EC1-FA20CA3DE059}" type="datetimeFigureOut">
              <a:rPr lang="en-US"/>
              <a:pPr>
                <a:defRPr/>
              </a:pPr>
              <a:t>9/8/2014</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537B7F46-EE1D-4920-B9BC-949C95A55577}" type="slidenum">
              <a:rPr lang="en-US"/>
              <a:pPr>
                <a:defRPr/>
              </a:pPr>
              <a:t>‹#›</a:t>
            </a:fld>
            <a:endParaRPr lang="en-US"/>
          </a:p>
        </p:txBody>
      </p:sp>
    </p:spTree>
    <p:extLst>
      <p:ext uri="{BB962C8B-B14F-4D97-AF65-F5344CB8AC3E}">
        <p14:creationId xmlns:p14="http://schemas.microsoft.com/office/powerpoint/2010/main" val="3639325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62A1653-A3E6-417C-A173-CE1D9527D177}" type="datetimeFigureOut">
              <a:rPr lang="en-US"/>
              <a:pPr>
                <a:defRPr/>
              </a:pPr>
              <a:t>9/8/2014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1D4BB9D-5CD6-48E4-9AB2-F45BDCA1C2BE}" type="slidenum">
              <a:rPr lang="en-US"/>
              <a:pPr>
                <a:defRPr/>
              </a:pPr>
              <a:t>‹#›</a:t>
            </a:fld>
            <a:endParaRPr lang="en-US"/>
          </a:p>
        </p:txBody>
      </p:sp>
    </p:spTree>
    <p:extLst>
      <p:ext uri="{BB962C8B-B14F-4D97-AF65-F5344CB8AC3E}">
        <p14:creationId xmlns:p14="http://schemas.microsoft.com/office/powerpoint/2010/main" val="396799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AC730F2B-99EB-4CD6-A9E4-349559286E0A}" type="datetimeFigureOut">
              <a:rPr lang="en-US"/>
              <a:pPr>
                <a:defRPr/>
              </a:pPr>
              <a:t>9/8/2014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A27162A0-CB02-49A0-AD64-DAF5E63AB03D}" type="slidenum">
              <a:rPr lang="en-US"/>
              <a:pPr>
                <a:defRPr/>
              </a:pPr>
              <a:t>‹#›</a:t>
            </a:fld>
            <a:endParaRPr lang="en-US"/>
          </a:p>
        </p:txBody>
      </p:sp>
    </p:spTree>
    <p:extLst>
      <p:ext uri="{BB962C8B-B14F-4D97-AF65-F5344CB8AC3E}">
        <p14:creationId xmlns:p14="http://schemas.microsoft.com/office/powerpoint/2010/main" val="705653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24CB9708-67EB-4A1C-B5A5-F83A7E7CE499}" type="datetimeFigureOut">
              <a:rPr lang="en-US"/>
              <a:pPr>
                <a:defRPr/>
              </a:pPr>
              <a:t>9/8/2014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2CDC38E-3C4C-404F-A196-E8C756EB0D39}" type="slidenum">
              <a:rPr lang="en-US"/>
              <a:pPr>
                <a:defRPr/>
              </a:pPr>
              <a:t>‹#›</a:t>
            </a:fld>
            <a:endParaRPr lang="en-US"/>
          </a:p>
        </p:txBody>
      </p:sp>
    </p:spTree>
    <p:extLst>
      <p:ext uri="{BB962C8B-B14F-4D97-AF65-F5344CB8AC3E}">
        <p14:creationId xmlns:p14="http://schemas.microsoft.com/office/powerpoint/2010/main" val="3681158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cs typeface="+mn-cs"/>
              </a:defRPr>
            </a:lvl1pPr>
          </a:lstStyle>
          <a:p>
            <a:pPr>
              <a:defRPr/>
            </a:pPr>
            <a:fld id="{687CDE3C-8291-4C3F-B824-24ECC929CD1F}" type="datetimeFigureOut">
              <a:rPr lang="en-US"/>
              <a:pPr>
                <a:defRPr/>
              </a:pPr>
              <a:t>9/8/2014</a:t>
            </a:fld>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cs typeface="+mn-cs"/>
              </a:defRPr>
            </a:lvl1pPr>
          </a:lstStyle>
          <a:p>
            <a:pPr>
              <a:defRPr/>
            </a:pPr>
            <a:fld id="{90F1694E-4397-488A-90BA-8CEA7965C92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95" r:id="rId1"/>
    <p:sldLayoutId id="2147483689" r:id="rId2"/>
    <p:sldLayoutId id="2147483696" r:id="rId3"/>
    <p:sldLayoutId id="2147483690" r:id="rId4"/>
    <p:sldLayoutId id="2147483697" r:id="rId5"/>
    <p:sldLayoutId id="2147483691" r:id="rId6"/>
    <p:sldLayoutId id="2147483692" r:id="rId7"/>
    <p:sldLayoutId id="2147483698" r:id="rId8"/>
    <p:sldLayoutId id="2147483699" r:id="rId9"/>
    <p:sldLayoutId id="2147483693" r:id="rId10"/>
    <p:sldLayoutId id="2147483694" r:id="rId11"/>
  </p:sldLayoutIdLst>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jpg"/><Relationship Id="rId7" Type="http://schemas.openxmlformats.org/officeDocument/2006/relationships/image" Target="../media/image8.png"/><Relationship Id="rId2" Type="http://schemas.openxmlformats.org/officeDocument/2006/relationships/image" Target="../media/image3.gif"/><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jpg"/><Relationship Id="rId4" Type="http://schemas.openxmlformats.org/officeDocument/2006/relationships/image" Target="../media/image5.jp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64" y="3337560"/>
            <a:ext cx="7952936" cy="2301240"/>
          </a:xfrm>
        </p:spPr>
        <p:txBody>
          <a:bodyPr>
            <a:normAutofit/>
          </a:bodyPr>
          <a:lstStyle/>
          <a:p>
            <a:pPr fontAlgn="auto">
              <a:spcAft>
                <a:spcPts val="0"/>
              </a:spcAft>
              <a:defRPr/>
            </a:pPr>
            <a:r>
              <a:rPr smtClean="0">
                <a:solidFill>
                  <a:srgbClr val="00B0F0"/>
                </a:solidFill>
              </a:rPr>
              <a:t>Peace Officer Certification</a:t>
            </a:r>
            <a:endParaRPr>
              <a:solidFill>
                <a:srgbClr val="00B0F0"/>
              </a:solidFill>
            </a:endParaRPr>
          </a:p>
        </p:txBody>
      </p:sp>
      <p:sp>
        <p:nvSpPr>
          <p:cNvPr id="7171" name="Subtitle 2"/>
          <p:cNvSpPr>
            <a:spLocks noGrp="1"/>
          </p:cNvSpPr>
          <p:nvPr>
            <p:ph type="subTitle" idx="1"/>
          </p:nvPr>
        </p:nvSpPr>
        <p:spPr>
          <a:xfrm>
            <a:off x="433388" y="1544638"/>
            <a:ext cx="8024812" cy="1752600"/>
          </a:xfrm>
        </p:spPr>
        <p:txBody>
          <a:bodyPr/>
          <a:lstStyle/>
          <a:p>
            <a:pPr algn="ctr"/>
            <a:r>
              <a:rPr lang="en-US" altLang="en-US" smtClean="0"/>
              <a:t>RCW 43.101.095 &amp; WAC 139-06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DISCHARGE IS FINAL</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5" name="Content Placeholder 4"/>
          <p:cNvSpPr>
            <a:spLocks noGrp="1"/>
          </p:cNvSpPr>
          <p:nvPr>
            <p:ph sz="quarter" idx="2"/>
          </p:nvPr>
        </p:nvSpPr>
        <p:spPr>
          <a:xfrm>
            <a:off x="609600" y="2057400"/>
            <a:ext cx="4040188" cy="3941763"/>
          </a:xfrm>
        </p:spPr>
        <p:txBody>
          <a:bodyPr>
            <a:normAutofit lnSpcReduction="10000"/>
          </a:bodyPr>
          <a:lstStyle/>
          <a:p>
            <a:pPr marL="420624" indent="-384048" fontAlgn="auto">
              <a:spcAft>
                <a:spcPts val="0"/>
              </a:spcAft>
              <a:buFont typeface="Wingdings 2"/>
              <a:buChar char=""/>
              <a:defRPr/>
            </a:pPr>
            <a:r>
              <a:rPr lang="en-US" altLang="en-US" dirty="0"/>
              <a:t>“Final" means that the peace officer has exhausted all available civil service appeals, collective bargaining remedies, and all other such direct administrative appeals, and the officer has not been reinstated as the result of the action. </a:t>
            </a:r>
          </a:p>
        </p:txBody>
      </p:sp>
      <p:sp>
        <p:nvSpPr>
          <p:cNvPr id="7" name="Content Placeholder 6"/>
          <p:cNvSpPr>
            <a:spLocks noGrp="1"/>
          </p:cNvSpPr>
          <p:nvPr>
            <p:ph sz="quarter" idx="4"/>
          </p:nvPr>
        </p:nvSpPr>
        <p:spPr>
          <a:xfrm>
            <a:off x="4648200" y="2133600"/>
            <a:ext cx="4041775" cy="4038600"/>
          </a:xfrm>
        </p:spPr>
        <p:txBody>
          <a:bodyPr>
            <a:normAutofit lnSpcReduction="10000"/>
          </a:bodyPr>
          <a:lstStyle/>
          <a:p>
            <a:pPr marL="365125" lvl="1" indent="-282575" fontAlgn="auto">
              <a:spcBef>
                <a:spcPts val="600"/>
              </a:spcBef>
              <a:spcAft>
                <a:spcPts val="0"/>
              </a:spcAft>
              <a:buSzPct val="80000"/>
              <a:defRPr/>
            </a:pPr>
            <a:r>
              <a:rPr lang="en-US" altLang="en-US" sz="1800" dirty="0"/>
              <a:t>Finality is not affected by the pendency or availability of state or federal administrative or court actions for discrimination, or by the pendency or availability of state or federal administrative or court actions for discrimination, or by the pendency or availability of any remedies other than direct civil service and collective bargaining remedies. </a:t>
            </a:r>
          </a:p>
          <a:p>
            <a:pPr marL="365125" lvl="1" indent="-282575" fontAlgn="auto">
              <a:spcBef>
                <a:spcPts val="600"/>
              </a:spcBef>
              <a:spcAft>
                <a:spcPts val="0"/>
              </a:spcAft>
              <a:buSzPct val="80000"/>
              <a:defRPr/>
            </a:pPr>
            <a:r>
              <a:rPr lang="en-US" altLang="en-US" sz="1800" dirty="0"/>
              <a:t>A federal civil rights lawsuit is a separate cause of action and is not a direct review or appeal from a disciplinary discharge.  </a:t>
            </a:r>
          </a:p>
        </p:txBody>
      </p:sp>
      <p:sp>
        <p:nvSpPr>
          <p:cNvPr id="15365" name="Text Placeholder 2"/>
          <p:cNvSpPr>
            <a:spLocks noGrp="1"/>
          </p:cNvSpPr>
          <p:nvPr>
            <p:ph type="body" idx="1"/>
          </p:nvPr>
        </p:nvSpPr>
        <p:spPr>
          <a:xfrm>
            <a:off x="533400" y="1219200"/>
            <a:ext cx="8305800" cy="838200"/>
          </a:xfrm>
        </p:spPr>
        <p:txBody>
          <a:bodyPr/>
          <a:lstStyle/>
          <a:p>
            <a:pPr algn="ctr"/>
            <a:r>
              <a:rPr lang="en-US" altLang="en-US" smtClean="0"/>
              <a:t>RCW 43.101.010 (10)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RESIGN or RETIRE </a:t>
            </a:r>
            <a:b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b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IN Anticipation of discipline</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16387" name="Content Placeholder 4"/>
          <p:cNvSpPr>
            <a:spLocks noGrp="1"/>
          </p:cNvSpPr>
          <p:nvPr>
            <p:ph idx="1"/>
          </p:nvPr>
        </p:nvSpPr>
        <p:spPr>
          <a:xfrm>
            <a:off x="533400" y="2071688"/>
            <a:ext cx="7467600" cy="3657600"/>
          </a:xfrm>
        </p:spPr>
        <p:txBody>
          <a:bodyPr/>
          <a:lstStyle/>
          <a:p>
            <a:r>
              <a:rPr lang="en-US" altLang="en-US" sz="2800" smtClean="0"/>
              <a:t>When the totality of the circumstances support a finding that the officer resigned in anticipation of discipline, whether or not the misconduct was discovered at the time of resignation, and when such discipline, if carried forward, would more likely than not have led to discharge for disqualifying conduct…”</a:t>
            </a:r>
            <a:endParaRPr lang="en-US" altLang="en-US" sz="2600" smtClean="0"/>
          </a:p>
        </p:txBody>
      </p:sp>
      <p:sp>
        <p:nvSpPr>
          <p:cNvPr id="16388" name="Text Placeholder 2"/>
          <p:cNvSpPr txBox="1">
            <a:spLocks/>
          </p:cNvSpPr>
          <p:nvPr/>
        </p:nvSpPr>
        <p:spPr bwMode="auto">
          <a:xfrm>
            <a:off x="533400" y="1447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a:solidFill>
                  <a:schemeClr val="accent1"/>
                </a:solidFill>
              </a:rPr>
              <a:t>RCW 43.101.010 (9)</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Certification Application</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5" name="Content Placeholder 4"/>
          <p:cNvSpPr>
            <a:spLocks noGrp="1"/>
          </p:cNvSpPr>
          <p:nvPr>
            <p:ph sz="half" idx="1"/>
          </p:nvPr>
        </p:nvSpPr>
        <p:spPr/>
        <p:txBody>
          <a:bodyPr>
            <a:normAutofit/>
          </a:bodyPr>
          <a:lstStyle/>
          <a:p>
            <a:pPr marL="420624" lvl="1" indent="-384048" fontAlgn="auto">
              <a:spcAft>
                <a:spcPts val="0"/>
              </a:spcAft>
              <a:buSzPct val="80000"/>
              <a:buFont typeface="Wingdings 2"/>
              <a:buChar char=""/>
              <a:defRPr/>
            </a:pPr>
            <a:r>
              <a:rPr lang="en-US" altLang="en-US" sz="2900" b="1" i="1" dirty="0"/>
              <a:t>Must</a:t>
            </a:r>
            <a:r>
              <a:rPr lang="en-US" altLang="en-US" sz="2900" dirty="0"/>
              <a:t> be signed</a:t>
            </a:r>
          </a:p>
          <a:p>
            <a:pPr marL="694944" lvl="3" indent="-384048" fontAlgn="auto">
              <a:spcAft>
                <a:spcPts val="0"/>
              </a:spcAft>
              <a:buClr>
                <a:schemeClr val="accent1"/>
              </a:buClr>
              <a:buSzPct val="80000"/>
              <a:buFont typeface="Wingdings 2"/>
              <a:buChar char=""/>
              <a:defRPr/>
            </a:pPr>
            <a:r>
              <a:rPr lang="en-US" altLang="en-US" sz="2500" dirty="0"/>
              <a:t>A condition of continuing employment</a:t>
            </a:r>
          </a:p>
          <a:p>
            <a:pPr marL="694944" lvl="3" indent="-384048" fontAlgn="auto">
              <a:spcAft>
                <a:spcPts val="0"/>
              </a:spcAft>
              <a:buClr>
                <a:schemeClr val="accent1"/>
              </a:buClr>
              <a:buSzPct val="80000"/>
              <a:buFont typeface="Wingdings 2"/>
              <a:buChar char=""/>
              <a:defRPr/>
            </a:pPr>
            <a:r>
              <a:rPr lang="en-US" altLang="en-US" sz="2500" dirty="0"/>
              <a:t>Signed at BLEA or Equivalency Academy</a:t>
            </a:r>
            <a:endParaRPr lang="en-US" altLang="en-US" sz="2900" dirty="0"/>
          </a:p>
          <a:p>
            <a:pPr marL="420624" indent="-384048" fontAlgn="auto">
              <a:spcAft>
                <a:spcPts val="0"/>
              </a:spcAft>
              <a:buFont typeface="Wingdings 2"/>
              <a:buChar char=""/>
              <a:defRPr/>
            </a:pPr>
            <a:endParaRPr lang="en-US" altLang="en-US" sz="2600" dirty="0"/>
          </a:p>
        </p:txBody>
      </p:sp>
      <p:sp>
        <p:nvSpPr>
          <p:cNvPr id="3" name="Content Placeholder 2"/>
          <p:cNvSpPr>
            <a:spLocks noGrp="1"/>
          </p:cNvSpPr>
          <p:nvPr>
            <p:ph sz="half" idx="2"/>
          </p:nvPr>
        </p:nvSpPr>
        <p:spPr/>
        <p:txBody>
          <a:bodyPr>
            <a:normAutofit fontScale="92500"/>
          </a:bodyPr>
          <a:lstStyle/>
          <a:p>
            <a:pPr marL="420624" lvl="1" indent="-384048" fontAlgn="auto">
              <a:spcAft>
                <a:spcPts val="0"/>
              </a:spcAft>
              <a:buSzPct val="80000"/>
              <a:buFont typeface="Wingdings 2"/>
              <a:buChar char=""/>
              <a:defRPr/>
            </a:pPr>
            <a:r>
              <a:rPr lang="en-US" altLang="en-US" sz="2900" dirty="0"/>
              <a:t>Authorizes the release of information from</a:t>
            </a:r>
          </a:p>
          <a:p>
            <a:pPr marL="694944" lvl="3" indent="-384048" fontAlgn="auto">
              <a:spcAft>
                <a:spcPts val="0"/>
              </a:spcAft>
              <a:buClr>
                <a:schemeClr val="accent1"/>
              </a:buClr>
              <a:buSzPct val="80000"/>
              <a:buFont typeface="Wingdings 2"/>
              <a:buChar char=""/>
              <a:defRPr/>
            </a:pPr>
            <a:r>
              <a:rPr lang="en-US" altLang="en-US" sz="2500" dirty="0"/>
              <a:t>Officer’s personnel file</a:t>
            </a:r>
          </a:p>
          <a:p>
            <a:pPr marL="694944" lvl="3" indent="-384048" fontAlgn="auto">
              <a:spcAft>
                <a:spcPts val="0"/>
              </a:spcAft>
              <a:buClr>
                <a:schemeClr val="accent1"/>
              </a:buClr>
              <a:buSzPct val="80000"/>
              <a:buFont typeface="Wingdings 2"/>
              <a:buChar char=""/>
              <a:defRPr/>
            </a:pPr>
            <a:r>
              <a:rPr lang="en-US" altLang="en-US" sz="2500" dirty="0"/>
              <a:t>Termination records</a:t>
            </a:r>
          </a:p>
          <a:p>
            <a:pPr marL="694944" lvl="3" indent="-384048" fontAlgn="auto">
              <a:spcAft>
                <a:spcPts val="0"/>
              </a:spcAft>
              <a:buClr>
                <a:schemeClr val="accent1"/>
              </a:buClr>
              <a:buSzPct val="80000"/>
              <a:buFont typeface="Wingdings 2"/>
              <a:buChar char=""/>
              <a:defRPr/>
            </a:pPr>
            <a:r>
              <a:rPr lang="en-US" altLang="en-US" sz="2500" dirty="0"/>
              <a:t>Any other information related to certification</a:t>
            </a:r>
          </a:p>
          <a:p>
            <a:pPr marL="694944" lvl="3" indent="-384048" fontAlgn="auto">
              <a:spcAft>
                <a:spcPts val="0"/>
              </a:spcAft>
              <a:buClr>
                <a:schemeClr val="accent1"/>
              </a:buClr>
              <a:buSzPct val="80000"/>
              <a:buFont typeface="Wingdings 2"/>
              <a:buChar char=""/>
              <a:defRPr/>
            </a:pPr>
            <a:r>
              <a:rPr lang="en-US" altLang="en-US" sz="2500" b="1" dirty="0">
                <a:solidFill>
                  <a:srgbClr val="FFFF00"/>
                </a:solidFill>
              </a:rPr>
              <a:t>Including internal investigations</a:t>
            </a:r>
          </a:p>
          <a:p>
            <a:endParaRPr lang="en-US" dirty="0"/>
          </a:p>
        </p:txBody>
      </p:sp>
      <p:sp>
        <p:nvSpPr>
          <p:cNvPr id="17412" name="Text Placeholder 2"/>
          <p:cNvSpPr txBox="1">
            <a:spLocks/>
          </p:cNvSpPr>
          <p:nvPr/>
        </p:nvSpPr>
        <p:spPr bwMode="auto">
          <a:xfrm>
            <a:off x="513413" y="1066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dirty="0">
                <a:solidFill>
                  <a:schemeClr val="accent1"/>
                </a:solidFill>
              </a:rPr>
              <a:t>RCW 43.101.095 (5)</a:t>
            </a:r>
          </a:p>
        </p:txBody>
      </p:sp>
      <p:pic>
        <p:nvPicPr>
          <p:cNvPr id="6" name="Picture 2" descr="C:\Users\tjones\AppData\Local\Microsoft\Windows\Temporary Internet Files\Content.IE5\HF97RQ3U\MP90042223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1096" y="4495800"/>
            <a:ext cx="2038368" cy="15240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Lapse in Service</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5" name="Content Placeholder 4"/>
          <p:cNvSpPr>
            <a:spLocks noGrp="1"/>
          </p:cNvSpPr>
          <p:nvPr>
            <p:ph idx="1"/>
          </p:nvPr>
        </p:nvSpPr>
        <p:spPr>
          <a:xfrm>
            <a:off x="533400" y="2071688"/>
            <a:ext cx="7467600" cy="3657600"/>
          </a:xfrm>
        </p:spPr>
        <p:txBody>
          <a:bodyPr>
            <a:normAutofit fontScale="92500"/>
          </a:bodyPr>
          <a:lstStyle/>
          <a:p>
            <a:pPr marL="420624" indent="-384048" fontAlgn="auto">
              <a:spcAft>
                <a:spcPts val="0"/>
              </a:spcAft>
              <a:buFont typeface="Wingdings 2"/>
              <a:buChar char=""/>
              <a:defRPr/>
            </a:pPr>
            <a:r>
              <a:rPr lang="en-US" altLang="en-US" sz="2800" dirty="0"/>
              <a:t>A peace officer’s certification lapses automatically when there is a break of more than 24 consecutive months in service as a fully commissioned peace officer.</a:t>
            </a:r>
          </a:p>
          <a:p>
            <a:pPr marL="420624" indent="-384048" fontAlgn="auto">
              <a:spcAft>
                <a:spcPts val="0"/>
              </a:spcAft>
              <a:buFont typeface="Wingdings 2"/>
              <a:buChar char=""/>
              <a:defRPr/>
            </a:pPr>
            <a:r>
              <a:rPr lang="en-US" altLang="en-US" sz="2800" dirty="0"/>
              <a:t>A break solely due to </a:t>
            </a:r>
            <a:r>
              <a:rPr lang="en-US" altLang="en-US" sz="2800" i="1" dirty="0">
                <a:solidFill>
                  <a:srgbClr val="FFFF00"/>
                </a:solidFill>
              </a:rPr>
              <a:t>direct review of an appeal, or work related injury </a:t>
            </a:r>
            <a:r>
              <a:rPr lang="en-US" altLang="en-US" sz="2800" dirty="0"/>
              <a:t>does not count as part of the 24 months</a:t>
            </a:r>
            <a:r>
              <a:rPr lang="en-US" altLang="en-US" sz="2800" dirty="0" smtClean="0"/>
              <a:t>.</a:t>
            </a:r>
            <a:endParaRPr lang="en-US" altLang="en-US" sz="2600" dirty="0" smtClean="0"/>
          </a:p>
          <a:p>
            <a:pPr marL="722376" lvl="1" indent="-274320" fontAlgn="auto">
              <a:spcAft>
                <a:spcPts val="0"/>
              </a:spcAft>
              <a:buFont typeface="Wingdings 2"/>
              <a:buChar char=""/>
              <a:defRPr/>
            </a:pPr>
            <a:r>
              <a:rPr lang="en-US" altLang="en-US" sz="2100" dirty="0" smtClean="0"/>
              <a:t>Work related injury (i.e. placed on L &amp; I injury leave)</a:t>
            </a:r>
          </a:p>
          <a:p>
            <a:pPr marL="1005840" lvl="2" indent="-256032" fontAlgn="auto">
              <a:spcAft>
                <a:spcPts val="0"/>
              </a:spcAft>
              <a:buFont typeface="Arial"/>
              <a:buChar char="○"/>
              <a:defRPr/>
            </a:pPr>
            <a:r>
              <a:rPr lang="en-US" altLang="en-US" sz="1900" dirty="0" smtClean="0"/>
              <a:t>Doesn’t count if officer resigns</a:t>
            </a:r>
            <a:endParaRPr lang="en-US" altLang="en-US" sz="1900" dirty="0"/>
          </a:p>
        </p:txBody>
      </p:sp>
      <p:sp>
        <p:nvSpPr>
          <p:cNvPr id="18436" name="Text Placeholder 2"/>
          <p:cNvSpPr txBox="1">
            <a:spLocks/>
          </p:cNvSpPr>
          <p:nvPr/>
        </p:nvSpPr>
        <p:spPr bwMode="auto">
          <a:xfrm>
            <a:off x="533400" y="1447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a:solidFill>
                  <a:schemeClr val="accent1"/>
                </a:solidFill>
              </a:rPr>
              <a:t>RCW 43.101.125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Can certification/ELIGIBILTY be reinstated?</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5" name="Content Placeholder 4"/>
          <p:cNvSpPr>
            <a:spLocks noGrp="1"/>
          </p:cNvSpPr>
          <p:nvPr>
            <p:ph idx="1"/>
          </p:nvPr>
        </p:nvSpPr>
        <p:spPr>
          <a:xfrm>
            <a:off x="533400" y="2071688"/>
            <a:ext cx="7467600" cy="3657600"/>
          </a:xfrm>
        </p:spPr>
        <p:txBody>
          <a:bodyPr>
            <a:normAutofit fontScale="92500" lnSpcReduction="20000"/>
          </a:bodyPr>
          <a:lstStyle/>
          <a:p>
            <a:pPr marL="420624" indent="-384048" fontAlgn="auto">
              <a:spcAft>
                <a:spcPts val="0"/>
              </a:spcAft>
              <a:buFont typeface="Wingdings 2"/>
              <a:buChar char=""/>
              <a:defRPr/>
            </a:pPr>
            <a:r>
              <a:rPr lang="en-US" altLang="en-US" sz="2800" dirty="0"/>
              <a:t>Yes, </a:t>
            </a:r>
            <a:r>
              <a:rPr lang="en-US" altLang="en-US" sz="2800" i="1" u="sng" dirty="0">
                <a:solidFill>
                  <a:srgbClr val="FFFF00"/>
                </a:solidFill>
              </a:rPr>
              <a:t>except for conviction of a felony</a:t>
            </a:r>
            <a:r>
              <a:rPr lang="en-US" altLang="en-US" sz="2800" dirty="0"/>
              <a:t>, there are processes to reinstate after a specified period of time</a:t>
            </a:r>
            <a:r>
              <a:rPr lang="en-US" altLang="en-US" sz="2800" dirty="0" smtClean="0"/>
              <a:t>.</a:t>
            </a:r>
          </a:p>
          <a:p>
            <a:pPr marL="722376" lvl="1" indent="-274320" fontAlgn="auto">
              <a:spcAft>
                <a:spcPts val="0"/>
              </a:spcAft>
              <a:buFont typeface="Wingdings 2"/>
              <a:buChar char=""/>
              <a:defRPr/>
            </a:pPr>
            <a:r>
              <a:rPr lang="en-US" altLang="en-US" sz="2400" dirty="0" smtClean="0"/>
              <a:t>2 years if terminated from the BLEA </a:t>
            </a:r>
          </a:p>
          <a:p>
            <a:pPr marL="1005840" lvl="2" indent="-256032" fontAlgn="auto">
              <a:spcAft>
                <a:spcPts val="0"/>
              </a:spcAft>
              <a:buFont typeface="Arial"/>
              <a:buChar char="○"/>
              <a:defRPr/>
            </a:pPr>
            <a:r>
              <a:rPr lang="en-US" altLang="en-US" sz="2200" dirty="0" smtClean="0"/>
              <a:t>WAC 139-05-242</a:t>
            </a:r>
          </a:p>
          <a:p>
            <a:pPr marL="722376" lvl="1" indent="-274320" fontAlgn="auto">
              <a:spcAft>
                <a:spcPts val="0"/>
              </a:spcAft>
              <a:buFont typeface="Wingdings 2"/>
              <a:buChar char=""/>
              <a:defRPr/>
            </a:pPr>
            <a:r>
              <a:rPr lang="en-US" altLang="en-US" sz="2400" dirty="0" smtClean="0"/>
              <a:t>5 years if revoked</a:t>
            </a:r>
          </a:p>
          <a:p>
            <a:pPr marL="1005840" lvl="2" indent="-256032" fontAlgn="auto">
              <a:spcAft>
                <a:spcPts val="0"/>
              </a:spcAft>
              <a:buFont typeface="Arial"/>
              <a:buChar char="○"/>
              <a:defRPr/>
            </a:pPr>
            <a:r>
              <a:rPr lang="en-US" altLang="en-US" sz="2200" dirty="0" smtClean="0"/>
              <a:t>Must petition the Commission and meet standards described in WAC 139-06-130.</a:t>
            </a:r>
            <a:endParaRPr lang="en-US" altLang="en-US" sz="2200" dirty="0"/>
          </a:p>
          <a:p>
            <a:pPr marL="420624" indent="-384048" fontAlgn="auto">
              <a:spcAft>
                <a:spcPts val="0"/>
              </a:spcAft>
              <a:buFont typeface="Wingdings 2"/>
              <a:buNone/>
              <a:defRPr/>
            </a:pPr>
            <a:endParaRPr lang="en-US" altLang="en-US" sz="2800" dirty="0"/>
          </a:p>
          <a:p>
            <a:pPr marL="420624" indent="-384048" fontAlgn="auto">
              <a:spcAft>
                <a:spcPts val="0"/>
              </a:spcAft>
              <a:buFont typeface="Wingdings 2"/>
              <a:buChar char=""/>
              <a:defRPr/>
            </a:pPr>
            <a:r>
              <a:rPr lang="en-US" altLang="en-US" sz="2800" dirty="0"/>
              <a:t>Probation period may be required.</a:t>
            </a:r>
          </a:p>
        </p:txBody>
      </p:sp>
      <p:sp>
        <p:nvSpPr>
          <p:cNvPr id="19460" name="Text Placeholder 2"/>
          <p:cNvSpPr txBox="1">
            <a:spLocks/>
          </p:cNvSpPr>
          <p:nvPr/>
        </p:nvSpPr>
        <p:spPr bwMode="auto">
          <a:xfrm>
            <a:off x="533400" y="1447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a:solidFill>
                  <a:schemeClr val="accent1"/>
                </a:solidFill>
              </a:rPr>
              <a:t>WAC 139-06-120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When will the peace officer be notified?</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5" name="Content Placeholder 4"/>
          <p:cNvSpPr>
            <a:spLocks noGrp="1"/>
          </p:cNvSpPr>
          <p:nvPr>
            <p:ph idx="1"/>
          </p:nvPr>
        </p:nvSpPr>
        <p:spPr>
          <a:xfrm>
            <a:off x="533400" y="2071688"/>
            <a:ext cx="7467600" cy="3657600"/>
          </a:xfrm>
        </p:spPr>
        <p:txBody>
          <a:bodyPr>
            <a:normAutofit lnSpcReduction="10000"/>
          </a:bodyPr>
          <a:lstStyle/>
          <a:p>
            <a:pPr marL="420624" indent="-384048" fontAlgn="auto">
              <a:spcAft>
                <a:spcPts val="0"/>
              </a:spcAft>
              <a:buFont typeface="Wingdings 2"/>
              <a:buChar char=""/>
              <a:defRPr/>
            </a:pPr>
            <a:r>
              <a:rPr lang="en-US" altLang="en-US" sz="2800" dirty="0" smtClean="0"/>
              <a:t>A </a:t>
            </a:r>
            <a:r>
              <a:rPr lang="en-US" altLang="en-US" sz="2800" dirty="0"/>
              <a:t>statement of charges must be served upon the officer by mail or personal service.</a:t>
            </a:r>
          </a:p>
          <a:p>
            <a:pPr marL="420624" indent="-384048" fontAlgn="auto">
              <a:spcAft>
                <a:spcPts val="0"/>
              </a:spcAft>
              <a:buFont typeface="Wingdings 2"/>
              <a:buNone/>
              <a:defRPr/>
            </a:pPr>
            <a:endParaRPr lang="en-US" altLang="en-US" sz="2800" dirty="0"/>
          </a:p>
          <a:p>
            <a:pPr marL="420624" indent="-384048" fontAlgn="auto">
              <a:spcAft>
                <a:spcPts val="0"/>
              </a:spcAft>
              <a:buFont typeface="Wingdings 2"/>
              <a:buChar char=""/>
              <a:defRPr/>
            </a:pPr>
            <a:r>
              <a:rPr lang="en-US" altLang="en-US" sz="2800" dirty="0"/>
              <a:t>A copy is sent to the employing agency.</a:t>
            </a:r>
          </a:p>
          <a:p>
            <a:pPr marL="420624" indent="-384048" fontAlgn="auto">
              <a:spcAft>
                <a:spcPts val="0"/>
              </a:spcAft>
              <a:buFont typeface="Wingdings 2"/>
              <a:buNone/>
              <a:defRPr/>
            </a:pPr>
            <a:endParaRPr lang="en-US" altLang="en-US" sz="2800" dirty="0"/>
          </a:p>
          <a:p>
            <a:pPr marL="420624" indent="-384048" fontAlgn="auto">
              <a:spcAft>
                <a:spcPts val="0"/>
              </a:spcAft>
              <a:buFont typeface="Wingdings 2"/>
              <a:buChar char=""/>
              <a:defRPr/>
            </a:pPr>
            <a:r>
              <a:rPr lang="en-US" altLang="en-US" sz="2800" dirty="0"/>
              <a:t>The officer must request a hearing within </a:t>
            </a:r>
            <a:r>
              <a:rPr lang="en-US" altLang="en-US" sz="2800" b="1" dirty="0">
                <a:solidFill>
                  <a:srgbClr val="FFFF00"/>
                </a:solidFill>
              </a:rPr>
              <a:t>60</a:t>
            </a:r>
            <a:r>
              <a:rPr lang="en-US" altLang="en-US" sz="2800" dirty="0"/>
              <a:t> days or an Order of Default is entered.</a:t>
            </a:r>
          </a:p>
          <a:p>
            <a:pPr marL="36576" indent="0" fontAlgn="auto">
              <a:spcAft>
                <a:spcPts val="0"/>
              </a:spcAft>
              <a:buFont typeface="Wingdings 2"/>
              <a:buNone/>
              <a:defRPr/>
            </a:pPr>
            <a:endParaRPr lang="en-US" altLang="en-US" sz="2800" dirty="0"/>
          </a:p>
        </p:txBody>
      </p:sp>
      <p:sp>
        <p:nvSpPr>
          <p:cNvPr id="20484" name="Text Placeholder 2"/>
          <p:cNvSpPr txBox="1">
            <a:spLocks/>
          </p:cNvSpPr>
          <p:nvPr/>
        </p:nvSpPr>
        <p:spPr bwMode="auto">
          <a:xfrm>
            <a:off x="533400" y="1447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a:solidFill>
                  <a:schemeClr val="accent1"/>
                </a:solidFill>
              </a:rPr>
              <a:t>WAC 139-06-050</a:t>
            </a:r>
          </a:p>
        </p:txBody>
      </p:sp>
      <p:pic>
        <p:nvPicPr>
          <p:cNvPr id="7" name="Picture 5" descr="C:\Users\tjones\AppData\Local\Microsoft\Windows\Temporary Internet Files\Content.IE5\KQA873SB\MC90044145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2286000"/>
            <a:ext cx="2667000" cy="234156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If a hearing is requested:</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21507" name="Content Placeholder 4"/>
          <p:cNvSpPr>
            <a:spLocks noGrp="1"/>
          </p:cNvSpPr>
          <p:nvPr>
            <p:ph idx="1"/>
          </p:nvPr>
        </p:nvSpPr>
        <p:spPr>
          <a:xfrm>
            <a:off x="533400" y="2071688"/>
            <a:ext cx="7467600" cy="3657600"/>
          </a:xfrm>
        </p:spPr>
        <p:txBody>
          <a:bodyPr/>
          <a:lstStyle/>
          <a:p>
            <a:r>
              <a:rPr lang="en-US" altLang="en-US" sz="2200" smtClean="0"/>
              <a:t>Date of the hearing:  </a:t>
            </a:r>
          </a:p>
          <a:p>
            <a:pPr lvl="1"/>
            <a:r>
              <a:rPr lang="en-US" altLang="en-US" sz="2200" smtClean="0"/>
              <a:t>Not earlier than 90 days nor later than 180 days after communication of the SOC.</a:t>
            </a:r>
          </a:p>
          <a:p>
            <a:r>
              <a:rPr lang="en-US" altLang="en-US" sz="2200" smtClean="0"/>
              <a:t>Written notice of the hearing: </a:t>
            </a:r>
          </a:p>
          <a:p>
            <a:pPr lvl="1"/>
            <a:r>
              <a:rPr lang="en-US" altLang="en-US" sz="2200" smtClean="0"/>
              <a:t>At least 20 days prior to the hearing.</a:t>
            </a:r>
          </a:p>
          <a:p>
            <a:r>
              <a:rPr lang="en-US" altLang="en-US" sz="2200" smtClean="0"/>
              <a:t>Requesting officer MUST be present at the hearing.</a:t>
            </a:r>
          </a:p>
          <a:p>
            <a:pPr lvl="1"/>
            <a:r>
              <a:rPr lang="en-US" altLang="en-US" sz="2200" smtClean="0"/>
              <a:t>WAC 139-06-100</a:t>
            </a:r>
          </a:p>
          <a:p>
            <a:r>
              <a:rPr lang="en-US" altLang="en-US" sz="2200" smtClean="0"/>
              <a:t>The final order will be enter within 90 days of the conclusion of hearing.</a:t>
            </a:r>
          </a:p>
          <a:p>
            <a:pPr lvl="1"/>
            <a:r>
              <a:rPr lang="en-US" altLang="en-US" sz="2200" smtClean="0"/>
              <a:t>WAC 139-06-110</a:t>
            </a:r>
          </a:p>
        </p:txBody>
      </p:sp>
      <p:sp>
        <p:nvSpPr>
          <p:cNvPr id="21508" name="Text Placeholder 2"/>
          <p:cNvSpPr txBox="1">
            <a:spLocks/>
          </p:cNvSpPr>
          <p:nvPr/>
        </p:nvSpPr>
        <p:spPr bwMode="auto">
          <a:xfrm>
            <a:off x="533400" y="1447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a:solidFill>
                  <a:schemeClr val="accent1"/>
                </a:solidFill>
              </a:rPr>
              <a:t>RCW 43.101.155 &amp; WAC 139-06</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PEACE Officer </a:t>
            </a:r>
            <a:b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b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Hearings board</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22531" name="Content Placeholder 4"/>
          <p:cNvSpPr>
            <a:spLocks noGrp="1"/>
          </p:cNvSpPr>
          <p:nvPr>
            <p:ph idx="1"/>
          </p:nvPr>
        </p:nvSpPr>
        <p:spPr>
          <a:xfrm>
            <a:off x="533400" y="2071688"/>
            <a:ext cx="7467600" cy="3657600"/>
          </a:xfrm>
        </p:spPr>
        <p:txBody>
          <a:bodyPr/>
          <a:lstStyle/>
          <a:p>
            <a:pPr>
              <a:lnSpc>
                <a:spcPct val="90000"/>
              </a:lnSpc>
            </a:pPr>
            <a:r>
              <a:rPr lang="en-US" altLang="en-US" sz="2400" smtClean="0"/>
              <a:t>1 Police Chief</a:t>
            </a:r>
          </a:p>
          <a:p>
            <a:pPr>
              <a:lnSpc>
                <a:spcPct val="90000"/>
              </a:lnSpc>
              <a:buFont typeface="Wingdings 2" pitchFamily="18" charset="2"/>
              <a:buNone/>
            </a:pPr>
            <a:endParaRPr lang="en-US" altLang="en-US" sz="2400" smtClean="0"/>
          </a:p>
          <a:p>
            <a:pPr>
              <a:lnSpc>
                <a:spcPct val="90000"/>
              </a:lnSpc>
            </a:pPr>
            <a:r>
              <a:rPr lang="en-US" altLang="en-US" sz="2400" smtClean="0"/>
              <a:t>1 Sheriff</a:t>
            </a:r>
          </a:p>
          <a:p>
            <a:pPr>
              <a:lnSpc>
                <a:spcPct val="90000"/>
              </a:lnSpc>
              <a:buFont typeface="Wingdings 2" pitchFamily="18" charset="2"/>
              <a:buNone/>
            </a:pPr>
            <a:endParaRPr lang="en-US" altLang="en-US" sz="2400" smtClean="0"/>
          </a:p>
          <a:p>
            <a:pPr>
              <a:lnSpc>
                <a:spcPct val="90000"/>
              </a:lnSpc>
            </a:pPr>
            <a:r>
              <a:rPr lang="en-US" altLang="en-US" sz="2400" smtClean="0"/>
              <a:t>2 peace officers with 10 years experience at or below sergeant</a:t>
            </a:r>
          </a:p>
          <a:p>
            <a:pPr>
              <a:lnSpc>
                <a:spcPct val="90000"/>
              </a:lnSpc>
              <a:buFont typeface="Wingdings 2" pitchFamily="18" charset="2"/>
              <a:buNone/>
            </a:pPr>
            <a:endParaRPr lang="en-US" altLang="en-US" sz="2400" smtClean="0"/>
          </a:p>
          <a:p>
            <a:pPr>
              <a:lnSpc>
                <a:spcPct val="90000"/>
              </a:lnSpc>
            </a:pPr>
            <a:r>
              <a:rPr lang="en-US" altLang="en-US" sz="2400" smtClean="0"/>
              <a:t>1 college or university representative, not a peace officer</a:t>
            </a:r>
          </a:p>
        </p:txBody>
      </p:sp>
      <p:sp>
        <p:nvSpPr>
          <p:cNvPr id="22532" name="Text Placeholder 2"/>
          <p:cNvSpPr txBox="1">
            <a:spLocks/>
          </p:cNvSpPr>
          <p:nvPr/>
        </p:nvSpPr>
        <p:spPr bwMode="auto">
          <a:xfrm>
            <a:off x="533400" y="1447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a:solidFill>
                  <a:schemeClr val="accent1"/>
                </a:solidFill>
              </a:rPr>
              <a:t>WAC 139-06-060</a:t>
            </a:r>
          </a:p>
        </p:txBody>
      </p:sp>
      <p:pic>
        <p:nvPicPr>
          <p:cNvPr id="22533" name="Picture 4" descr="C:\Users\tjones\AppData\Local\Microsoft\Windows\Temporary Internet Files\Content.IE5\F0D8Y1H1\MC90029257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8413" y="2057400"/>
            <a:ext cx="282416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Washington State Patrol</a:t>
            </a:r>
            <a:b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b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Hearings board</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23555" name="Content Placeholder 4"/>
          <p:cNvSpPr>
            <a:spLocks noGrp="1"/>
          </p:cNvSpPr>
          <p:nvPr>
            <p:ph idx="1"/>
          </p:nvPr>
        </p:nvSpPr>
        <p:spPr>
          <a:xfrm>
            <a:off x="533400" y="2071688"/>
            <a:ext cx="7467600" cy="3657600"/>
          </a:xfrm>
        </p:spPr>
        <p:txBody>
          <a:bodyPr/>
          <a:lstStyle/>
          <a:p>
            <a:pPr>
              <a:lnSpc>
                <a:spcPct val="90000"/>
              </a:lnSpc>
            </a:pPr>
            <a:r>
              <a:rPr lang="en-US" altLang="en-US" sz="2400" smtClean="0"/>
              <a:t>1 Chief or 1 Sheriff</a:t>
            </a:r>
          </a:p>
          <a:p>
            <a:pPr>
              <a:lnSpc>
                <a:spcPct val="90000"/>
              </a:lnSpc>
              <a:buFont typeface="Wingdings 2" pitchFamily="18" charset="2"/>
              <a:buNone/>
            </a:pPr>
            <a:endParaRPr lang="en-US" altLang="en-US" sz="2400" smtClean="0"/>
          </a:p>
          <a:p>
            <a:pPr>
              <a:lnSpc>
                <a:spcPct val="90000"/>
              </a:lnSpc>
            </a:pPr>
            <a:r>
              <a:rPr lang="en-US" altLang="en-US" sz="2400" smtClean="0"/>
              <a:t>1 Administrator of the State Patrol</a:t>
            </a:r>
          </a:p>
          <a:p>
            <a:pPr>
              <a:lnSpc>
                <a:spcPct val="90000"/>
              </a:lnSpc>
              <a:buFont typeface="Wingdings 2" pitchFamily="18" charset="2"/>
              <a:buNone/>
            </a:pPr>
            <a:endParaRPr lang="en-US" altLang="en-US" sz="2400" smtClean="0"/>
          </a:p>
          <a:p>
            <a:pPr>
              <a:lnSpc>
                <a:spcPct val="90000"/>
              </a:lnSpc>
            </a:pPr>
            <a:r>
              <a:rPr lang="en-US" altLang="en-US" sz="2400" smtClean="0"/>
              <a:t>1 peace officer and 1 trooper with 10 years experience, at or below sergeant</a:t>
            </a:r>
          </a:p>
          <a:p>
            <a:pPr>
              <a:lnSpc>
                <a:spcPct val="90000"/>
              </a:lnSpc>
              <a:buFont typeface="Wingdings 2" pitchFamily="18" charset="2"/>
              <a:buNone/>
            </a:pPr>
            <a:endParaRPr lang="en-US" altLang="en-US" sz="2400" smtClean="0"/>
          </a:p>
          <a:p>
            <a:pPr>
              <a:lnSpc>
                <a:spcPct val="90000"/>
              </a:lnSpc>
            </a:pPr>
            <a:r>
              <a:rPr lang="en-US" altLang="en-US" sz="2400" smtClean="0"/>
              <a:t>1 college or university representative who is not a peace officer</a:t>
            </a:r>
          </a:p>
        </p:txBody>
      </p:sp>
      <p:sp>
        <p:nvSpPr>
          <p:cNvPr id="23556" name="Text Placeholder 2"/>
          <p:cNvSpPr txBox="1">
            <a:spLocks/>
          </p:cNvSpPr>
          <p:nvPr/>
        </p:nvSpPr>
        <p:spPr bwMode="auto">
          <a:xfrm>
            <a:off x="533400" y="1447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a:solidFill>
                  <a:schemeClr val="accent1"/>
                </a:solidFill>
              </a:rPr>
              <a:t>WAC 139-06-060</a:t>
            </a:r>
          </a:p>
        </p:txBody>
      </p:sp>
      <p:pic>
        <p:nvPicPr>
          <p:cNvPr id="23557" name="Picture 4" descr="C:\Users\tjones\AppData\Local\Microsoft\Windows\Temporary Internet Files\Content.IE5\KQA873SB\MC90031951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73838" y="2057400"/>
            <a:ext cx="144780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Tribal Police Officer</a:t>
            </a:r>
            <a:b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b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Hearings board</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24579" name="Content Placeholder 4"/>
          <p:cNvSpPr>
            <a:spLocks noGrp="1"/>
          </p:cNvSpPr>
          <p:nvPr>
            <p:ph idx="1"/>
          </p:nvPr>
        </p:nvSpPr>
        <p:spPr>
          <a:xfrm>
            <a:off x="533400" y="2071688"/>
            <a:ext cx="7467600" cy="3657600"/>
          </a:xfrm>
        </p:spPr>
        <p:txBody>
          <a:bodyPr/>
          <a:lstStyle/>
          <a:p>
            <a:pPr>
              <a:lnSpc>
                <a:spcPct val="90000"/>
              </a:lnSpc>
            </a:pPr>
            <a:r>
              <a:rPr lang="en-US" altLang="en-US" sz="2400" smtClean="0"/>
              <a:t>1 Police Chief or 1 Sheriff.</a:t>
            </a:r>
          </a:p>
          <a:p>
            <a:pPr>
              <a:lnSpc>
                <a:spcPct val="90000"/>
              </a:lnSpc>
              <a:buFont typeface="Wingdings 2" pitchFamily="18" charset="2"/>
              <a:buNone/>
            </a:pPr>
            <a:endParaRPr lang="en-US" altLang="en-US" sz="2400" smtClean="0"/>
          </a:p>
          <a:p>
            <a:pPr>
              <a:lnSpc>
                <a:spcPct val="90000"/>
              </a:lnSpc>
            </a:pPr>
            <a:r>
              <a:rPr lang="en-US" altLang="en-US" sz="2400" smtClean="0"/>
              <a:t>1 Tribal Police Chief.</a:t>
            </a:r>
          </a:p>
          <a:p>
            <a:pPr>
              <a:lnSpc>
                <a:spcPct val="90000"/>
              </a:lnSpc>
              <a:buFont typeface="Wingdings 2" pitchFamily="18" charset="2"/>
              <a:buNone/>
            </a:pPr>
            <a:endParaRPr lang="en-US" altLang="en-US" sz="2400" smtClean="0"/>
          </a:p>
          <a:p>
            <a:pPr>
              <a:lnSpc>
                <a:spcPct val="90000"/>
              </a:lnSpc>
            </a:pPr>
            <a:r>
              <a:rPr lang="en-US" altLang="en-US" sz="2400" smtClean="0"/>
              <a:t>1 police officer and 1 tribal officer with a minimum of 10 years experience at or below the rank of Sgt.</a:t>
            </a:r>
          </a:p>
          <a:p>
            <a:pPr>
              <a:lnSpc>
                <a:spcPct val="90000"/>
              </a:lnSpc>
              <a:buFont typeface="Wingdings 2" pitchFamily="18" charset="2"/>
              <a:buNone/>
            </a:pPr>
            <a:endParaRPr lang="en-US" altLang="en-US" sz="2400" smtClean="0"/>
          </a:p>
          <a:p>
            <a:pPr>
              <a:lnSpc>
                <a:spcPct val="90000"/>
              </a:lnSpc>
            </a:pPr>
            <a:r>
              <a:rPr lang="en-US" altLang="en-US" sz="2400" smtClean="0"/>
              <a:t>1 person not currently a police officer who represents a community college or 4 year college or university.</a:t>
            </a:r>
          </a:p>
        </p:txBody>
      </p:sp>
      <p:sp>
        <p:nvSpPr>
          <p:cNvPr id="24580" name="Text Placeholder 2"/>
          <p:cNvSpPr txBox="1">
            <a:spLocks/>
          </p:cNvSpPr>
          <p:nvPr/>
        </p:nvSpPr>
        <p:spPr bwMode="auto">
          <a:xfrm>
            <a:off x="533400" y="1447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a:solidFill>
                  <a:schemeClr val="accent1"/>
                </a:solidFill>
              </a:rPr>
              <a:t>WAC 139-06-060</a:t>
            </a:r>
          </a:p>
        </p:txBody>
      </p:sp>
      <p:pic>
        <p:nvPicPr>
          <p:cNvPr id="24581" name="Picture 8" descr="C:\Users\tjones\AppData\Local\Microsoft\Windows\Temporary Internet Files\Content.IE5\IMORYU50\MM900283988[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447800"/>
            <a:ext cx="1462088" cy="171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WAC 139-05-200</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8195" name="Content Placeholder 4"/>
          <p:cNvSpPr>
            <a:spLocks noGrp="1"/>
          </p:cNvSpPr>
          <p:nvPr>
            <p:ph idx="1"/>
          </p:nvPr>
        </p:nvSpPr>
        <p:spPr>
          <a:xfrm>
            <a:off x="457200" y="1447800"/>
            <a:ext cx="7467600" cy="4221163"/>
          </a:xfrm>
        </p:spPr>
        <p:txBody>
          <a:bodyPr/>
          <a:lstStyle/>
          <a:p>
            <a:r>
              <a:rPr lang="en-US" sz="3600" dirty="0"/>
              <a:t>Each law </a:t>
            </a:r>
            <a:r>
              <a:rPr lang="en-US" sz="3600" dirty="0" smtClean="0"/>
              <a:t>enforcement…must </a:t>
            </a:r>
            <a:r>
              <a:rPr lang="en-US" sz="3600" b="1" dirty="0"/>
              <a:t>immediately notify </a:t>
            </a:r>
            <a:r>
              <a:rPr lang="en-US" sz="3600" dirty="0"/>
              <a:t>the </a:t>
            </a:r>
            <a:r>
              <a:rPr lang="en-US" sz="3600" dirty="0" smtClean="0"/>
              <a:t>commission…of </a:t>
            </a:r>
            <a:r>
              <a:rPr lang="en-US" sz="3600" dirty="0"/>
              <a:t>each instance where a commissioned officer </a:t>
            </a:r>
            <a:r>
              <a:rPr lang="en-US" sz="3600" b="1" dirty="0"/>
              <a:t>begins continuing and regular employment with that agency</a:t>
            </a:r>
            <a:r>
              <a:rPr lang="en-US" sz="3600" b="1" dirty="0" smtClean="0"/>
              <a:t>.</a:t>
            </a:r>
            <a:endParaRPr lang="en-US" altLang="en-US" sz="3600"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Who will have access to the Commission records</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25603" name="Content Placeholder 4"/>
          <p:cNvSpPr>
            <a:spLocks noGrp="1"/>
          </p:cNvSpPr>
          <p:nvPr>
            <p:ph idx="1"/>
          </p:nvPr>
        </p:nvSpPr>
        <p:spPr>
          <a:xfrm>
            <a:off x="533400" y="2071688"/>
            <a:ext cx="7467600" cy="3657600"/>
          </a:xfrm>
        </p:spPr>
        <p:txBody>
          <a:bodyPr/>
          <a:lstStyle/>
          <a:p>
            <a:r>
              <a:rPr lang="en-US" altLang="en-US" sz="2400" smtClean="0"/>
              <a:t>All papers, files and information are confidential, NOT subject to public disclosure, subpoena, or discovery proceedings in any </a:t>
            </a:r>
            <a:r>
              <a:rPr lang="en-US" altLang="en-US" sz="2400" u="sng" smtClean="0"/>
              <a:t>civil action</a:t>
            </a:r>
            <a:r>
              <a:rPr lang="en-US" altLang="en-US" sz="2400" smtClean="0"/>
              <a:t>.  </a:t>
            </a:r>
            <a:r>
              <a:rPr lang="en-US" altLang="en-US" sz="1800" b="1" smtClean="0"/>
              <a:t>RCW 43.101.400</a:t>
            </a:r>
            <a:endParaRPr lang="en-US" altLang="en-US" sz="2400" b="1" smtClean="0"/>
          </a:p>
          <a:p>
            <a:pPr>
              <a:buFont typeface="Wingdings 2" pitchFamily="18" charset="2"/>
              <a:buNone/>
            </a:pPr>
            <a:endParaRPr lang="en-US" altLang="en-US" sz="2400" smtClean="0"/>
          </a:p>
          <a:p>
            <a:r>
              <a:rPr lang="en-US" altLang="en-US" sz="2400" smtClean="0"/>
              <a:t>The hearings, but not the deliberations of the board, are open to the public.</a:t>
            </a:r>
          </a:p>
          <a:p>
            <a:pPr>
              <a:buFont typeface="Wingdings 2" pitchFamily="18" charset="2"/>
              <a:buNone/>
            </a:pPr>
            <a:endParaRPr lang="en-US" altLang="en-US" sz="2400" smtClean="0"/>
          </a:p>
          <a:p>
            <a:r>
              <a:rPr lang="en-US" altLang="en-US" sz="2400" smtClean="0"/>
              <a:t>Our office is completely secure, including the fax machine.</a:t>
            </a:r>
          </a:p>
        </p:txBody>
      </p:sp>
      <p:sp>
        <p:nvSpPr>
          <p:cNvPr id="25604" name="Text Placeholder 2"/>
          <p:cNvSpPr txBox="1">
            <a:spLocks/>
          </p:cNvSpPr>
          <p:nvPr/>
        </p:nvSpPr>
        <p:spPr bwMode="auto">
          <a:xfrm>
            <a:off x="533400" y="1447800"/>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2" pitchFamily="18" charset="2"/>
              <a:buChar char=""/>
              <a:defRPr sz="3000">
                <a:solidFill>
                  <a:schemeClr val="tx1"/>
                </a:solidFill>
                <a:latin typeface="Arial" charset="0"/>
              </a:defRPr>
            </a:lvl1pPr>
            <a:lvl2pPr marL="722313" indent="-273050">
              <a:spcBef>
                <a:spcPct val="20000"/>
              </a:spcBef>
              <a:buClr>
                <a:schemeClr val="accent1"/>
              </a:buClr>
              <a:buSzPct val="90000"/>
              <a:buFont typeface="Wingdings 2" pitchFamily="18" charset="2"/>
              <a:buChar char=""/>
              <a:defRPr sz="2600">
                <a:solidFill>
                  <a:schemeClr val="tx1"/>
                </a:solidFill>
                <a:latin typeface="Arial" charset="0"/>
              </a:defRPr>
            </a:lvl2pPr>
            <a:lvl3pPr marL="1004888" indent="-255588">
              <a:spcBef>
                <a:spcPct val="20000"/>
              </a:spcBef>
              <a:buClr>
                <a:schemeClr val="accent2"/>
              </a:buClr>
              <a:buSzPct val="85000"/>
              <a:buFont typeface="Arial" charset="0"/>
              <a:buChar char="○"/>
              <a:defRPr sz="2400">
                <a:solidFill>
                  <a:schemeClr val="tx1"/>
                </a:solidFill>
                <a:latin typeface="Arial" charset="0"/>
              </a:defRPr>
            </a:lvl3pPr>
            <a:lvl4pPr marL="1279525" indent="-236538">
              <a:spcBef>
                <a:spcPct val="20000"/>
              </a:spcBef>
              <a:buClr>
                <a:srgbClr val="8D89A4"/>
              </a:buClr>
              <a:buSzPct val="90000"/>
              <a:buFont typeface="Wingdings 2" pitchFamily="18" charset="2"/>
              <a:buChar char=""/>
              <a:defRPr sz="2000">
                <a:solidFill>
                  <a:schemeClr val="tx1"/>
                </a:solidFill>
                <a:latin typeface="Arial" charset="0"/>
              </a:defRPr>
            </a:lvl4pPr>
            <a:lvl5pPr marL="1489075" indent="-182563">
              <a:spcBef>
                <a:spcPct val="20000"/>
              </a:spcBef>
              <a:buClr>
                <a:srgbClr val="748560"/>
              </a:buClr>
              <a:buSzPct val="100000"/>
              <a:buFont typeface="Arial" charset="0"/>
              <a:buChar char="-"/>
              <a:defRPr sz="2000">
                <a:solidFill>
                  <a:schemeClr val="tx1"/>
                </a:solidFill>
                <a:latin typeface="Arial" charset="0"/>
              </a:defRPr>
            </a:lvl5pPr>
            <a:lvl6pPr marL="19462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6pPr>
            <a:lvl7pPr marL="24034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7pPr>
            <a:lvl8pPr marL="28606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8pPr>
            <a:lvl9pPr marL="3317875" indent="-182563" fontAlgn="base">
              <a:spcBef>
                <a:spcPct val="20000"/>
              </a:spcBef>
              <a:spcAft>
                <a:spcPct val="0"/>
              </a:spcAft>
              <a:buClr>
                <a:srgbClr val="748560"/>
              </a:buClr>
              <a:buSzPct val="100000"/>
              <a:buFont typeface="Arial" charset="0"/>
              <a:buChar char="-"/>
              <a:defRPr sz="2000">
                <a:solidFill>
                  <a:schemeClr val="tx1"/>
                </a:solidFill>
                <a:latin typeface="Arial" charset="0"/>
              </a:defRPr>
            </a:lvl9pPr>
          </a:lstStyle>
          <a:p>
            <a:pPr algn="ctr">
              <a:buFont typeface="Wingdings 2" pitchFamily="18" charset="2"/>
              <a:buNone/>
            </a:pPr>
            <a:r>
              <a:rPr lang="en-US" altLang="en-US" sz="2400" b="1">
                <a:solidFill>
                  <a:schemeClr val="accent1"/>
                </a:solidFill>
              </a:rPr>
              <a:t>RCW 43.101.400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descr="C:\Users\tjones\AppData\Local\Microsoft\Windows\Temporary Internet Files\Content.IE5\F0D8Y1H1\MC90038404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00700" y="2590800"/>
            <a:ext cx="3522663"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p:txBody>
          <a:bodyPr>
            <a:normAutofit/>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Certification Contacts</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26628" name="Content Placeholder 4"/>
          <p:cNvSpPr>
            <a:spLocks noGrp="1"/>
          </p:cNvSpPr>
          <p:nvPr>
            <p:ph idx="1"/>
          </p:nvPr>
        </p:nvSpPr>
        <p:spPr>
          <a:xfrm>
            <a:off x="533400" y="2071688"/>
            <a:ext cx="7467600" cy="3657600"/>
          </a:xfrm>
        </p:spPr>
        <p:txBody>
          <a:bodyPr/>
          <a:lstStyle/>
          <a:p>
            <a:r>
              <a:rPr lang="en-US" altLang="en-US" smtClean="0"/>
              <a:t>Tisha Jones, Certification Manager</a:t>
            </a:r>
          </a:p>
          <a:p>
            <a:pPr lvl="1"/>
            <a:r>
              <a:rPr lang="en-US" altLang="en-US" b="1" smtClean="0">
                <a:solidFill>
                  <a:srgbClr val="FFFF00"/>
                </a:solidFill>
              </a:rPr>
              <a:t>tjones@cjtc.state.wa.us </a:t>
            </a:r>
          </a:p>
          <a:p>
            <a:endParaRPr lang="en-US" altLang="en-US" smtClean="0"/>
          </a:p>
          <a:p>
            <a:r>
              <a:rPr lang="en-US" altLang="en-US" smtClean="0"/>
              <a:t>Sonja Hirsch, Hearings Coordinator</a:t>
            </a:r>
          </a:p>
          <a:p>
            <a:pPr lvl="1"/>
            <a:r>
              <a:rPr lang="en-US" altLang="en-US" b="1" smtClean="0">
                <a:solidFill>
                  <a:srgbClr val="FFFF00"/>
                </a:solidFill>
              </a:rPr>
              <a:t>shirsch@cjtc.state.wa.us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fontAlgn="auto">
              <a:spcAft>
                <a:spcPts val="0"/>
              </a:spcAft>
              <a:defRPr/>
            </a:pPr>
            <a:r>
              <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RCW </a:t>
            </a: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43.101.135   &amp; </a:t>
            </a:r>
            <a:b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b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                           WAC 139-06-020</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8195" name="Content Placeholder 4"/>
          <p:cNvSpPr>
            <a:spLocks noGrp="1"/>
          </p:cNvSpPr>
          <p:nvPr>
            <p:ph idx="1"/>
          </p:nvPr>
        </p:nvSpPr>
        <p:spPr>
          <a:xfrm>
            <a:off x="457200" y="1905000"/>
            <a:ext cx="7467600" cy="4221163"/>
          </a:xfrm>
        </p:spPr>
        <p:txBody>
          <a:bodyPr/>
          <a:lstStyle/>
          <a:p>
            <a:r>
              <a:rPr lang="en-US" altLang="en-US" sz="3600" dirty="0" smtClean="0"/>
              <a:t>Employing agencies must notify the WSCJTC upon termination for any reason, including resignation, within 15 days of the officers departure. </a:t>
            </a:r>
          </a:p>
        </p:txBody>
      </p:sp>
    </p:spTree>
    <p:extLst>
      <p:ext uri="{BB962C8B-B14F-4D97-AF65-F5344CB8AC3E}">
        <p14:creationId xmlns:p14="http://schemas.microsoft.com/office/powerpoint/2010/main" val="3636016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Commission v. Certification</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9219" name="Content Placeholder 4"/>
          <p:cNvSpPr>
            <a:spLocks noGrp="1"/>
          </p:cNvSpPr>
          <p:nvPr>
            <p:ph sz="quarter" idx="2"/>
          </p:nvPr>
        </p:nvSpPr>
        <p:spPr>
          <a:xfrm>
            <a:off x="609600" y="1447800"/>
            <a:ext cx="3962400" cy="4551363"/>
          </a:xfrm>
        </p:spPr>
        <p:txBody>
          <a:bodyPr/>
          <a:lstStyle/>
          <a:p>
            <a:r>
              <a:rPr lang="en-US" altLang="en-US" sz="2800" smtClean="0"/>
              <a:t>Commission</a:t>
            </a:r>
          </a:p>
          <a:p>
            <a:pPr lvl="1"/>
            <a:r>
              <a:rPr lang="en-US" altLang="en-US" sz="2400" smtClean="0"/>
              <a:t>Issued by the appointing authority of the law enforcement agency</a:t>
            </a:r>
          </a:p>
          <a:p>
            <a:pPr lvl="2"/>
            <a:r>
              <a:rPr lang="en-US" altLang="en-US" sz="2000" smtClean="0"/>
              <a:t>Lose this when separating from employment</a:t>
            </a:r>
          </a:p>
        </p:txBody>
      </p:sp>
      <p:sp>
        <p:nvSpPr>
          <p:cNvPr id="9220" name="Content Placeholder 6"/>
          <p:cNvSpPr>
            <a:spLocks noGrp="1"/>
          </p:cNvSpPr>
          <p:nvPr>
            <p:ph sz="quarter" idx="4"/>
          </p:nvPr>
        </p:nvSpPr>
        <p:spPr>
          <a:xfrm>
            <a:off x="4648200" y="1447800"/>
            <a:ext cx="3886200" cy="4724400"/>
          </a:xfrm>
        </p:spPr>
        <p:txBody>
          <a:bodyPr/>
          <a:lstStyle/>
          <a:p>
            <a:pPr>
              <a:lnSpc>
                <a:spcPct val="90000"/>
              </a:lnSpc>
            </a:pPr>
            <a:r>
              <a:rPr lang="en-US" altLang="en-US" sz="2800" dirty="0" smtClean="0">
                <a:cs typeface="Times New Roman" pitchFamily="18" charset="0"/>
              </a:rPr>
              <a:t>Certification</a:t>
            </a:r>
          </a:p>
          <a:p>
            <a:pPr lvl="1">
              <a:lnSpc>
                <a:spcPct val="90000"/>
              </a:lnSpc>
            </a:pPr>
            <a:r>
              <a:rPr lang="en-US" altLang="en-US" sz="2400" dirty="0" smtClean="0">
                <a:cs typeface="Times New Roman" pitchFamily="18" charset="0"/>
              </a:rPr>
              <a:t>Issued by the State</a:t>
            </a:r>
          </a:p>
          <a:p>
            <a:pPr lvl="1">
              <a:lnSpc>
                <a:spcPct val="90000"/>
              </a:lnSpc>
            </a:pPr>
            <a:r>
              <a:rPr lang="en-US" altLang="en-US" sz="2400" dirty="0" smtClean="0">
                <a:cs typeface="Times New Roman" pitchFamily="18" charset="0"/>
              </a:rPr>
              <a:t>Will lapse after a break in service of 24-60 months</a:t>
            </a:r>
          </a:p>
          <a:p>
            <a:pPr lvl="1">
              <a:lnSpc>
                <a:spcPct val="90000"/>
              </a:lnSpc>
            </a:pPr>
            <a:r>
              <a:rPr lang="en-US" altLang="en-US" sz="2400" dirty="0" smtClean="0">
                <a:cs typeface="Times New Roman" pitchFamily="18" charset="0"/>
              </a:rPr>
              <a:t>Will expire after a break in service greater than 60 months</a:t>
            </a:r>
          </a:p>
        </p:txBody>
      </p:sp>
      <p:pic>
        <p:nvPicPr>
          <p:cNvPr id="9221" name="Picture 2" descr="C:\Users\tjones\AppData\Local\Microsoft\Windows\Temporary Internet Files\Content.IE5\HF97RQ3U\MC90043485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44196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5" descr="C:\Users\tjones\AppData\Local\Microsoft\Windows\Temporary Internet Files\Content.IE5\IMORYU50\MC900434832[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6938" y="48006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Peace OFFICER CERTIFICATION</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5" name="Content Placeholder 4"/>
          <p:cNvSpPr>
            <a:spLocks noGrp="1"/>
          </p:cNvSpPr>
          <p:nvPr>
            <p:ph idx="1"/>
          </p:nvPr>
        </p:nvSpPr>
        <p:spPr/>
        <p:txBody>
          <a:bodyPr>
            <a:normAutofit fontScale="92500" lnSpcReduction="20000"/>
          </a:bodyPr>
          <a:lstStyle/>
          <a:p>
            <a:pPr marL="420624" lvl="1" indent="-384048" fontAlgn="auto">
              <a:spcAft>
                <a:spcPts val="0"/>
              </a:spcAft>
              <a:buSzPct val="80000"/>
              <a:buFont typeface="Wingdings 2"/>
              <a:buChar char=""/>
              <a:defRPr/>
            </a:pPr>
            <a:r>
              <a:rPr lang="en-US" altLang="en-US" sz="3000" dirty="0"/>
              <a:t>As a condition of continuing employment as peace officers, all Washington peace officers: </a:t>
            </a:r>
            <a:endParaRPr lang="en-US" altLang="en-US" sz="3000" dirty="0" smtClean="0"/>
          </a:p>
          <a:p>
            <a:pPr marL="731520" lvl="5" indent="0">
              <a:buClr>
                <a:schemeClr val="accent1"/>
              </a:buClr>
              <a:buSzPct val="80000"/>
              <a:buFont typeface="Arial"/>
              <a:buNone/>
              <a:defRPr/>
            </a:pPr>
            <a:r>
              <a:rPr lang="en-US" altLang="en-US" sz="2600" dirty="0" smtClean="0"/>
              <a:t>(a) Shall timely obtain certification as peace officers, or timely obtain certification or exemption therefrom, by meeting all requirements of RCW 43.101.200 as that section is administered under the rules of the commission, as well by meeting any additional requirements under this chapter; and </a:t>
            </a:r>
          </a:p>
          <a:p>
            <a:pPr marL="731520" lvl="5" indent="0">
              <a:buClr>
                <a:schemeClr val="accent1"/>
              </a:buClr>
              <a:buSzPct val="80000"/>
              <a:buFont typeface="Arial"/>
              <a:buNone/>
              <a:defRPr/>
            </a:pPr>
            <a:endParaRPr lang="en-US" altLang="en-US" sz="2600" dirty="0" smtClean="0"/>
          </a:p>
          <a:p>
            <a:pPr marL="731520" lvl="5" indent="0">
              <a:buClr>
                <a:schemeClr val="accent1"/>
              </a:buClr>
              <a:buSzPct val="80000"/>
              <a:buFont typeface="Arial"/>
              <a:buNone/>
              <a:defRPr/>
            </a:pPr>
            <a:r>
              <a:rPr lang="en-US" altLang="en-US" sz="2600" dirty="0" smtClean="0"/>
              <a:t>(</a:t>
            </a:r>
            <a:r>
              <a:rPr lang="en-US" altLang="en-US" sz="2600" dirty="0"/>
              <a:t>b) shall maintain the basic certification as peace officers under this chapter</a:t>
            </a:r>
            <a:r>
              <a:rPr lang="en-US" altLang="en-US" sz="2600" dirty="0" smtClean="0"/>
              <a:t>.</a:t>
            </a:r>
            <a:endParaRPr lang="en-US" altLang="en-US" sz="2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Special Commission &amp; Limited Authority</a:t>
            </a:r>
            <a:endParaRPr lang="en-US" dirty="0"/>
          </a:p>
        </p:txBody>
      </p:sp>
      <p:sp>
        <p:nvSpPr>
          <p:cNvPr id="8" name="Content Placeholder 7"/>
          <p:cNvSpPr>
            <a:spLocks noGrp="1"/>
          </p:cNvSpPr>
          <p:nvPr>
            <p:ph sz="half" idx="1"/>
          </p:nvPr>
        </p:nvSpPr>
        <p:spPr>
          <a:xfrm>
            <a:off x="228600" y="1828801"/>
            <a:ext cx="4472066" cy="2286000"/>
          </a:xfrm>
        </p:spPr>
        <p:txBody>
          <a:bodyPr>
            <a:normAutofit/>
          </a:bodyPr>
          <a:lstStyle/>
          <a:p>
            <a:pPr marL="420624" lvl="1" indent="-384048" fontAlgn="auto">
              <a:spcAft>
                <a:spcPts val="0"/>
              </a:spcAft>
              <a:buSzPct val="80000"/>
              <a:buFont typeface="Wingdings 2"/>
              <a:buChar char=""/>
              <a:defRPr/>
            </a:pPr>
            <a:r>
              <a:rPr lang="en-US" altLang="en-US" sz="2900" dirty="0" smtClean="0"/>
              <a:t>Reserve officers</a:t>
            </a:r>
          </a:p>
          <a:p>
            <a:pPr marL="420624" lvl="1" indent="-384048" fontAlgn="auto">
              <a:spcAft>
                <a:spcPts val="0"/>
              </a:spcAft>
              <a:buSzPct val="80000"/>
              <a:buFont typeface="Wingdings 2"/>
              <a:buChar char=""/>
              <a:defRPr/>
            </a:pPr>
            <a:endParaRPr lang="en-US" altLang="en-US" sz="2900" dirty="0" smtClean="0"/>
          </a:p>
          <a:p>
            <a:pPr marL="420624" lvl="1" indent="-384048" fontAlgn="auto">
              <a:spcAft>
                <a:spcPts val="0"/>
              </a:spcAft>
              <a:buSzPct val="80000"/>
              <a:buFont typeface="Wingdings 2"/>
              <a:buChar char=""/>
              <a:defRPr/>
            </a:pPr>
            <a:endParaRPr lang="en-US" altLang="en-US" sz="2900" dirty="0" smtClean="0"/>
          </a:p>
          <a:p>
            <a:pPr marL="319151" lvl="2" indent="0" fontAlgn="auto">
              <a:spcAft>
                <a:spcPts val="0"/>
              </a:spcAft>
              <a:buSzPct val="80000"/>
              <a:buNone/>
              <a:defRPr/>
            </a:pPr>
            <a:endParaRPr lang="en-US" altLang="en-US" sz="2700" dirty="0" smtClean="0"/>
          </a:p>
          <a:p>
            <a:pPr marL="319151" lvl="2" indent="0" fontAlgn="auto">
              <a:spcAft>
                <a:spcPts val="0"/>
              </a:spcAft>
              <a:buSzPct val="80000"/>
              <a:buNone/>
              <a:defRPr/>
            </a:pPr>
            <a:endParaRPr lang="en-US" altLang="en-US" sz="2700" dirty="0" smtClean="0"/>
          </a:p>
          <a:p>
            <a:pPr marL="703199" lvl="2" indent="-384048" fontAlgn="auto">
              <a:spcAft>
                <a:spcPts val="0"/>
              </a:spcAft>
              <a:buSzPct val="80000"/>
              <a:buFont typeface="Wingdings 2"/>
              <a:buChar char=""/>
              <a:defRPr/>
            </a:pPr>
            <a:endParaRPr lang="en-US" altLang="en-US" sz="2900" dirty="0" smtClean="0"/>
          </a:p>
          <a:p>
            <a:pPr marL="420624" lvl="1" indent="-384048" fontAlgn="auto">
              <a:spcAft>
                <a:spcPts val="0"/>
              </a:spcAft>
              <a:buSzPct val="80000"/>
              <a:buFont typeface="Wingdings 2"/>
              <a:buChar char=""/>
              <a:defRPr/>
            </a:pPr>
            <a:endParaRPr lang="en-US" altLang="en-US" sz="2800" dirty="0"/>
          </a:p>
        </p:txBody>
      </p:sp>
      <p:sp>
        <p:nvSpPr>
          <p:cNvPr id="13" name="Content Placeholder 12"/>
          <p:cNvSpPr>
            <a:spLocks noGrp="1"/>
          </p:cNvSpPr>
          <p:nvPr>
            <p:ph sz="half" idx="2"/>
          </p:nvPr>
        </p:nvSpPr>
        <p:spPr>
          <a:xfrm>
            <a:off x="3505200" y="1828800"/>
            <a:ext cx="4419600" cy="4297363"/>
          </a:xfrm>
        </p:spPr>
        <p:txBody>
          <a:bodyPr/>
          <a:lstStyle/>
          <a:p>
            <a:pPr marL="419100" lvl="1" indent="-382588">
              <a:buSzPct val="80000"/>
              <a:buFont typeface="Wingdings 2" pitchFamily="18" charset="2"/>
              <a:buChar char=""/>
            </a:pPr>
            <a:r>
              <a:rPr lang="en-US" altLang="en-US" sz="2900" dirty="0" smtClean="0"/>
              <a:t>Railroad </a:t>
            </a:r>
            <a:r>
              <a:rPr lang="en-US" altLang="en-US" sz="2900" dirty="0"/>
              <a:t>police </a:t>
            </a:r>
            <a:r>
              <a:rPr lang="en-US" altLang="en-US" sz="2900" dirty="0" smtClean="0"/>
              <a:t>officers</a:t>
            </a:r>
            <a:endParaRPr lang="en-US" altLang="en-US" sz="2700" dirty="0"/>
          </a:p>
          <a:p>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409835"/>
            <a:ext cx="1607695" cy="163017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9051" y="2349693"/>
            <a:ext cx="876067" cy="11626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5353" y="2362200"/>
            <a:ext cx="984236" cy="11501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5" name="Text Placeholder 2"/>
          <p:cNvSpPr txBox="1">
            <a:spLocks/>
          </p:cNvSpPr>
          <p:nvPr/>
        </p:nvSpPr>
        <p:spPr bwMode="auto">
          <a:xfrm>
            <a:off x="533400" y="1499016"/>
            <a:ext cx="8305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419100" indent="-382588" algn="l" rtl="0" fontAlgn="base">
              <a:spcBef>
                <a:spcPct val="20000"/>
              </a:spcBef>
              <a:spcAft>
                <a:spcPct val="0"/>
              </a:spcAft>
              <a:buClr>
                <a:schemeClr val="accent1"/>
              </a:buClr>
              <a:buSzPct val="80000"/>
              <a:buFont typeface="Wingdings 2" pitchFamily="18" charset="2"/>
              <a:buChar char=""/>
              <a:defRPr sz="26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2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0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18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18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0" indent="0" algn="ctr" fontAlgn="auto">
              <a:spcAft>
                <a:spcPts val="0"/>
              </a:spcAft>
              <a:buNone/>
              <a:defRPr/>
            </a:pPr>
            <a:r>
              <a:rPr lang="en-US" sz="2400" b="1" dirty="0">
                <a:solidFill>
                  <a:srgbClr val="FF0000"/>
                </a:solidFill>
              </a:rPr>
              <a:t>Not Eligible for Peace Officer Certification.</a:t>
            </a: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94741" y="2388600"/>
            <a:ext cx="984235" cy="11237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07664" y="4743113"/>
            <a:ext cx="2838450" cy="5857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81540" y="4511508"/>
            <a:ext cx="1524000" cy="1524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05200" y="5559807"/>
            <a:ext cx="2838450" cy="5798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5489" y="4653616"/>
            <a:ext cx="1107422" cy="148608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6" name="Content Placeholder 7"/>
          <p:cNvSpPr txBox="1">
            <a:spLocks/>
          </p:cNvSpPr>
          <p:nvPr/>
        </p:nvSpPr>
        <p:spPr bwMode="auto">
          <a:xfrm>
            <a:off x="198932" y="3966485"/>
            <a:ext cx="8191618" cy="687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419100" indent="-382588" algn="l" rtl="0" fontAlgn="base">
              <a:spcBef>
                <a:spcPct val="20000"/>
              </a:spcBef>
              <a:spcAft>
                <a:spcPct val="0"/>
              </a:spcAft>
              <a:buClr>
                <a:schemeClr val="accent1"/>
              </a:buClr>
              <a:buSzPct val="80000"/>
              <a:buFont typeface="Wingdings 2" pitchFamily="18" charset="2"/>
              <a:buChar char=""/>
              <a:defRPr sz="26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2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0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18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18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420624" lvl="1" indent="-384048" algn="ctr" fontAlgn="auto">
              <a:spcAft>
                <a:spcPts val="0"/>
              </a:spcAft>
              <a:buSzPct val="80000"/>
              <a:buFont typeface="Wingdings 2"/>
              <a:buChar char=""/>
              <a:defRPr/>
            </a:pPr>
            <a:r>
              <a:rPr lang="en-US" altLang="en-US" sz="2900" dirty="0" smtClean="0"/>
              <a:t>Limited Authority Agencies</a:t>
            </a:r>
          </a:p>
        </p:txBody>
      </p:sp>
    </p:spTree>
    <p:extLst>
      <p:ext uri="{BB962C8B-B14F-4D97-AF65-F5344CB8AC3E}">
        <p14:creationId xmlns:p14="http://schemas.microsoft.com/office/powerpoint/2010/main" val="3530293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Academy</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5" name="Content Placeholder 4"/>
          <p:cNvSpPr>
            <a:spLocks noGrp="1"/>
          </p:cNvSpPr>
          <p:nvPr>
            <p:ph idx="1"/>
          </p:nvPr>
        </p:nvSpPr>
        <p:spPr/>
        <p:txBody>
          <a:bodyPr>
            <a:normAutofit/>
          </a:bodyPr>
          <a:lstStyle/>
          <a:p>
            <a:pPr marL="420624" indent="-384048" fontAlgn="auto">
              <a:spcAft>
                <a:spcPts val="0"/>
              </a:spcAft>
              <a:buFont typeface="Wingdings 2"/>
              <a:buChar char=""/>
              <a:defRPr/>
            </a:pPr>
            <a:r>
              <a:rPr lang="en-US" altLang="en-US" dirty="0" smtClean="0"/>
              <a:t>Training </a:t>
            </a:r>
            <a:r>
              <a:rPr lang="en-US" altLang="en-US" dirty="0"/>
              <a:t>is part of ethics class</a:t>
            </a:r>
          </a:p>
          <a:p>
            <a:pPr marL="420624" indent="-384048" fontAlgn="auto">
              <a:spcAft>
                <a:spcPts val="0"/>
              </a:spcAft>
              <a:buFont typeface="Wingdings 2"/>
              <a:buChar char=""/>
              <a:defRPr/>
            </a:pPr>
            <a:r>
              <a:rPr lang="en-US" altLang="en-US" dirty="0"/>
              <a:t>“Dismissal” (may constitute denial</a:t>
            </a:r>
            <a:r>
              <a:rPr lang="en-US" altLang="en-US" dirty="0" smtClean="0"/>
              <a:t>)</a:t>
            </a:r>
          </a:p>
          <a:p>
            <a:pPr marL="722376" lvl="1" indent="-274320" fontAlgn="auto">
              <a:spcAft>
                <a:spcPts val="0"/>
              </a:spcAft>
              <a:buFont typeface="Wingdings 2"/>
              <a:buChar char=""/>
              <a:defRPr/>
            </a:pPr>
            <a:r>
              <a:rPr lang="en-US" altLang="en-US" dirty="0" smtClean="0"/>
              <a:t>Repercussion of being “terminated” from academy</a:t>
            </a:r>
          </a:p>
          <a:p>
            <a:pPr marL="1005840" lvl="2" indent="-256032" fontAlgn="auto">
              <a:spcAft>
                <a:spcPts val="0"/>
              </a:spcAft>
              <a:buFont typeface="Arial"/>
              <a:buChar char="○"/>
              <a:defRPr/>
            </a:pPr>
            <a:r>
              <a:rPr lang="en-US" altLang="en-US" dirty="0" smtClean="0"/>
              <a:t>Cheating &amp; integrity violations</a:t>
            </a:r>
            <a:endParaRPr lang="en-US" altLang="en-US" dirty="0"/>
          </a:p>
          <a:p>
            <a:pPr marL="420624" indent="-384048" fontAlgn="auto">
              <a:spcAft>
                <a:spcPts val="0"/>
              </a:spcAft>
              <a:buFont typeface="Wingdings 2"/>
              <a:buChar char=""/>
              <a:defRPr/>
            </a:pPr>
            <a:r>
              <a:rPr lang="en-US" altLang="en-US" dirty="0"/>
              <a:t> WAC 139-05-242 </a:t>
            </a:r>
            <a:endParaRPr lang="en-US" altLang="en-US" dirty="0" smtClean="0"/>
          </a:p>
          <a:p>
            <a:pPr marL="722376" lvl="1" indent="-274320" fontAlgn="auto">
              <a:spcAft>
                <a:spcPts val="0"/>
              </a:spcAft>
              <a:buFont typeface="Wingdings 2"/>
              <a:buChar char=""/>
              <a:defRPr/>
            </a:pPr>
            <a:r>
              <a:rPr lang="en-US" altLang="en-US" dirty="0" smtClean="0"/>
              <a:t>Readmission </a:t>
            </a:r>
            <a:r>
              <a:rPr lang="en-US" altLang="en-US" dirty="0"/>
              <a:t>to basic law enforcement </a:t>
            </a:r>
            <a:r>
              <a:rPr lang="en-US" altLang="en-US" dirty="0" smtClean="0"/>
              <a:t>academy</a:t>
            </a:r>
          </a:p>
          <a:p>
            <a:pPr marL="420624" lvl="1" indent="-384048" fontAlgn="auto">
              <a:spcAft>
                <a:spcPts val="0"/>
              </a:spcAft>
              <a:buSzPct val="80000"/>
              <a:buFont typeface="Wingdings 2"/>
              <a:buChar char=""/>
              <a:defRPr/>
            </a:pP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Disqualifying MISCONDUCT</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5" name="Content Placeholder 4"/>
          <p:cNvSpPr>
            <a:spLocks noGrp="1"/>
          </p:cNvSpPr>
          <p:nvPr>
            <p:ph sz="quarter" idx="2"/>
          </p:nvPr>
        </p:nvSpPr>
        <p:spPr>
          <a:xfrm>
            <a:off x="609600" y="2057400"/>
            <a:ext cx="4040188" cy="3941763"/>
          </a:xfrm>
        </p:spPr>
        <p:txBody>
          <a:bodyPr>
            <a:normAutofit lnSpcReduction="10000"/>
          </a:bodyPr>
          <a:lstStyle/>
          <a:p>
            <a:pPr marL="420624" indent="-384048" fontAlgn="auto">
              <a:spcAft>
                <a:spcPts val="0"/>
              </a:spcAft>
              <a:buFont typeface="Wingdings 2"/>
              <a:buChar char=""/>
              <a:defRPr/>
            </a:pPr>
            <a:r>
              <a:rPr lang="en-US" altLang="en-US" dirty="0" smtClean="0"/>
              <a:t>Conviction </a:t>
            </a:r>
            <a:r>
              <a:rPr lang="en-US" altLang="en-US" dirty="0"/>
              <a:t>of any crime committed under color of authority as a peace </a:t>
            </a:r>
            <a:r>
              <a:rPr lang="en-US" altLang="en-US" dirty="0" smtClean="0"/>
              <a:t>officer</a:t>
            </a:r>
          </a:p>
          <a:p>
            <a:pPr marL="420624" indent="-384048" fontAlgn="auto">
              <a:spcAft>
                <a:spcPts val="0"/>
              </a:spcAft>
              <a:buFont typeface="Wingdings 2"/>
              <a:buChar char=""/>
              <a:defRPr/>
            </a:pPr>
            <a:r>
              <a:rPr lang="en-US" altLang="en-US" dirty="0" smtClean="0">
                <a:cs typeface="Times New Roman" pitchFamily="18" charset="0"/>
              </a:rPr>
              <a:t>Any </a:t>
            </a:r>
            <a:r>
              <a:rPr lang="en-US" altLang="en-US" dirty="0">
                <a:cs typeface="Times New Roman" pitchFamily="18" charset="0"/>
              </a:rPr>
              <a:t>crime involving dishonesty or false statement </a:t>
            </a:r>
            <a:r>
              <a:rPr lang="en-US" altLang="en-US" dirty="0" smtClean="0">
                <a:cs typeface="Times New Roman" pitchFamily="18" charset="0"/>
              </a:rPr>
              <a:t>under </a:t>
            </a:r>
            <a:r>
              <a:rPr lang="en-US" altLang="en-US" dirty="0">
                <a:cs typeface="Times New Roman" pitchFamily="18" charset="0"/>
              </a:rPr>
              <a:t>Evidence Rule # </a:t>
            </a:r>
            <a:r>
              <a:rPr lang="en-US" altLang="en-US" dirty="0" smtClean="0">
                <a:cs typeface="Times New Roman" pitchFamily="18" charset="0"/>
              </a:rPr>
              <a:t>609(a)</a:t>
            </a:r>
          </a:p>
          <a:p>
            <a:pPr marL="420624" indent="-384048" fontAlgn="auto">
              <a:spcAft>
                <a:spcPts val="0"/>
              </a:spcAft>
              <a:buFont typeface="Wingdings 2"/>
              <a:buChar char=""/>
              <a:defRPr/>
            </a:pPr>
            <a:r>
              <a:rPr lang="en-US" altLang="en-US" dirty="0" smtClean="0">
                <a:cs typeface="Times New Roman" pitchFamily="18" charset="0"/>
              </a:rPr>
              <a:t>Any </a:t>
            </a:r>
            <a:r>
              <a:rPr lang="en-US" altLang="en-US" dirty="0">
                <a:cs typeface="Times New Roman" pitchFamily="18" charset="0"/>
              </a:rPr>
              <a:t>crime involving the use or possession of a controlled </a:t>
            </a:r>
            <a:r>
              <a:rPr lang="en-US" altLang="en-US" dirty="0" smtClean="0">
                <a:cs typeface="Times New Roman" pitchFamily="18" charset="0"/>
              </a:rPr>
              <a:t>substance</a:t>
            </a:r>
            <a:endParaRPr lang="en-US" altLang="en-US" dirty="0">
              <a:cs typeface="Times New Roman" pitchFamily="18" charset="0"/>
            </a:endParaRPr>
          </a:p>
        </p:txBody>
      </p:sp>
      <p:sp>
        <p:nvSpPr>
          <p:cNvPr id="7" name="Content Placeholder 6"/>
          <p:cNvSpPr>
            <a:spLocks noGrp="1"/>
          </p:cNvSpPr>
          <p:nvPr>
            <p:ph sz="quarter" idx="4"/>
          </p:nvPr>
        </p:nvSpPr>
        <p:spPr>
          <a:xfrm>
            <a:off x="4648200" y="2133600"/>
            <a:ext cx="4041775" cy="4038600"/>
          </a:xfrm>
        </p:spPr>
        <p:txBody>
          <a:bodyPr>
            <a:normAutofit lnSpcReduction="10000"/>
          </a:bodyPr>
          <a:lstStyle/>
          <a:p>
            <a:pPr marL="420624" indent="-384048" fontAlgn="auto">
              <a:lnSpc>
                <a:spcPct val="90000"/>
              </a:lnSpc>
              <a:spcAft>
                <a:spcPts val="0"/>
              </a:spcAft>
              <a:buFont typeface="Wingdings 2"/>
              <a:buChar char=""/>
              <a:defRPr/>
            </a:pPr>
            <a:r>
              <a:rPr lang="en-US" altLang="en-US" dirty="0">
                <a:cs typeface="Times New Roman" pitchFamily="18" charset="0"/>
              </a:rPr>
              <a:t>Conviction of any crime which disqualifies the person of the right to possess a firearm</a:t>
            </a:r>
          </a:p>
          <a:p>
            <a:pPr marL="420624" indent="-384048" fontAlgn="auto">
              <a:spcAft>
                <a:spcPts val="0"/>
              </a:spcAft>
              <a:buFont typeface="Wingdings 2"/>
              <a:buChar char=""/>
              <a:defRPr/>
            </a:pPr>
            <a:r>
              <a:rPr lang="en-US" altLang="en-US" dirty="0">
                <a:cs typeface="Times New Roman" pitchFamily="18" charset="0"/>
              </a:rPr>
              <a:t>Knowingly making false statements during the disciplinary investigations where the false statements are the sole basis for the termination. </a:t>
            </a:r>
          </a:p>
        </p:txBody>
      </p:sp>
      <p:sp>
        <p:nvSpPr>
          <p:cNvPr id="8" name="Text Placeholder 2"/>
          <p:cNvSpPr>
            <a:spLocks noGrp="1"/>
          </p:cNvSpPr>
          <p:nvPr>
            <p:ph type="body" idx="1"/>
          </p:nvPr>
        </p:nvSpPr>
        <p:spPr>
          <a:xfrm>
            <a:off x="533400" y="1219200"/>
            <a:ext cx="8305800" cy="838200"/>
          </a:xfrm>
        </p:spPr>
        <p:txBody>
          <a:bodyPr>
            <a:normAutofit lnSpcReduction="10000"/>
          </a:bodyPr>
          <a:lstStyle/>
          <a:p>
            <a:pPr algn="ctr" fontAlgn="auto">
              <a:spcAft>
                <a:spcPts val="0"/>
              </a:spcAft>
              <a:buFont typeface="Wingdings 2"/>
              <a:buNone/>
              <a:defRPr/>
            </a:pPr>
            <a:r>
              <a:rPr lang="en-US" dirty="0" smtClean="0"/>
              <a:t>RCW 43.101.010 (8)</a:t>
            </a:r>
          </a:p>
          <a:p>
            <a:pPr algn="ctr" fontAlgn="auto">
              <a:spcAft>
                <a:spcPts val="0"/>
              </a:spcAft>
              <a:buFont typeface="Wingdings 2"/>
              <a:buNone/>
              <a:defRPr/>
            </a:pPr>
            <a:r>
              <a:rPr lang="en-US" i="1" u="sng" dirty="0" smtClean="0"/>
              <a:t>Discharge is required:</a:t>
            </a:r>
            <a:endParaRPr lang="en-US" i="1" u="sng" dirty="0"/>
          </a:p>
        </p:txBody>
      </p:sp>
      <p:sp>
        <p:nvSpPr>
          <p:cNvPr id="13318" name="Text Placeholder 2"/>
          <p:cNvSpPr>
            <a:spLocks noGrp="1"/>
          </p:cNvSpPr>
          <p:nvPr>
            <p:ph type="body" idx="1"/>
          </p:nvPr>
        </p:nvSpPr>
        <p:spPr>
          <a:xfrm>
            <a:off x="533400" y="5867400"/>
            <a:ext cx="8305800" cy="838200"/>
          </a:xfrm>
        </p:spPr>
        <p:txBody>
          <a:bodyPr/>
          <a:lstStyle/>
          <a:p>
            <a:pPr algn="just"/>
            <a:r>
              <a:rPr lang="en-US" altLang="en-US" u="sng" smtClean="0">
                <a:cs typeface="Times New Roman" pitchFamily="18" charset="0"/>
              </a:rPr>
              <a:t>Conduct that would constitute any of the crimes above.</a:t>
            </a:r>
            <a:endParaRPr lang="en-US"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fontAlgn="auto">
              <a:spcAft>
                <a:spcPts val="0"/>
              </a:spcAft>
              <a:defRPr/>
            </a:pPr>
            <a:r>
              <a:rPr lang="en-US"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rPr>
              <a:t>No DISCHARGE REQUIRED</a:t>
            </a:r>
            <a:endParaRPr lang="en-US"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endParaRPr>
          </a:p>
        </p:txBody>
      </p:sp>
      <p:sp>
        <p:nvSpPr>
          <p:cNvPr id="14339" name="Content Placeholder 4"/>
          <p:cNvSpPr>
            <a:spLocks noGrp="1"/>
          </p:cNvSpPr>
          <p:nvPr>
            <p:ph sz="quarter" idx="2"/>
          </p:nvPr>
        </p:nvSpPr>
        <p:spPr>
          <a:xfrm>
            <a:off x="609600" y="2057400"/>
            <a:ext cx="4040188" cy="3941763"/>
          </a:xfrm>
        </p:spPr>
        <p:txBody>
          <a:bodyPr/>
          <a:lstStyle/>
          <a:p>
            <a:r>
              <a:rPr lang="en-US" altLang="en-US" smtClean="0">
                <a:cs typeface="Times New Roman" pitchFamily="18" charset="0"/>
              </a:rPr>
              <a:t>Failure to timely meet the basic training requirements;</a:t>
            </a:r>
          </a:p>
          <a:p>
            <a:r>
              <a:rPr lang="en-US" altLang="en-US" smtClean="0">
                <a:cs typeface="Times New Roman" pitchFamily="18" charset="0"/>
              </a:rPr>
              <a:t>Knowingly omitting or falsifying material information on an application for certification or training to the Commission;</a:t>
            </a:r>
          </a:p>
          <a:p>
            <a:r>
              <a:rPr lang="en-US" altLang="en-US" smtClean="0">
                <a:cs typeface="Times New Roman" pitchFamily="18" charset="0"/>
              </a:rPr>
              <a:t>Conviction of a felony;</a:t>
            </a:r>
          </a:p>
        </p:txBody>
      </p:sp>
      <p:sp>
        <p:nvSpPr>
          <p:cNvPr id="7" name="Content Placeholder 6"/>
          <p:cNvSpPr>
            <a:spLocks noGrp="1"/>
          </p:cNvSpPr>
          <p:nvPr>
            <p:ph sz="quarter" idx="4"/>
          </p:nvPr>
        </p:nvSpPr>
        <p:spPr>
          <a:xfrm>
            <a:off x="4648200" y="2133600"/>
            <a:ext cx="4041775" cy="4038600"/>
          </a:xfrm>
        </p:spPr>
        <p:txBody>
          <a:bodyPr>
            <a:normAutofit fontScale="92500" lnSpcReduction="10000"/>
          </a:bodyPr>
          <a:lstStyle/>
          <a:p>
            <a:pPr marL="420624" indent="-384048" fontAlgn="auto">
              <a:spcAft>
                <a:spcPts val="0"/>
              </a:spcAft>
              <a:buFont typeface="Wingdings 2"/>
              <a:buChar char=""/>
              <a:defRPr/>
            </a:pPr>
            <a:r>
              <a:rPr lang="en-US" sz="2600" dirty="0">
                <a:cs typeface="Times New Roman" pitchFamily="18" charset="0"/>
              </a:rPr>
              <a:t>The peace officer has interfered with an investigation or action for denial or revocation </a:t>
            </a:r>
            <a:r>
              <a:rPr lang="en-US" sz="2600" dirty="0" smtClean="0">
                <a:cs typeface="Times New Roman" pitchFamily="18" charset="0"/>
              </a:rPr>
              <a:t>by:</a:t>
            </a:r>
          </a:p>
          <a:p>
            <a:pPr marL="722376" lvl="1" indent="-274320" fontAlgn="auto">
              <a:spcAft>
                <a:spcPts val="0"/>
              </a:spcAft>
              <a:buFont typeface="Wingdings 2"/>
              <a:buChar char=""/>
              <a:defRPr/>
            </a:pPr>
            <a:r>
              <a:rPr lang="en-US" dirty="0" smtClean="0"/>
              <a:t>Knowingly </a:t>
            </a:r>
            <a:r>
              <a:rPr lang="en-US" dirty="0"/>
              <a:t>making materially false statement to the commission; </a:t>
            </a:r>
            <a:r>
              <a:rPr lang="en-US" dirty="0" smtClean="0"/>
              <a:t>Or</a:t>
            </a:r>
          </a:p>
          <a:p>
            <a:pPr marL="722376" lvl="1" indent="-274320" fontAlgn="auto">
              <a:spcAft>
                <a:spcPts val="0"/>
              </a:spcAft>
              <a:buFont typeface="Wingdings 2"/>
              <a:buChar char=""/>
              <a:defRPr/>
            </a:pPr>
            <a:r>
              <a:rPr lang="en-US" dirty="0" smtClean="0"/>
              <a:t>In </a:t>
            </a:r>
            <a:r>
              <a:rPr lang="en-US" dirty="0"/>
              <a:t>any matter under investigation by or otherwise before the commission, tampered with evidence or tampered with or intimidated any witness.</a:t>
            </a:r>
          </a:p>
        </p:txBody>
      </p:sp>
      <p:sp>
        <p:nvSpPr>
          <p:cNvPr id="14341" name="Text Placeholder 2"/>
          <p:cNvSpPr>
            <a:spLocks noGrp="1"/>
          </p:cNvSpPr>
          <p:nvPr>
            <p:ph type="body" idx="1"/>
          </p:nvPr>
        </p:nvSpPr>
        <p:spPr>
          <a:xfrm>
            <a:off x="533400" y="1219200"/>
            <a:ext cx="8305800" cy="838200"/>
          </a:xfrm>
        </p:spPr>
        <p:txBody>
          <a:bodyPr/>
          <a:lstStyle/>
          <a:p>
            <a:pPr algn="ctr"/>
            <a:r>
              <a:rPr lang="en-US" altLang="en-US" smtClean="0"/>
              <a:t>RCW 43.101.105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1693</TotalTime>
  <Words>1819</Words>
  <Application>Microsoft Office PowerPoint</Application>
  <PresentationFormat>On-screen Show (4:3)</PresentationFormat>
  <Paragraphs>203</Paragraphs>
  <Slides>21</Slides>
  <Notes>19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Technic</vt:lpstr>
      <vt:lpstr>Peace Officer Certification</vt:lpstr>
      <vt:lpstr>WAC 139-05-200</vt:lpstr>
      <vt:lpstr>RCW 43.101.135   &amp;                             WAC 139-06-020</vt:lpstr>
      <vt:lpstr>Commission v. Certification</vt:lpstr>
      <vt:lpstr>Peace OFFICER CERTIFICATION</vt:lpstr>
      <vt:lpstr>Special Commission &amp; Limited Authority</vt:lpstr>
      <vt:lpstr>Academy</vt:lpstr>
      <vt:lpstr>Disqualifying MISCONDUCT</vt:lpstr>
      <vt:lpstr>No DISCHARGE REQUIRED</vt:lpstr>
      <vt:lpstr>DISCHARGE IS FINAL</vt:lpstr>
      <vt:lpstr>RESIGN or RETIRE  IN Anticipation of discipline</vt:lpstr>
      <vt:lpstr>Certification Application</vt:lpstr>
      <vt:lpstr>Lapse in Service</vt:lpstr>
      <vt:lpstr>Can certification/ELIGIBILTY be reinstated?</vt:lpstr>
      <vt:lpstr>When will the peace officer be notified?</vt:lpstr>
      <vt:lpstr>If a hearing is requested:</vt:lpstr>
      <vt:lpstr>PEACE Officer  Hearings board</vt:lpstr>
      <vt:lpstr>Washington State Patrol Hearings board</vt:lpstr>
      <vt:lpstr>Tribal Police Officer Hearings board</vt:lpstr>
      <vt:lpstr>Who will have access to the Commission records</vt:lpstr>
      <vt:lpstr>Certification Contacts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 Officer Certification</dc:title>
  <dc:creator>localadmin</dc:creator>
  <cp:lastModifiedBy>localadmin</cp:lastModifiedBy>
  <cp:revision>25</cp:revision>
  <cp:lastPrinted>2014-09-03T16:54:33Z</cp:lastPrinted>
  <dcterms:created xsi:type="dcterms:W3CDTF">2014-01-07T18:10:00Z</dcterms:created>
  <dcterms:modified xsi:type="dcterms:W3CDTF">2014-09-08T19:23:52Z</dcterms:modified>
</cp:coreProperties>
</file>