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66"/>
  </p:notesMasterIdLst>
  <p:sldIdLst>
    <p:sldId id="256" r:id="rId5"/>
    <p:sldId id="302" r:id="rId6"/>
    <p:sldId id="257" r:id="rId7"/>
    <p:sldId id="258" r:id="rId8"/>
    <p:sldId id="290" r:id="rId9"/>
    <p:sldId id="316" r:id="rId10"/>
    <p:sldId id="303" r:id="rId11"/>
    <p:sldId id="272" r:id="rId12"/>
    <p:sldId id="317" r:id="rId13"/>
    <p:sldId id="294" r:id="rId14"/>
    <p:sldId id="268" r:id="rId15"/>
    <p:sldId id="261" r:id="rId16"/>
    <p:sldId id="304" r:id="rId17"/>
    <p:sldId id="259" r:id="rId18"/>
    <p:sldId id="291" r:id="rId19"/>
    <p:sldId id="301" r:id="rId20"/>
    <p:sldId id="260" r:id="rId21"/>
    <p:sldId id="292" r:id="rId22"/>
    <p:sldId id="298" r:id="rId23"/>
    <p:sldId id="282" r:id="rId24"/>
    <p:sldId id="305" r:id="rId25"/>
    <p:sldId id="262" r:id="rId26"/>
    <p:sldId id="263" r:id="rId27"/>
    <p:sldId id="264" r:id="rId28"/>
    <p:sldId id="265" r:id="rId29"/>
    <p:sldId id="306" r:id="rId30"/>
    <p:sldId id="267" r:id="rId31"/>
    <p:sldId id="313" r:id="rId32"/>
    <p:sldId id="266" r:id="rId33"/>
    <p:sldId id="271" r:id="rId34"/>
    <p:sldId id="275" r:id="rId35"/>
    <p:sldId id="307" r:id="rId36"/>
    <p:sldId id="269" r:id="rId37"/>
    <p:sldId id="276" r:id="rId38"/>
    <p:sldId id="274" r:id="rId39"/>
    <p:sldId id="270" r:id="rId40"/>
    <p:sldId id="314" r:id="rId41"/>
    <p:sldId id="315" r:id="rId42"/>
    <p:sldId id="308" r:id="rId43"/>
    <p:sldId id="277" r:id="rId44"/>
    <p:sldId id="278" r:id="rId45"/>
    <p:sldId id="299" r:id="rId46"/>
    <p:sldId id="289" r:id="rId47"/>
    <p:sldId id="309" r:id="rId48"/>
    <p:sldId id="279" r:id="rId49"/>
    <p:sldId id="280" r:id="rId50"/>
    <p:sldId id="295" r:id="rId51"/>
    <p:sldId id="296" r:id="rId52"/>
    <p:sldId id="297" r:id="rId53"/>
    <p:sldId id="310" r:id="rId54"/>
    <p:sldId id="273" r:id="rId55"/>
    <p:sldId id="311" r:id="rId56"/>
    <p:sldId id="283" r:id="rId57"/>
    <p:sldId id="288" r:id="rId58"/>
    <p:sldId id="284" r:id="rId59"/>
    <p:sldId id="318" r:id="rId60"/>
    <p:sldId id="300" r:id="rId61"/>
    <p:sldId id="312" r:id="rId62"/>
    <p:sldId id="285" r:id="rId63"/>
    <p:sldId id="286" r:id="rId64"/>
    <p:sldId id="287"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79435" autoAdjust="0"/>
  </p:normalViewPr>
  <p:slideViewPr>
    <p:cSldViewPr snapToGrid="0">
      <p:cViewPr varScale="1">
        <p:scale>
          <a:sx n="88" d="100"/>
          <a:sy n="88" d="100"/>
        </p:scale>
        <p:origin x="774" y="72"/>
      </p:cViewPr>
      <p:guideLst/>
    </p:cSldViewPr>
  </p:slideViewPr>
  <p:outlineViewPr>
    <p:cViewPr>
      <p:scale>
        <a:sx n="33" d="100"/>
        <a:sy n="33" d="100"/>
      </p:scale>
      <p:origin x="0" y="-11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7.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svg"/><Relationship Id="rId1" Type="http://schemas.openxmlformats.org/officeDocument/2006/relationships/image" Target="../media/image22.png"/><Relationship Id="rId6" Type="http://schemas.openxmlformats.org/officeDocument/2006/relationships/image" Target="../media/image30.svg"/><Relationship Id="rId5" Type="http://schemas.openxmlformats.org/officeDocument/2006/relationships/image" Target="../media/image24.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7.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svg"/><Relationship Id="rId1" Type="http://schemas.openxmlformats.org/officeDocument/2006/relationships/image" Target="../media/image22.png"/><Relationship Id="rId6" Type="http://schemas.openxmlformats.org/officeDocument/2006/relationships/image" Target="../media/image30.svg"/><Relationship Id="rId5" Type="http://schemas.openxmlformats.org/officeDocument/2006/relationships/image" Target="../media/image24.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F0BC-7716-4A51-9CB8-AAFC87EFBB70}"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15A13943-3A59-4902-872D-5E4E9A346278}">
      <dgm:prSet custT="1"/>
      <dgm:spPr/>
      <dgm:t>
        <a:bodyPr/>
        <a:lstStyle/>
        <a:p>
          <a:r>
            <a:rPr lang="en-US" sz="2000" b="1" dirty="0"/>
            <a:t>Initial Report</a:t>
          </a:r>
          <a:endParaRPr lang="en-US" sz="2000" dirty="0"/>
        </a:p>
      </dgm:t>
    </dgm:pt>
    <dgm:pt modelId="{DFBA27A7-3C12-4E4C-AAAB-1B47B077DF65}" type="parTrans" cxnId="{E1CB388E-B6A4-461E-A39F-ED10D3AE2941}">
      <dgm:prSet/>
      <dgm:spPr/>
      <dgm:t>
        <a:bodyPr/>
        <a:lstStyle/>
        <a:p>
          <a:endParaRPr lang="en-US"/>
        </a:p>
      </dgm:t>
    </dgm:pt>
    <dgm:pt modelId="{4352D430-4A7E-4E49-9B4E-03258D256C3B}" type="sibTrans" cxnId="{E1CB388E-B6A4-461E-A39F-ED10D3AE2941}">
      <dgm:prSet custT="1"/>
      <dgm:spPr/>
      <dgm:t>
        <a:bodyPr/>
        <a:lstStyle/>
        <a:p>
          <a:endParaRPr lang="en-US" sz="500"/>
        </a:p>
      </dgm:t>
    </dgm:pt>
    <dgm:pt modelId="{02619D55-D09A-411E-9EEC-3AD8B9C528DA}">
      <dgm:prSet custT="1"/>
      <dgm:spPr/>
      <dgm:t>
        <a:bodyPr/>
        <a:lstStyle/>
        <a:p>
          <a:r>
            <a:rPr lang="en-US" sz="2000" b="1"/>
            <a:t>Investigation</a:t>
          </a:r>
          <a:endParaRPr lang="en-US" sz="2000"/>
        </a:p>
      </dgm:t>
    </dgm:pt>
    <dgm:pt modelId="{D2374066-AD09-4E5C-88DF-F5B69A84AE56}" type="parTrans" cxnId="{CC5673C6-E220-4591-9456-6961158724E1}">
      <dgm:prSet/>
      <dgm:spPr/>
      <dgm:t>
        <a:bodyPr/>
        <a:lstStyle/>
        <a:p>
          <a:endParaRPr lang="en-US"/>
        </a:p>
      </dgm:t>
    </dgm:pt>
    <dgm:pt modelId="{6EE317CD-721F-4B3D-BBA7-C71BB04FC4C4}" type="sibTrans" cxnId="{CC5673C6-E220-4591-9456-6961158724E1}">
      <dgm:prSet custT="1"/>
      <dgm:spPr/>
      <dgm:t>
        <a:bodyPr/>
        <a:lstStyle/>
        <a:p>
          <a:endParaRPr lang="en-US" sz="500"/>
        </a:p>
      </dgm:t>
    </dgm:pt>
    <dgm:pt modelId="{771B0628-D094-4698-A6A3-3E6A033A3DC0}">
      <dgm:prSet custT="1"/>
      <dgm:spPr/>
      <dgm:t>
        <a:bodyPr/>
        <a:lstStyle/>
        <a:p>
          <a:r>
            <a:rPr lang="en-US" sz="2000" b="1"/>
            <a:t>Referral</a:t>
          </a:r>
          <a:endParaRPr lang="en-US" sz="2000"/>
        </a:p>
      </dgm:t>
    </dgm:pt>
    <dgm:pt modelId="{6D56C62B-4AB8-4A3C-B1D1-16EAB517742A}" type="parTrans" cxnId="{9595F1D1-4B31-43F5-A090-0EEE1D00A13C}">
      <dgm:prSet/>
      <dgm:spPr/>
      <dgm:t>
        <a:bodyPr/>
        <a:lstStyle/>
        <a:p>
          <a:endParaRPr lang="en-US"/>
        </a:p>
      </dgm:t>
    </dgm:pt>
    <dgm:pt modelId="{EBF1E0D6-CB89-4E2A-ADE0-1931D8895AC2}" type="sibTrans" cxnId="{9595F1D1-4B31-43F5-A090-0EEE1D00A13C}">
      <dgm:prSet custT="1"/>
      <dgm:spPr/>
      <dgm:t>
        <a:bodyPr/>
        <a:lstStyle/>
        <a:p>
          <a:endParaRPr lang="en-US" sz="500"/>
        </a:p>
      </dgm:t>
    </dgm:pt>
    <dgm:pt modelId="{450DF6A0-6294-4906-BFF6-B65EDA4FC5B5}">
      <dgm:prSet custT="1"/>
      <dgm:spPr/>
      <dgm:t>
        <a:bodyPr/>
        <a:lstStyle/>
        <a:p>
          <a:r>
            <a:rPr lang="en-US" sz="2000" b="1"/>
            <a:t>Case Filed</a:t>
          </a:r>
          <a:endParaRPr lang="en-US" sz="2000"/>
        </a:p>
      </dgm:t>
    </dgm:pt>
    <dgm:pt modelId="{35D14CBB-A7A5-4ABC-B668-0C76FCDA21EC}" type="parTrans" cxnId="{8C9E4865-847F-4CFB-A18F-B1E54F4B3353}">
      <dgm:prSet/>
      <dgm:spPr/>
      <dgm:t>
        <a:bodyPr/>
        <a:lstStyle/>
        <a:p>
          <a:endParaRPr lang="en-US"/>
        </a:p>
      </dgm:t>
    </dgm:pt>
    <dgm:pt modelId="{DBEA8ABD-4C54-4736-96E3-61381ED2F7CF}" type="sibTrans" cxnId="{8C9E4865-847F-4CFB-A18F-B1E54F4B3353}">
      <dgm:prSet custT="1"/>
      <dgm:spPr/>
      <dgm:t>
        <a:bodyPr/>
        <a:lstStyle/>
        <a:p>
          <a:endParaRPr lang="en-US" sz="500"/>
        </a:p>
      </dgm:t>
    </dgm:pt>
    <dgm:pt modelId="{251CF182-FB94-4110-99BE-A9B806A13668}">
      <dgm:prSet custT="1"/>
      <dgm:spPr/>
      <dgm:t>
        <a:bodyPr/>
        <a:lstStyle/>
        <a:p>
          <a:r>
            <a:rPr lang="en-US" sz="2000" b="1"/>
            <a:t>Arraignment</a:t>
          </a:r>
          <a:endParaRPr lang="en-US" sz="2000"/>
        </a:p>
      </dgm:t>
    </dgm:pt>
    <dgm:pt modelId="{FE2AA03F-EDAC-4A5C-A841-E36BABB3E96B}" type="parTrans" cxnId="{B3164703-23FB-4FA1-AAA9-721EF07B4EF8}">
      <dgm:prSet/>
      <dgm:spPr/>
      <dgm:t>
        <a:bodyPr/>
        <a:lstStyle/>
        <a:p>
          <a:endParaRPr lang="en-US"/>
        </a:p>
      </dgm:t>
    </dgm:pt>
    <dgm:pt modelId="{B1AAAF52-25A9-433B-949C-4C98092D304A}" type="sibTrans" cxnId="{B3164703-23FB-4FA1-AAA9-721EF07B4EF8}">
      <dgm:prSet custT="1"/>
      <dgm:spPr/>
      <dgm:t>
        <a:bodyPr/>
        <a:lstStyle/>
        <a:p>
          <a:endParaRPr lang="en-US" sz="500"/>
        </a:p>
      </dgm:t>
    </dgm:pt>
    <dgm:pt modelId="{1F0080C0-75F7-48B4-A2D1-98A367A6E220}">
      <dgm:prSet custT="1"/>
      <dgm:spPr/>
      <dgm:t>
        <a:bodyPr/>
        <a:lstStyle/>
        <a:p>
          <a:r>
            <a:rPr lang="en-US" sz="2000" b="1" dirty="0"/>
            <a:t>Pretrial / Omnibus Hearing</a:t>
          </a:r>
          <a:endParaRPr lang="en-US" sz="2000" dirty="0"/>
        </a:p>
      </dgm:t>
    </dgm:pt>
    <dgm:pt modelId="{37E55A36-84B3-4EB9-99CC-8B80C554E62C}" type="parTrans" cxnId="{01A5D2E2-121E-4C7A-8FC0-0E8A61C2B45C}">
      <dgm:prSet/>
      <dgm:spPr/>
      <dgm:t>
        <a:bodyPr/>
        <a:lstStyle/>
        <a:p>
          <a:endParaRPr lang="en-US"/>
        </a:p>
      </dgm:t>
    </dgm:pt>
    <dgm:pt modelId="{B1AFAD02-C987-472E-8661-721801EDE763}" type="sibTrans" cxnId="{01A5D2E2-121E-4C7A-8FC0-0E8A61C2B45C}">
      <dgm:prSet custT="1"/>
      <dgm:spPr/>
      <dgm:t>
        <a:bodyPr/>
        <a:lstStyle/>
        <a:p>
          <a:endParaRPr lang="en-US" sz="500"/>
        </a:p>
      </dgm:t>
    </dgm:pt>
    <dgm:pt modelId="{05FAFA42-2931-4941-A550-A30E3324043C}">
      <dgm:prSet custT="1"/>
      <dgm:spPr/>
      <dgm:t>
        <a:bodyPr/>
        <a:lstStyle/>
        <a:p>
          <a:r>
            <a:rPr lang="en-US" sz="2000" b="1" dirty="0"/>
            <a:t>Motion Hearing</a:t>
          </a:r>
          <a:endParaRPr lang="en-US" sz="2000" dirty="0"/>
        </a:p>
      </dgm:t>
    </dgm:pt>
    <dgm:pt modelId="{073FBA35-EDE2-47E9-928B-13023030217D}" type="parTrans" cxnId="{E0054EE3-6755-4F34-930F-D03800AFEA6F}">
      <dgm:prSet/>
      <dgm:spPr/>
      <dgm:t>
        <a:bodyPr/>
        <a:lstStyle/>
        <a:p>
          <a:endParaRPr lang="en-US"/>
        </a:p>
      </dgm:t>
    </dgm:pt>
    <dgm:pt modelId="{4D14FB39-55CF-45FE-A99F-0AF4DBCD0C0C}" type="sibTrans" cxnId="{E0054EE3-6755-4F34-930F-D03800AFEA6F}">
      <dgm:prSet custT="1"/>
      <dgm:spPr/>
      <dgm:t>
        <a:bodyPr/>
        <a:lstStyle/>
        <a:p>
          <a:endParaRPr lang="en-US" sz="500"/>
        </a:p>
      </dgm:t>
    </dgm:pt>
    <dgm:pt modelId="{59483A1F-1F7F-4AC7-93A7-F7B44A316989}">
      <dgm:prSet custT="1"/>
      <dgm:spPr/>
      <dgm:t>
        <a:bodyPr/>
        <a:lstStyle/>
        <a:p>
          <a:r>
            <a:rPr lang="en-US" sz="2000" b="1"/>
            <a:t>Trial</a:t>
          </a:r>
          <a:endParaRPr lang="en-US" sz="2000"/>
        </a:p>
      </dgm:t>
    </dgm:pt>
    <dgm:pt modelId="{E140CBD6-05EA-4818-9EFA-3BF7B3A3C5C9}" type="parTrans" cxnId="{8251A5C6-BD23-4986-8326-323FAE3E7CC6}">
      <dgm:prSet/>
      <dgm:spPr/>
      <dgm:t>
        <a:bodyPr/>
        <a:lstStyle/>
        <a:p>
          <a:endParaRPr lang="en-US"/>
        </a:p>
      </dgm:t>
    </dgm:pt>
    <dgm:pt modelId="{C92CB97E-8439-4B88-8A86-5D1C2DA85C03}" type="sibTrans" cxnId="{8251A5C6-BD23-4986-8326-323FAE3E7CC6}">
      <dgm:prSet custT="1"/>
      <dgm:spPr/>
      <dgm:t>
        <a:bodyPr/>
        <a:lstStyle/>
        <a:p>
          <a:endParaRPr lang="en-US" sz="500"/>
        </a:p>
      </dgm:t>
    </dgm:pt>
    <dgm:pt modelId="{94BFB206-9268-4B22-83BD-138FAEAE1975}">
      <dgm:prSet custT="1"/>
      <dgm:spPr/>
      <dgm:t>
        <a:bodyPr/>
        <a:lstStyle/>
        <a:p>
          <a:r>
            <a:rPr lang="en-US" sz="2000" b="1" dirty="0"/>
            <a:t>Appeal, if any</a:t>
          </a:r>
        </a:p>
      </dgm:t>
    </dgm:pt>
    <dgm:pt modelId="{924BED8B-3B04-47B1-992C-3FAE9F946181}" type="parTrans" cxnId="{123728C4-4D5C-4E0D-AE0F-FF1E2BF46B61}">
      <dgm:prSet/>
      <dgm:spPr/>
      <dgm:t>
        <a:bodyPr/>
        <a:lstStyle/>
        <a:p>
          <a:endParaRPr lang="en-US"/>
        </a:p>
      </dgm:t>
    </dgm:pt>
    <dgm:pt modelId="{372D4B95-31A2-404C-B6E3-169779C3261C}" type="sibTrans" cxnId="{123728C4-4D5C-4E0D-AE0F-FF1E2BF46B61}">
      <dgm:prSet/>
      <dgm:spPr/>
      <dgm:t>
        <a:bodyPr/>
        <a:lstStyle/>
        <a:p>
          <a:endParaRPr lang="en-US"/>
        </a:p>
      </dgm:t>
    </dgm:pt>
    <dgm:pt modelId="{D2610B3B-2C21-438B-AED9-C6083B34BF07}">
      <dgm:prSet custT="1"/>
      <dgm:spPr/>
      <dgm:t>
        <a:bodyPr/>
        <a:lstStyle/>
        <a:p>
          <a:r>
            <a:rPr lang="en-US" sz="2000" b="1" dirty="0"/>
            <a:t>Plea</a:t>
          </a:r>
        </a:p>
      </dgm:t>
    </dgm:pt>
    <dgm:pt modelId="{3F4C3EAB-2B41-4788-899E-FD73EFE2AFEB}" type="parTrans" cxnId="{3EBA5568-1997-4577-B956-3B45F951C0AD}">
      <dgm:prSet/>
      <dgm:spPr/>
      <dgm:t>
        <a:bodyPr/>
        <a:lstStyle/>
        <a:p>
          <a:endParaRPr lang="en-US"/>
        </a:p>
      </dgm:t>
    </dgm:pt>
    <dgm:pt modelId="{E88C2DA6-D112-4842-8972-EB31091022A4}" type="sibTrans" cxnId="{3EBA5568-1997-4577-B956-3B45F951C0AD}">
      <dgm:prSet custT="1"/>
      <dgm:spPr/>
      <dgm:t>
        <a:bodyPr/>
        <a:lstStyle/>
        <a:p>
          <a:endParaRPr lang="en-US" sz="500"/>
        </a:p>
      </dgm:t>
    </dgm:pt>
    <dgm:pt modelId="{2CD8D5BA-69AF-45D1-B1AD-33CC594FCD1F}" type="pres">
      <dgm:prSet presAssocID="{CD9AF0BC-7716-4A51-9CB8-AAFC87EFBB70}" presName="Name0" presStyleCnt="0">
        <dgm:presLayoutVars>
          <dgm:dir/>
          <dgm:resizeHandles val="exact"/>
        </dgm:presLayoutVars>
      </dgm:prSet>
      <dgm:spPr/>
      <dgm:t>
        <a:bodyPr/>
        <a:lstStyle/>
        <a:p>
          <a:endParaRPr lang="en-US"/>
        </a:p>
      </dgm:t>
    </dgm:pt>
    <dgm:pt modelId="{566F0DBD-DC94-4FA0-9724-5D022FB5C853}" type="pres">
      <dgm:prSet presAssocID="{15A13943-3A59-4902-872D-5E4E9A346278}" presName="node" presStyleLbl="node1" presStyleIdx="0" presStyleCnt="10">
        <dgm:presLayoutVars>
          <dgm:bulletEnabled val="1"/>
        </dgm:presLayoutVars>
      </dgm:prSet>
      <dgm:spPr/>
      <dgm:t>
        <a:bodyPr/>
        <a:lstStyle/>
        <a:p>
          <a:endParaRPr lang="en-US"/>
        </a:p>
      </dgm:t>
    </dgm:pt>
    <dgm:pt modelId="{75689CFB-6BB7-4C83-A042-C9C94308530C}" type="pres">
      <dgm:prSet presAssocID="{4352D430-4A7E-4E49-9B4E-03258D256C3B}" presName="sibTrans" presStyleLbl="sibTrans1D1" presStyleIdx="0" presStyleCnt="9"/>
      <dgm:spPr/>
      <dgm:t>
        <a:bodyPr/>
        <a:lstStyle/>
        <a:p>
          <a:endParaRPr lang="en-US"/>
        </a:p>
      </dgm:t>
    </dgm:pt>
    <dgm:pt modelId="{5CB172BA-08B5-424C-83D2-A28C4BDDB92F}" type="pres">
      <dgm:prSet presAssocID="{4352D430-4A7E-4E49-9B4E-03258D256C3B}" presName="connectorText" presStyleLbl="sibTrans1D1" presStyleIdx="0" presStyleCnt="9"/>
      <dgm:spPr/>
      <dgm:t>
        <a:bodyPr/>
        <a:lstStyle/>
        <a:p>
          <a:endParaRPr lang="en-US"/>
        </a:p>
      </dgm:t>
    </dgm:pt>
    <dgm:pt modelId="{93B6A4BB-CD7F-4D88-BA46-CDA8D95670AA}" type="pres">
      <dgm:prSet presAssocID="{02619D55-D09A-411E-9EEC-3AD8B9C528DA}" presName="node" presStyleLbl="node1" presStyleIdx="1" presStyleCnt="10">
        <dgm:presLayoutVars>
          <dgm:bulletEnabled val="1"/>
        </dgm:presLayoutVars>
      </dgm:prSet>
      <dgm:spPr/>
      <dgm:t>
        <a:bodyPr/>
        <a:lstStyle/>
        <a:p>
          <a:endParaRPr lang="en-US"/>
        </a:p>
      </dgm:t>
    </dgm:pt>
    <dgm:pt modelId="{B5DA56BE-9297-49B1-BDF5-E760BEF22E28}" type="pres">
      <dgm:prSet presAssocID="{6EE317CD-721F-4B3D-BBA7-C71BB04FC4C4}" presName="sibTrans" presStyleLbl="sibTrans1D1" presStyleIdx="1" presStyleCnt="9"/>
      <dgm:spPr/>
      <dgm:t>
        <a:bodyPr/>
        <a:lstStyle/>
        <a:p>
          <a:endParaRPr lang="en-US"/>
        </a:p>
      </dgm:t>
    </dgm:pt>
    <dgm:pt modelId="{0963C85C-CCEA-4789-879A-2C94F322F015}" type="pres">
      <dgm:prSet presAssocID="{6EE317CD-721F-4B3D-BBA7-C71BB04FC4C4}" presName="connectorText" presStyleLbl="sibTrans1D1" presStyleIdx="1" presStyleCnt="9"/>
      <dgm:spPr/>
      <dgm:t>
        <a:bodyPr/>
        <a:lstStyle/>
        <a:p>
          <a:endParaRPr lang="en-US"/>
        </a:p>
      </dgm:t>
    </dgm:pt>
    <dgm:pt modelId="{C8EDE1FE-205D-41EC-A30C-A8F905641F03}" type="pres">
      <dgm:prSet presAssocID="{771B0628-D094-4698-A6A3-3E6A033A3DC0}" presName="node" presStyleLbl="node1" presStyleIdx="2" presStyleCnt="10">
        <dgm:presLayoutVars>
          <dgm:bulletEnabled val="1"/>
        </dgm:presLayoutVars>
      </dgm:prSet>
      <dgm:spPr/>
      <dgm:t>
        <a:bodyPr/>
        <a:lstStyle/>
        <a:p>
          <a:endParaRPr lang="en-US"/>
        </a:p>
      </dgm:t>
    </dgm:pt>
    <dgm:pt modelId="{1212CE87-A8FD-47F8-A973-9FCE2178E230}" type="pres">
      <dgm:prSet presAssocID="{EBF1E0D6-CB89-4E2A-ADE0-1931D8895AC2}" presName="sibTrans" presStyleLbl="sibTrans1D1" presStyleIdx="2" presStyleCnt="9"/>
      <dgm:spPr/>
      <dgm:t>
        <a:bodyPr/>
        <a:lstStyle/>
        <a:p>
          <a:endParaRPr lang="en-US"/>
        </a:p>
      </dgm:t>
    </dgm:pt>
    <dgm:pt modelId="{C68F7BA9-79A0-4BEB-9EF9-9C5E9B8C3E7E}" type="pres">
      <dgm:prSet presAssocID="{EBF1E0D6-CB89-4E2A-ADE0-1931D8895AC2}" presName="connectorText" presStyleLbl="sibTrans1D1" presStyleIdx="2" presStyleCnt="9"/>
      <dgm:spPr/>
      <dgm:t>
        <a:bodyPr/>
        <a:lstStyle/>
        <a:p>
          <a:endParaRPr lang="en-US"/>
        </a:p>
      </dgm:t>
    </dgm:pt>
    <dgm:pt modelId="{7A466AAE-D25E-4483-95A6-545F914E4E9D}" type="pres">
      <dgm:prSet presAssocID="{450DF6A0-6294-4906-BFF6-B65EDA4FC5B5}" presName="node" presStyleLbl="node1" presStyleIdx="3" presStyleCnt="10">
        <dgm:presLayoutVars>
          <dgm:bulletEnabled val="1"/>
        </dgm:presLayoutVars>
      </dgm:prSet>
      <dgm:spPr/>
      <dgm:t>
        <a:bodyPr/>
        <a:lstStyle/>
        <a:p>
          <a:endParaRPr lang="en-US"/>
        </a:p>
      </dgm:t>
    </dgm:pt>
    <dgm:pt modelId="{0F450BC4-FF32-40CA-83DC-2D3F80D666A1}" type="pres">
      <dgm:prSet presAssocID="{DBEA8ABD-4C54-4736-96E3-61381ED2F7CF}" presName="sibTrans" presStyleLbl="sibTrans1D1" presStyleIdx="3" presStyleCnt="9"/>
      <dgm:spPr/>
      <dgm:t>
        <a:bodyPr/>
        <a:lstStyle/>
        <a:p>
          <a:endParaRPr lang="en-US"/>
        </a:p>
      </dgm:t>
    </dgm:pt>
    <dgm:pt modelId="{8DB53152-DF5F-4033-AE10-B44726BBBC93}" type="pres">
      <dgm:prSet presAssocID="{DBEA8ABD-4C54-4736-96E3-61381ED2F7CF}" presName="connectorText" presStyleLbl="sibTrans1D1" presStyleIdx="3" presStyleCnt="9"/>
      <dgm:spPr/>
      <dgm:t>
        <a:bodyPr/>
        <a:lstStyle/>
        <a:p>
          <a:endParaRPr lang="en-US"/>
        </a:p>
      </dgm:t>
    </dgm:pt>
    <dgm:pt modelId="{997A48CE-477A-4407-9E11-ADC65DAE5912}" type="pres">
      <dgm:prSet presAssocID="{251CF182-FB94-4110-99BE-A9B806A13668}" presName="node" presStyleLbl="node1" presStyleIdx="4" presStyleCnt="10">
        <dgm:presLayoutVars>
          <dgm:bulletEnabled val="1"/>
        </dgm:presLayoutVars>
      </dgm:prSet>
      <dgm:spPr/>
      <dgm:t>
        <a:bodyPr/>
        <a:lstStyle/>
        <a:p>
          <a:endParaRPr lang="en-US"/>
        </a:p>
      </dgm:t>
    </dgm:pt>
    <dgm:pt modelId="{31DE8477-1122-4E00-8784-29E2A4FEE039}" type="pres">
      <dgm:prSet presAssocID="{B1AAAF52-25A9-433B-949C-4C98092D304A}" presName="sibTrans" presStyleLbl="sibTrans1D1" presStyleIdx="4" presStyleCnt="9"/>
      <dgm:spPr/>
      <dgm:t>
        <a:bodyPr/>
        <a:lstStyle/>
        <a:p>
          <a:endParaRPr lang="en-US"/>
        </a:p>
      </dgm:t>
    </dgm:pt>
    <dgm:pt modelId="{A0A6F7C1-33B8-4A6D-BB19-C233AC6842B9}" type="pres">
      <dgm:prSet presAssocID="{B1AAAF52-25A9-433B-949C-4C98092D304A}" presName="connectorText" presStyleLbl="sibTrans1D1" presStyleIdx="4" presStyleCnt="9"/>
      <dgm:spPr/>
      <dgm:t>
        <a:bodyPr/>
        <a:lstStyle/>
        <a:p>
          <a:endParaRPr lang="en-US"/>
        </a:p>
      </dgm:t>
    </dgm:pt>
    <dgm:pt modelId="{7B28899F-0C48-465E-BD4A-781EAB232F6F}" type="pres">
      <dgm:prSet presAssocID="{1F0080C0-75F7-48B4-A2D1-98A367A6E220}" presName="node" presStyleLbl="node1" presStyleIdx="5" presStyleCnt="10">
        <dgm:presLayoutVars>
          <dgm:bulletEnabled val="1"/>
        </dgm:presLayoutVars>
      </dgm:prSet>
      <dgm:spPr/>
      <dgm:t>
        <a:bodyPr/>
        <a:lstStyle/>
        <a:p>
          <a:endParaRPr lang="en-US"/>
        </a:p>
      </dgm:t>
    </dgm:pt>
    <dgm:pt modelId="{363F2B0D-872D-4463-A02A-A77B6F2F9D33}" type="pres">
      <dgm:prSet presAssocID="{B1AFAD02-C987-472E-8661-721801EDE763}" presName="sibTrans" presStyleLbl="sibTrans1D1" presStyleIdx="5" presStyleCnt="9"/>
      <dgm:spPr/>
      <dgm:t>
        <a:bodyPr/>
        <a:lstStyle/>
        <a:p>
          <a:endParaRPr lang="en-US"/>
        </a:p>
      </dgm:t>
    </dgm:pt>
    <dgm:pt modelId="{ED0BB6DF-B392-4BD0-ADB8-6948EBE3609A}" type="pres">
      <dgm:prSet presAssocID="{B1AFAD02-C987-472E-8661-721801EDE763}" presName="connectorText" presStyleLbl="sibTrans1D1" presStyleIdx="5" presStyleCnt="9"/>
      <dgm:spPr/>
      <dgm:t>
        <a:bodyPr/>
        <a:lstStyle/>
        <a:p>
          <a:endParaRPr lang="en-US"/>
        </a:p>
      </dgm:t>
    </dgm:pt>
    <dgm:pt modelId="{ED6535F3-7CF7-46A3-A5A1-A9F939BBC8EB}" type="pres">
      <dgm:prSet presAssocID="{D2610B3B-2C21-438B-AED9-C6083B34BF07}" presName="node" presStyleLbl="node1" presStyleIdx="6" presStyleCnt="10">
        <dgm:presLayoutVars>
          <dgm:bulletEnabled val="1"/>
        </dgm:presLayoutVars>
      </dgm:prSet>
      <dgm:spPr/>
      <dgm:t>
        <a:bodyPr/>
        <a:lstStyle/>
        <a:p>
          <a:endParaRPr lang="en-US"/>
        </a:p>
      </dgm:t>
    </dgm:pt>
    <dgm:pt modelId="{E95CB140-A244-4F34-BF88-8466394ADAAD}" type="pres">
      <dgm:prSet presAssocID="{E88C2DA6-D112-4842-8972-EB31091022A4}" presName="sibTrans" presStyleLbl="sibTrans1D1" presStyleIdx="6" presStyleCnt="9"/>
      <dgm:spPr/>
      <dgm:t>
        <a:bodyPr/>
        <a:lstStyle/>
        <a:p>
          <a:endParaRPr lang="en-US"/>
        </a:p>
      </dgm:t>
    </dgm:pt>
    <dgm:pt modelId="{71BADDE6-FCD8-426F-80D5-E3792B4A78CB}" type="pres">
      <dgm:prSet presAssocID="{E88C2DA6-D112-4842-8972-EB31091022A4}" presName="connectorText" presStyleLbl="sibTrans1D1" presStyleIdx="6" presStyleCnt="9"/>
      <dgm:spPr/>
      <dgm:t>
        <a:bodyPr/>
        <a:lstStyle/>
        <a:p>
          <a:endParaRPr lang="en-US"/>
        </a:p>
      </dgm:t>
    </dgm:pt>
    <dgm:pt modelId="{21FE36BC-F679-4F93-B0B9-48BBCB30D65B}" type="pres">
      <dgm:prSet presAssocID="{05FAFA42-2931-4941-A550-A30E3324043C}" presName="node" presStyleLbl="node1" presStyleIdx="7" presStyleCnt="10">
        <dgm:presLayoutVars>
          <dgm:bulletEnabled val="1"/>
        </dgm:presLayoutVars>
      </dgm:prSet>
      <dgm:spPr/>
      <dgm:t>
        <a:bodyPr/>
        <a:lstStyle/>
        <a:p>
          <a:endParaRPr lang="en-US"/>
        </a:p>
      </dgm:t>
    </dgm:pt>
    <dgm:pt modelId="{A156EEA8-2ABC-4517-9164-232772B42DD4}" type="pres">
      <dgm:prSet presAssocID="{4D14FB39-55CF-45FE-A99F-0AF4DBCD0C0C}" presName="sibTrans" presStyleLbl="sibTrans1D1" presStyleIdx="7" presStyleCnt="9"/>
      <dgm:spPr/>
      <dgm:t>
        <a:bodyPr/>
        <a:lstStyle/>
        <a:p>
          <a:endParaRPr lang="en-US"/>
        </a:p>
      </dgm:t>
    </dgm:pt>
    <dgm:pt modelId="{B9B8C600-119C-4632-82FC-505EE4FC7A7D}" type="pres">
      <dgm:prSet presAssocID="{4D14FB39-55CF-45FE-A99F-0AF4DBCD0C0C}" presName="connectorText" presStyleLbl="sibTrans1D1" presStyleIdx="7" presStyleCnt="9"/>
      <dgm:spPr/>
      <dgm:t>
        <a:bodyPr/>
        <a:lstStyle/>
        <a:p>
          <a:endParaRPr lang="en-US"/>
        </a:p>
      </dgm:t>
    </dgm:pt>
    <dgm:pt modelId="{6DB92FD2-C68A-4DCE-AF10-4CD2F59B8BC7}" type="pres">
      <dgm:prSet presAssocID="{59483A1F-1F7F-4AC7-93A7-F7B44A316989}" presName="node" presStyleLbl="node1" presStyleIdx="8" presStyleCnt="10">
        <dgm:presLayoutVars>
          <dgm:bulletEnabled val="1"/>
        </dgm:presLayoutVars>
      </dgm:prSet>
      <dgm:spPr/>
      <dgm:t>
        <a:bodyPr/>
        <a:lstStyle/>
        <a:p>
          <a:endParaRPr lang="en-US"/>
        </a:p>
      </dgm:t>
    </dgm:pt>
    <dgm:pt modelId="{7ABA4F4E-4BEA-41CE-9F51-B9D0DE05FBF2}" type="pres">
      <dgm:prSet presAssocID="{C92CB97E-8439-4B88-8A86-5D1C2DA85C03}" presName="sibTrans" presStyleLbl="sibTrans1D1" presStyleIdx="8" presStyleCnt="9"/>
      <dgm:spPr/>
      <dgm:t>
        <a:bodyPr/>
        <a:lstStyle/>
        <a:p>
          <a:endParaRPr lang="en-US"/>
        </a:p>
      </dgm:t>
    </dgm:pt>
    <dgm:pt modelId="{0F37AA03-8E23-4833-9D40-1C4D04A1B00B}" type="pres">
      <dgm:prSet presAssocID="{C92CB97E-8439-4B88-8A86-5D1C2DA85C03}" presName="connectorText" presStyleLbl="sibTrans1D1" presStyleIdx="8" presStyleCnt="9"/>
      <dgm:spPr/>
      <dgm:t>
        <a:bodyPr/>
        <a:lstStyle/>
        <a:p>
          <a:endParaRPr lang="en-US"/>
        </a:p>
      </dgm:t>
    </dgm:pt>
    <dgm:pt modelId="{B361745D-1425-4D8C-BD99-F1DA25AD1925}" type="pres">
      <dgm:prSet presAssocID="{94BFB206-9268-4B22-83BD-138FAEAE1975}" presName="node" presStyleLbl="node1" presStyleIdx="9" presStyleCnt="10">
        <dgm:presLayoutVars>
          <dgm:bulletEnabled val="1"/>
        </dgm:presLayoutVars>
      </dgm:prSet>
      <dgm:spPr/>
      <dgm:t>
        <a:bodyPr/>
        <a:lstStyle/>
        <a:p>
          <a:endParaRPr lang="en-US"/>
        </a:p>
      </dgm:t>
    </dgm:pt>
  </dgm:ptLst>
  <dgm:cxnLst>
    <dgm:cxn modelId="{F30A283C-6FCE-4210-8BF7-1980F10A9BEB}" type="presOf" srcId="{4352D430-4A7E-4E49-9B4E-03258D256C3B}" destId="{75689CFB-6BB7-4C83-A042-C9C94308530C}" srcOrd="0" destOrd="0" presId="urn:microsoft.com/office/officeart/2016/7/layout/RepeatingBendingProcessNew"/>
    <dgm:cxn modelId="{123728C4-4D5C-4E0D-AE0F-FF1E2BF46B61}" srcId="{CD9AF0BC-7716-4A51-9CB8-AAFC87EFBB70}" destId="{94BFB206-9268-4B22-83BD-138FAEAE1975}" srcOrd="9" destOrd="0" parTransId="{924BED8B-3B04-47B1-992C-3FAE9F946181}" sibTransId="{372D4B95-31A2-404C-B6E3-169779C3261C}"/>
    <dgm:cxn modelId="{5149AB58-97CB-4B70-B1C9-9740A99C594E}" type="presOf" srcId="{251CF182-FB94-4110-99BE-A9B806A13668}" destId="{997A48CE-477A-4407-9E11-ADC65DAE5912}" srcOrd="0" destOrd="0" presId="urn:microsoft.com/office/officeart/2016/7/layout/RepeatingBendingProcessNew"/>
    <dgm:cxn modelId="{8C9E4865-847F-4CFB-A18F-B1E54F4B3353}" srcId="{CD9AF0BC-7716-4A51-9CB8-AAFC87EFBB70}" destId="{450DF6A0-6294-4906-BFF6-B65EDA4FC5B5}" srcOrd="3" destOrd="0" parTransId="{35D14CBB-A7A5-4ABC-B668-0C76FCDA21EC}" sibTransId="{DBEA8ABD-4C54-4736-96E3-61381ED2F7CF}"/>
    <dgm:cxn modelId="{4F0F87E0-3422-411D-894C-393C18793488}" type="presOf" srcId="{450DF6A0-6294-4906-BFF6-B65EDA4FC5B5}" destId="{7A466AAE-D25E-4483-95A6-545F914E4E9D}" srcOrd="0" destOrd="0" presId="urn:microsoft.com/office/officeart/2016/7/layout/RepeatingBendingProcessNew"/>
    <dgm:cxn modelId="{930EA37B-DA62-4F50-AE17-E0F09E6C6C90}" type="presOf" srcId="{DBEA8ABD-4C54-4736-96E3-61381ED2F7CF}" destId="{8DB53152-DF5F-4033-AE10-B44726BBBC93}" srcOrd="1" destOrd="0" presId="urn:microsoft.com/office/officeart/2016/7/layout/RepeatingBendingProcessNew"/>
    <dgm:cxn modelId="{01A5D2E2-121E-4C7A-8FC0-0E8A61C2B45C}" srcId="{CD9AF0BC-7716-4A51-9CB8-AAFC87EFBB70}" destId="{1F0080C0-75F7-48B4-A2D1-98A367A6E220}" srcOrd="5" destOrd="0" parTransId="{37E55A36-84B3-4EB9-99CC-8B80C554E62C}" sibTransId="{B1AFAD02-C987-472E-8661-721801EDE763}"/>
    <dgm:cxn modelId="{320506B2-EF86-4FB9-81BE-6FC589E0CB50}" type="presOf" srcId="{C92CB97E-8439-4B88-8A86-5D1C2DA85C03}" destId="{7ABA4F4E-4BEA-41CE-9F51-B9D0DE05FBF2}" srcOrd="0" destOrd="0" presId="urn:microsoft.com/office/officeart/2016/7/layout/RepeatingBendingProcessNew"/>
    <dgm:cxn modelId="{B3164703-23FB-4FA1-AAA9-721EF07B4EF8}" srcId="{CD9AF0BC-7716-4A51-9CB8-AAFC87EFBB70}" destId="{251CF182-FB94-4110-99BE-A9B806A13668}" srcOrd="4" destOrd="0" parTransId="{FE2AA03F-EDAC-4A5C-A841-E36BABB3E96B}" sibTransId="{B1AAAF52-25A9-433B-949C-4C98092D304A}"/>
    <dgm:cxn modelId="{0670CA13-FEA0-4769-8F5F-EFAB6D6A7347}" type="presOf" srcId="{EBF1E0D6-CB89-4E2A-ADE0-1931D8895AC2}" destId="{1212CE87-A8FD-47F8-A973-9FCE2178E230}" srcOrd="0" destOrd="0" presId="urn:microsoft.com/office/officeart/2016/7/layout/RepeatingBendingProcessNew"/>
    <dgm:cxn modelId="{C820955B-2449-4CF3-B505-EE726C6F00EE}" type="presOf" srcId="{94BFB206-9268-4B22-83BD-138FAEAE1975}" destId="{B361745D-1425-4D8C-BD99-F1DA25AD1925}" srcOrd="0" destOrd="0" presId="urn:microsoft.com/office/officeart/2016/7/layout/RepeatingBendingProcessNew"/>
    <dgm:cxn modelId="{7C73EC54-8A4B-4ACC-A211-59D99143B629}" type="presOf" srcId="{B1AAAF52-25A9-433B-949C-4C98092D304A}" destId="{A0A6F7C1-33B8-4A6D-BB19-C233AC6842B9}" srcOrd="1" destOrd="0" presId="urn:microsoft.com/office/officeart/2016/7/layout/RepeatingBendingProcessNew"/>
    <dgm:cxn modelId="{E1CB388E-B6A4-461E-A39F-ED10D3AE2941}" srcId="{CD9AF0BC-7716-4A51-9CB8-AAFC87EFBB70}" destId="{15A13943-3A59-4902-872D-5E4E9A346278}" srcOrd="0" destOrd="0" parTransId="{DFBA27A7-3C12-4E4C-AAAB-1B47B077DF65}" sibTransId="{4352D430-4A7E-4E49-9B4E-03258D256C3B}"/>
    <dgm:cxn modelId="{8251A5C6-BD23-4986-8326-323FAE3E7CC6}" srcId="{CD9AF0BC-7716-4A51-9CB8-AAFC87EFBB70}" destId="{59483A1F-1F7F-4AC7-93A7-F7B44A316989}" srcOrd="8" destOrd="0" parTransId="{E140CBD6-05EA-4818-9EFA-3BF7B3A3C5C9}" sibTransId="{C92CB97E-8439-4B88-8A86-5D1C2DA85C03}"/>
    <dgm:cxn modelId="{8ED0585A-9D94-43C9-B22E-753439B10A8E}" type="presOf" srcId="{E88C2DA6-D112-4842-8972-EB31091022A4}" destId="{71BADDE6-FCD8-426F-80D5-E3792B4A78CB}" srcOrd="1" destOrd="0" presId="urn:microsoft.com/office/officeart/2016/7/layout/RepeatingBendingProcessNew"/>
    <dgm:cxn modelId="{1B2D83DA-76BF-482C-9715-03852287012A}" type="presOf" srcId="{B1AFAD02-C987-472E-8661-721801EDE763}" destId="{ED0BB6DF-B392-4BD0-ADB8-6948EBE3609A}" srcOrd="1" destOrd="0" presId="urn:microsoft.com/office/officeart/2016/7/layout/RepeatingBendingProcessNew"/>
    <dgm:cxn modelId="{79C19550-DBA4-4800-8555-65B272E4BF4D}" type="presOf" srcId="{E88C2DA6-D112-4842-8972-EB31091022A4}" destId="{E95CB140-A244-4F34-BF88-8466394ADAAD}" srcOrd="0" destOrd="0" presId="urn:microsoft.com/office/officeart/2016/7/layout/RepeatingBendingProcessNew"/>
    <dgm:cxn modelId="{AA017649-59AA-4519-A732-07074BF8EC10}" type="presOf" srcId="{DBEA8ABD-4C54-4736-96E3-61381ED2F7CF}" destId="{0F450BC4-FF32-40CA-83DC-2D3F80D666A1}" srcOrd="0" destOrd="0" presId="urn:microsoft.com/office/officeart/2016/7/layout/RepeatingBendingProcessNew"/>
    <dgm:cxn modelId="{8D87839B-2B05-4C6A-B9E6-E87A91529D92}" type="presOf" srcId="{CD9AF0BC-7716-4A51-9CB8-AAFC87EFBB70}" destId="{2CD8D5BA-69AF-45D1-B1AD-33CC594FCD1F}" srcOrd="0" destOrd="0" presId="urn:microsoft.com/office/officeart/2016/7/layout/RepeatingBendingProcessNew"/>
    <dgm:cxn modelId="{3EBA5568-1997-4577-B956-3B45F951C0AD}" srcId="{CD9AF0BC-7716-4A51-9CB8-AAFC87EFBB70}" destId="{D2610B3B-2C21-438B-AED9-C6083B34BF07}" srcOrd="6" destOrd="0" parTransId="{3F4C3EAB-2B41-4788-899E-FD73EFE2AFEB}" sibTransId="{E88C2DA6-D112-4842-8972-EB31091022A4}"/>
    <dgm:cxn modelId="{81FB204E-C1A3-4F97-AEC1-9D6DDED69DDE}" type="presOf" srcId="{1F0080C0-75F7-48B4-A2D1-98A367A6E220}" destId="{7B28899F-0C48-465E-BD4A-781EAB232F6F}" srcOrd="0" destOrd="0" presId="urn:microsoft.com/office/officeart/2016/7/layout/RepeatingBendingProcessNew"/>
    <dgm:cxn modelId="{1C7960EE-CC93-45F9-93B6-DDFF25450D35}" type="presOf" srcId="{771B0628-D094-4698-A6A3-3E6A033A3DC0}" destId="{C8EDE1FE-205D-41EC-A30C-A8F905641F03}" srcOrd="0" destOrd="0" presId="urn:microsoft.com/office/officeart/2016/7/layout/RepeatingBendingProcessNew"/>
    <dgm:cxn modelId="{D99C3CA6-9FBA-4BFB-83EA-C5AB9F41D9FA}" type="presOf" srcId="{EBF1E0D6-CB89-4E2A-ADE0-1931D8895AC2}" destId="{C68F7BA9-79A0-4BEB-9EF9-9C5E9B8C3E7E}" srcOrd="1" destOrd="0" presId="urn:microsoft.com/office/officeart/2016/7/layout/RepeatingBendingProcessNew"/>
    <dgm:cxn modelId="{8A4EC702-E9BB-4C00-B1AF-7C8F5A3D2C5E}" type="presOf" srcId="{B1AFAD02-C987-472E-8661-721801EDE763}" destId="{363F2B0D-872D-4463-A02A-A77B6F2F9D33}" srcOrd="0" destOrd="0" presId="urn:microsoft.com/office/officeart/2016/7/layout/RepeatingBendingProcessNew"/>
    <dgm:cxn modelId="{D59CDE71-5018-4EFA-8F2C-8FC81612C3EB}" type="presOf" srcId="{15A13943-3A59-4902-872D-5E4E9A346278}" destId="{566F0DBD-DC94-4FA0-9724-5D022FB5C853}" srcOrd="0" destOrd="0" presId="urn:microsoft.com/office/officeart/2016/7/layout/RepeatingBendingProcessNew"/>
    <dgm:cxn modelId="{61DBC34A-70D5-4A30-A963-01D89AD41B97}" type="presOf" srcId="{02619D55-D09A-411E-9EEC-3AD8B9C528DA}" destId="{93B6A4BB-CD7F-4D88-BA46-CDA8D95670AA}" srcOrd="0" destOrd="0" presId="urn:microsoft.com/office/officeart/2016/7/layout/RepeatingBendingProcessNew"/>
    <dgm:cxn modelId="{E0054EE3-6755-4F34-930F-D03800AFEA6F}" srcId="{CD9AF0BC-7716-4A51-9CB8-AAFC87EFBB70}" destId="{05FAFA42-2931-4941-A550-A30E3324043C}" srcOrd="7" destOrd="0" parTransId="{073FBA35-EDE2-47E9-928B-13023030217D}" sibTransId="{4D14FB39-55CF-45FE-A99F-0AF4DBCD0C0C}"/>
    <dgm:cxn modelId="{09557085-2A7F-48B4-93EA-8C6025F13B37}" type="presOf" srcId="{C92CB97E-8439-4B88-8A86-5D1C2DA85C03}" destId="{0F37AA03-8E23-4833-9D40-1C4D04A1B00B}" srcOrd="1" destOrd="0" presId="urn:microsoft.com/office/officeart/2016/7/layout/RepeatingBendingProcessNew"/>
    <dgm:cxn modelId="{B3999C22-F87E-456F-8427-A9A33A5DE8B0}" type="presOf" srcId="{4352D430-4A7E-4E49-9B4E-03258D256C3B}" destId="{5CB172BA-08B5-424C-83D2-A28C4BDDB92F}" srcOrd="1" destOrd="0" presId="urn:microsoft.com/office/officeart/2016/7/layout/RepeatingBendingProcessNew"/>
    <dgm:cxn modelId="{7F63CF60-5838-4AA0-812F-784C2431BF99}" type="presOf" srcId="{B1AAAF52-25A9-433B-949C-4C98092D304A}" destId="{31DE8477-1122-4E00-8784-29E2A4FEE039}" srcOrd="0" destOrd="0" presId="urn:microsoft.com/office/officeart/2016/7/layout/RepeatingBendingProcessNew"/>
    <dgm:cxn modelId="{7BA976B8-66E8-44AE-80A9-3E44CBDB3426}" type="presOf" srcId="{4D14FB39-55CF-45FE-A99F-0AF4DBCD0C0C}" destId="{A156EEA8-2ABC-4517-9164-232772B42DD4}" srcOrd="0" destOrd="0" presId="urn:microsoft.com/office/officeart/2016/7/layout/RepeatingBendingProcessNew"/>
    <dgm:cxn modelId="{2E50CA63-D916-4D02-AF6C-FE74968B471B}" type="presOf" srcId="{6EE317CD-721F-4B3D-BBA7-C71BB04FC4C4}" destId="{0963C85C-CCEA-4789-879A-2C94F322F015}" srcOrd="1" destOrd="0" presId="urn:microsoft.com/office/officeart/2016/7/layout/RepeatingBendingProcessNew"/>
    <dgm:cxn modelId="{CC5673C6-E220-4591-9456-6961158724E1}" srcId="{CD9AF0BC-7716-4A51-9CB8-AAFC87EFBB70}" destId="{02619D55-D09A-411E-9EEC-3AD8B9C528DA}" srcOrd="1" destOrd="0" parTransId="{D2374066-AD09-4E5C-88DF-F5B69A84AE56}" sibTransId="{6EE317CD-721F-4B3D-BBA7-C71BB04FC4C4}"/>
    <dgm:cxn modelId="{5858E901-23E8-4C1A-90D3-1EA2AA24DE66}" type="presOf" srcId="{6EE317CD-721F-4B3D-BBA7-C71BB04FC4C4}" destId="{B5DA56BE-9297-49B1-BDF5-E760BEF22E28}" srcOrd="0" destOrd="0" presId="urn:microsoft.com/office/officeart/2016/7/layout/RepeatingBendingProcessNew"/>
    <dgm:cxn modelId="{27BA396A-B51D-42A9-86DB-AD8F4B61FAF9}" type="presOf" srcId="{4D14FB39-55CF-45FE-A99F-0AF4DBCD0C0C}" destId="{B9B8C600-119C-4632-82FC-505EE4FC7A7D}" srcOrd="1" destOrd="0" presId="urn:microsoft.com/office/officeart/2016/7/layout/RepeatingBendingProcessNew"/>
    <dgm:cxn modelId="{DBE0BFC6-08D8-4F20-9F0C-1CA55802F52B}" type="presOf" srcId="{59483A1F-1F7F-4AC7-93A7-F7B44A316989}" destId="{6DB92FD2-C68A-4DCE-AF10-4CD2F59B8BC7}" srcOrd="0" destOrd="0" presId="urn:microsoft.com/office/officeart/2016/7/layout/RepeatingBendingProcessNew"/>
    <dgm:cxn modelId="{4A6CF406-D5DD-426F-851B-07A4D56A01E0}" type="presOf" srcId="{D2610B3B-2C21-438B-AED9-C6083B34BF07}" destId="{ED6535F3-7CF7-46A3-A5A1-A9F939BBC8EB}" srcOrd="0" destOrd="0" presId="urn:microsoft.com/office/officeart/2016/7/layout/RepeatingBendingProcessNew"/>
    <dgm:cxn modelId="{9595F1D1-4B31-43F5-A090-0EEE1D00A13C}" srcId="{CD9AF0BC-7716-4A51-9CB8-AAFC87EFBB70}" destId="{771B0628-D094-4698-A6A3-3E6A033A3DC0}" srcOrd="2" destOrd="0" parTransId="{6D56C62B-4AB8-4A3C-B1D1-16EAB517742A}" sibTransId="{EBF1E0D6-CB89-4E2A-ADE0-1931D8895AC2}"/>
    <dgm:cxn modelId="{73A00DEF-4DB2-4849-AB55-CA5CE79077D6}" type="presOf" srcId="{05FAFA42-2931-4941-A550-A30E3324043C}" destId="{21FE36BC-F679-4F93-B0B9-48BBCB30D65B}" srcOrd="0" destOrd="0" presId="urn:microsoft.com/office/officeart/2016/7/layout/RepeatingBendingProcessNew"/>
    <dgm:cxn modelId="{5DEED230-358B-47D5-87D2-307DD9B863E5}" type="presParOf" srcId="{2CD8D5BA-69AF-45D1-B1AD-33CC594FCD1F}" destId="{566F0DBD-DC94-4FA0-9724-5D022FB5C853}" srcOrd="0" destOrd="0" presId="urn:microsoft.com/office/officeart/2016/7/layout/RepeatingBendingProcessNew"/>
    <dgm:cxn modelId="{5912E5CC-91C7-40D6-895D-D83401466AF6}" type="presParOf" srcId="{2CD8D5BA-69AF-45D1-B1AD-33CC594FCD1F}" destId="{75689CFB-6BB7-4C83-A042-C9C94308530C}" srcOrd="1" destOrd="0" presId="urn:microsoft.com/office/officeart/2016/7/layout/RepeatingBendingProcessNew"/>
    <dgm:cxn modelId="{62617202-8A98-43C7-B397-4843DEAB330A}" type="presParOf" srcId="{75689CFB-6BB7-4C83-A042-C9C94308530C}" destId="{5CB172BA-08B5-424C-83D2-A28C4BDDB92F}" srcOrd="0" destOrd="0" presId="urn:microsoft.com/office/officeart/2016/7/layout/RepeatingBendingProcessNew"/>
    <dgm:cxn modelId="{F7874D6A-A0A3-42A4-9E64-BFD4F6E0FF7E}" type="presParOf" srcId="{2CD8D5BA-69AF-45D1-B1AD-33CC594FCD1F}" destId="{93B6A4BB-CD7F-4D88-BA46-CDA8D95670AA}" srcOrd="2" destOrd="0" presId="urn:microsoft.com/office/officeart/2016/7/layout/RepeatingBendingProcessNew"/>
    <dgm:cxn modelId="{C0804CD3-5E04-4412-BE52-2AF038D8D1DD}" type="presParOf" srcId="{2CD8D5BA-69AF-45D1-B1AD-33CC594FCD1F}" destId="{B5DA56BE-9297-49B1-BDF5-E760BEF22E28}" srcOrd="3" destOrd="0" presId="urn:microsoft.com/office/officeart/2016/7/layout/RepeatingBendingProcessNew"/>
    <dgm:cxn modelId="{C7F3A425-A2D1-4788-B2DA-63AFF2EAC0A9}" type="presParOf" srcId="{B5DA56BE-9297-49B1-BDF5-E760BEF22E28}" destId="{0963C85C-CCEA-4789-879A-2C94F322F015}" srcOrd="0" destOrd="0" presId="urn:microsoft.com/office/officeart/2016/7/layout/RepeatingBendingProcessNew"/>
    <dgm:cxn modelId="{1450E16F-17A7-45D8-84EC-6B76535626C1}" type="presParOf" srcId="{2CD8D5BA-69AF-45D1-B1AD-33CC594FCD1F}" destId="{C8EDE1FE-205D-41EC-A30C-A8F905641F03}" srcOrd="4" destOrd="0" presId="urn:microsoft.com/office/officeart/2016/7/layout/RepeatingBendingProcessNew"/>
    <dgm:cxn modelId="{72FCABDA-CB58-4486-B012-9DF7A5912DBC}" type="presParOf" srcId="{2CD8D5BA-69AF-45D1-B1AD-33CC594FCD1F}" destId="{1212CE87-A8FD-47F8-A973-9FCE2178E230}" srcOrd="5" destOrd="0" presId="urn:microsoft.com/office/officeart/2016/7/layout/RepeatingBendingProcessNew"/>
    <dgm:cxn modelId="{72E451EB-96A6-4760-959D-7950146CBD65}" type="presParOf" srcId="{1212CE87-A8FD-47F8-A973-9FCE2178E230}" destId="{C68F7BA9-79A0-4BEB-9EF9-9C5E9B8C3E7E}" srcOrd="0" destOrd="0" presId="urn:microsoft.com/office/officeart/2016/7/layout/RepeatingBendingProcessNew"/>
    <dgm:cxn modelId="{5AC811A1-4E94-4E3B-A387-AC45F17E51F1}" type="presParOf" srcId="{2CD8D5BA-69AF-45D1-B1AD-33CC594FCD1F}" destId="{7A466AAE-D25E-4483-95A6-545F914E4E9D}" srcOrd="6" destOrd="0" presId="urn:microsoft.com/office/officeart/2016/7/layout/RepeatingBendingProcessNew"/>
    <dgm:cxn modelId="{9D3A4329-0DD3-4FB7-8692-3B1C1BD46254}" type="presParOf" srcId="{2CD8D5BA-69AF-45D1-B1AD-33CC594FCD1F}" destId="{0F450BC4-FF32-40CA-83DC-2D3F80D666A1}" srcOrd="7" destOrd="0" presId="urn:microsoft.com/office/officeart/2016/7/layout/RepeatingBendingProcessNew"/>
    <dgm:cxn modelId="{E0EAF8E6-5238-4D3D-B717-34D69ABEF23A}" type="presParOf" srcId="{0F450BC4-FF32-40CA-83DC-2D3F80D666A1}" destId="{8DB53152-DF5F-4033-AE10-B44726BBBC93}" srcOrd="0" destOrd="0" presId="urn:microsoft.com/office/officeart/2016/7/layout/RepeatingBendingProcessNew"/>
    <dgm:cxn modelId="{F0A696BF-1E11-4548-9209-954C188B72EA}" type="presParOf" srcId="{2CD8D5BA-69AF-45D1-B1AD-33CC594FCD1F}" destId="{997A48CE-477A-4407-9E11-ADC65DAE5912}" srcOrd="8" destOrd="0" presId="urn:microsoft.com/office/officeart/2016/7/layout/RepeatingBendingProcessNew"/>
    <dgm:cxn modelId="{1ECFBEFA-221B-462F-8391-0E43B00572CA}" type="presParOf" srcId="{2CD8D5BA-69AF-45D1-B1AD-33CC594FCD1F}" destId="{31DE8477-1122-4E00-8784-29E2A4FEE039}" srcOrd="9" destOrd="0" presId="urn:microsoft.com/office/officeart/2016/7/layout/RepeatingBendingProcessNew"/>
    <dgm:cxn modelId="{0CA7D1B1-14FA-4213-A97F-A6ECE60C3DE2}" type="presParOf" srcId="{31DE8477-1122-4E00-8784-29E2A4FEE039}" destId="{A0A6F7C1-33B8-4A6D-BB19-C233AC6842B9}" srcOrd="0" destOrd="0" presId="urn:microsoft.com/office/officeart/2016/7/layout/RepeatingBendingProcessNew"/>
    <dgm:cxn modelId="{7D552F6E-1A90-48EC-B38A-F8AC0B92688A}" type="presParOf" srcId="{2CD8D5BA-69AF-45D1-B1AD-33CC594FCD1F}" destId="{7B28899F-0C48-465E-BD4A-781EAB232F6F}" srcOrd="10" destOrd="0" presId="urn:microsoft.com/office/officeart/2016/7/layout/RepeatingBendingProcessNew"/>
    <dgm:cxn modelId="{6E9437A8-4A3F-45BB-91EE-659C3A935E91}" type="presParOf" srcId="{2CD8D5BA-69AF-45D1-B1AD-33CC594FCD1F}" destId="{363F2B0D-872D-4463-A02A-A77B6F2F9D33}" srcOrd="11" destOrd="0" presId="urn:microsoft.com/office/officeart/2016/7/layout/RepeatingBendingProcessNew"/>
    <dgm:cxn modelId="{367DB087-FD5D-4EB8-8504-FC3D5E75B24A}" type="presParOf" srcId="{363F2B0D-872D-4463-A02A-A77B6F2F9D33}" destId="{ED0BB6DF-B392-4BD0-ADB8-6948EBE3609A}" srcOrd="0" destOrd="0" presId="urn:microsoft.com/office/officeart/2016/7/layout/RepeatingBendingProcessNew"/>
    <dgm:cxn modelId="{D08CD941-63FB-4EA4-A75E-F3635F07D624}" type="presParOf" srcId="{2CD8D5BA-69AF-45D1-B1AD-33CC594FCD1F}" destId="{ED6535F3-7CF7-46A3-A5A1-A9F939BBC8EB}" srcOrd="12" destOrd="0" presId="urn:microsoft.com/office/officeart/2016/7/layout/RepeatingBendingProcessNew"/>
    <dgm:cxn modelId="{EFF0A8E2-ADFE-4050-AB3E-5250D789C1AA}" type="presParOf" srcId="{2CD8D5BA-69AF-45D1-B1AD-33CC594FCD1F}" destId="{E95CB140-A244-4F34-BF88-8466394ADAAD}" srcOrd="13" destOrd="0" presId="urn:microsoft.com/office/officeart/2016/7/layout/RepeatingBendingProcessNew"/>
    <dgm:cxn modelId="{7F73C0B8-7CB3-47FC-9643-6F47F0C9D659}" type="presParOf" srcId="{E95CB140-A244-4F34-BF88-8466394ADAAD}" destId="{71BADDE6-FCD8-426F-80D5-E3792B4A78CB}" srcOrd="0" destOrd="0" presId="urn:microsoft.com/office/officeart/2016/7/layout/RepeatingBendingProcessNew"/>
    <dgm:cxn modelId="{644725B1-1FDC-4AFD-AECE-1CB78E26D0A3}" type="presParOf" srcId="{2CD8D5BA-69AF-45D1-B1AD-33CC594FCD1F}" destId="{21FE36BC-F679-4F93-B0B9-48BBCB30D65B}" srcOrd="14" destOrd="0" presId="urn:microsoft.com/office/officeart/2016/7/layout/RepeatingBendingProcessNew"/>
    <dgm:cxn modelId="{7D20B27F-753E-48AD-8CB1-0C6DEC129BDD}" type="presParOf" srcId="{2CD8D5BA-69AF-45D1-B1AD-33CC594FCD1F}" destId="{A156EEA8-2ABC-4517-9164-232772B42DD4}" srcOrd="15" destOrd="0" presId="urn:microsoft.com/office/officeart/2016/7/layout/RepeatingBendingProcessNew"/>
    <dgm:cxn modelId="{6F26F9BE-3550-4BD4-BA87-E77386B23ECE}" type="presParOf" srcId="{A156EEA8-2ABC-4517-9164-232772B42DD4}" destId="{B9B8C600-119C-4632-82FC-505EE4FC7A7D}" srcOrd="0" destOrd="0" presId="urn:microsoft.com/office/officeart/2016/7/layout/RepeatingBendingProcessNew"/>
    <dgm:cxn modelId="{D7564C8D-3D3D-4DD5-B498-90EAA4D09D99}" type="presParOf" srcId="{2CD8D5BA-69AF-45D1-B1AD-33CC594FCD1F}" destId="{6DB92FD2-C68A-4DCE-AF10-4CD2F59B8BC7}" srcOrd="16" destOrd="0" presId="urn:microsoft.com/office/officeart/2016/7/layout/RepeatingBendingProcessNew"/>
    <dgm:cxn modelId="{A0AF4A25-CD37-4D6D-89A6-DAE0D7B91C0D}" type="presParOf" srcId="{2CD8D5BA-69AF-45D1-B1AD-33CC594FCD1F}" destId="{7ABA4F4E-4BEA-41CE-9F51-B9D0DE05FBF2}" srcOrd="17" destOrd="0" presId="urn:microsoft.com/office/officeart/2016/7/layout/RepeatingBendingProcessNew"/>
    <dgm:cxn modelId="{3844B7EF-DB6E-4B78-B809-A908ACF4B26F}" type="presParOf" srcId="{7ABA4F4E-4BEA-41CE-9F51-B9D0DE05FBF2}" destId="{0F37AA03-8E23-4833-9D40-1C4D04A1B00B}" srcOrd="0" destOrd="0" presId="urn:microsoft.com/office/officeart/2016/7/layout/RepeatingBendingProcessNew"/>
    <dgm:cxn modelId="{8AFC2ED7-7C36-4024-BD7C-582164415D2F}" type="presParOf" srcId="{2CD8D5BA-69AF-45D1-B1AD-33CC594FCD1F}" destId="{B361745D-1425-4D8C-BD99-F1DA25AD1925}" srcOrd="1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43A39-605F-4036-9572-6A7D5BFC275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FC59001-8733-4329-A628-4691A698E291}">
      <dgm:prSet custT="1"/>
      <dgm:spPr/>
      <dgm:t>
        <a:bodyPr/>
        <a:lstStyle/>
        <a:p>
          <a:r>
            <a:rPr lang="en-US" sz="2800" b="0" i="0" dirty="0"/>
            <a:t>Miranda Rights</a:t>
          </a:r>
          <a:endParaRPr lang="en-US" sz="2800" dirty="0"/>
        </a:p>
      </dgm:t>
    </dgm:pt>
    <dgm:pt modelId="{1340D5D6-4DC6-457D-9A4C-1C693827E540}" type="parTrans" cxnId="{DEA97992-F386-4882-8C6C-54AC4026241C}">
      <dgm:prSet/>
      <dgm:spPr/>
      <dgm:t>
        <a:bodyPr/>
        <a:lstStyle/>
        <a:p>
          <a:endParaRPr lang="en-US"/>
        </a:p>
      </dgm:t>
    </dgm:pt>
    <dgm:pt modelId="{24A8B30C-A7AB-46DD-910C-EBAE5E255A0F}" type="sibTrans" cxnId="{DEA97992-F386-4882-8C6C-54AC4026241C}">
      <dgm:prSet/>
      <dgm:spPr/>
      <dgm:t>
        <a:bodyPr/>
        <a:lstStyle/>
        <a:p>
          <a:endParaRPr lang="en-US"/>
        </a:p>
      </dgm:t>
    </dgm:pt>
    <dgm:pt modelId="{F5972039-7FD2-4A1D-A986-CFBAA9727EF3}">
      <dgm:prSet custT="1"/>
      <dgm:spPr/>
      <dgm:t>
        <a:bodyPr/>
        <a:lstStyle/>
        <a:p>
          <a:r>
            <a:rPr lang="en-US" sz="2800" b="0" i="0" dirty="0"/>
            <a:t>Talking to Witnesses</a:t>
          </a:r>
          <a:endParaRPr lang="en-US" sz="2800" dirty="0"/>
        </a:p>
      </dgm:t>
    </dgm:pt>
    <dgm:pt modelId="{BD34B134-DFC2-4D86-91D0-7DE87BC796F7}" type="parTrans" cxnId="{67BB3E62-A2F4-431B-B7D4-DEA4F5CB8CEF}">
      <dgm:prSet/>
      <dgm:spPr/>
      <dgm:t>
        <a:bodyPr/>
        <a:lstStyle/>
        <a:p>
          <a:endParaRPr lang="en-US"/>
        </a:p>
      </dgm:t>
    </dgm:pt>
    <dgm:pt modelId="{83331EE6-D3A4-4345-AEA3-24AA68E12E80}" type="sibTrans" cxnId="{67BB3E62-A2F4-431B-B7D4-DEA4F5CB8CEF}">
      <dgm:prSet/>
      <dgm:spPr/>
      <dgm:t>
        <a:bodyPr/>
        <a:lstStyle/>
        <a:p>
          <a:endParaRPr lang="en-US"/>
        </a:p>
      </dgm:t>
    </dgm:pt>
    <dgm:pt modelId="{7F503C7C-8B21-4485-B3E1-2BAB0842FAEF}">
      <dgm:prSet custT="1"/>
      <dgm:spPr/>
      <dgm:t>
        <a:bodyPr/>
        <a:lstStyle/>
        <a:p>
          <a:r>
            <a:rPr lang="en-US" sz="2800" b="0" i="0" dirty="0"/>
            <a:t>Gathering Evidence</a:t>
          </a:r>
          <a:endParaRPr lang="en-US" sz="2800" dirty="0"/>
        </a:p>
      </dgm:t>
    </dgm:pt>
    <dgm:pt modelId="{FA35CA5C-1195-4680-8860-81B57932E1FF}" type="parTrans" cxnId="{FE94078D-72F5-4B3B-B7CD-CFBD67606089}">
      <dgm:prSet/>
      <dgm:spPr/>
      <dgm:t>
        <a:bodyPr/>
        <a:lstStyle/>
        <a:p>
          <a:endParaRPr lang="en-US"/>
        </a:p>
      </dgm:t>
    </dgm:pt>
    <dgm:pt modelId="{1F1808B4-10A1-4132-B90C-61B53C2AFC3D}" type="sibTrans" cxnId="{FE94078D-72F5-4B3B-B7CD-CFBD67606089}">
      <dgm:prSet/>
      <dgm:spPr/>
      <dgm:t>
        <a:bodyPr/>
        <a:lstStyle/>
        <a:p>
          <a:endParaRPr lang="en-US"/>
        </a:p>
      </dgm:t>
    </dgm:pt>
    <dgm:pt modelId="{334225E6-F07B-4866-8E3F-B86E9F30C751}">
      <dgm:prSet custT="1"/>
      <dgm:spPr/>
      <dgm:t>
        <a:bodyPr/>
        <a:lstStyle/>
        <a:p>
          <a:r>
            <a:rPr lang="en-US" sz="2800" b="0" i="0" dirty="0"/>
            <a:t>What Crime applies</a:t>
          </a:r>
          <a:endParaRPr lang="en-US" sz="2800" dirty="0"/>
        </a:p>
      </dgm:t>
    </dgm:pt>
    <dgm:pt modelId="{ADE225D2-2C32-45CD-A021-804CDEE1275E}" type="parTrans" cxnId="{2849F176-98D1-419F-BA62-2D57A14C6D77}">
      <dgm:prSet/>
      <dgm:spPr/>
      <dgm:t>
        <a:bodyPr/>
        <a:lstStyle/>
        <a:p>
          <a:endParaRPr lang="en-US"/>
        </a:p>
      </dgm:t>
    </dgm:pt>
    <dgm:pt modelId="{1FDF1E14-FCE3-4467-B57A-A3955FEAE9BD}" type="sibTrans" cxnId="{2849F176-98D1-419F-BA62-2D57A14C6D77}">
      <dgm:prSet/>
      <dgm:spPr/>
      <dgm:t>
        <a:bodyPr/>
        <a:lstStyle/>
        <a:p>
          <a:endParaRPr lang="en-US"/>
        </a:p>
      </dgm:t>
    </dgm:pt>
    <dgm:pt modelId="{29CD2809-FC8A-45C2-8D64-D24B12BC2D45}">
      <dgm:prSet custT="1"/>
      <dgm:spPr/>
      <dgm:t>
        <a:bodyPr/>
        <a:lstStyle/>
        <a:p>
          <a:r>
            <a:rPr lang="en-US" sz="2400" b="0" i="0" dirty="0"/>
            <a:t>Civil or RCW</a:t>
          </a:r>
          <a:endParaRPr lang="en-US" sz="2400" dirty="0"/>
        </a:p>
      </dgm:t>
    </dgm:pt>
    <dgm:pt modelId="{D3631030-C5F6-4871-AE8B-E634F749D377}" type="parTrans" cxnId="{F3014BB8-56D2-4DCE-8402-9B64038598FE}">
      <dgm:prSet/>
      <dgm:spPr/>
      <dgm:t>
        <a:bodyPr/>
        <a:lstStyle/>
        <a:p>
          <a:endParaRPr lang="en-US"/>
        </a:p>
      </dgm:t>
    </dgm:pt>
    <dgm:pt modelId="{21A3AC20-6311-4FE8-A2B5-8EAA189C4074}" type="sibTrans" cxnId="{F3014BB8-56D2-4DCE-8402-9B64038598FE}">
      <dgm:prSet/>
      <dgm:spPr/>
      <dgm:t>
        <a:bodyPr/>
        <a:lstStyle/>
        <a:p>
          <a:endParaRPr lang="en-US"/>
        </a:p>
      </dgm:t>
    </dgm:pt>
    <dgm:pt modelId="{6B1405CE-FFA1-4B85-A275-6E169D70FC8F}">
      <dgm:prSet custT="1"/>
      <dgm:spPr/>
      <dgm:t>
        <a:bodyPr/>
        <a:lstStyle/>
        <a:p>
          <a:r>
            <a:rPr lang="en-US" sz="2800" b="0" i="0" dirty="0"/>
            <a:t>Veterinary Records</a:t>
          </a:r>
          <a:endParaRPr lang="en-US" sz="2800" dirty="0"/>
        </a:p>
      </dgm:t>
    </dgm:pt>
    <dgm:pt modelId="{93E1ABDF-A090-4C5D-BA33-62BE3DE0BE11}" type="parTrans" cxnId="{B7D93C56-F164-40C3-924A-3562CC517392}">
      <dgm:prSet/>
      <dgm:spPr/>
      <dgm:t>
        <a:bodyPr/>
        <a:lstStyle/>
        <a:p>
          <a:endParaRPr lang="en-US"/>
        </a:p>
      </dgm:t>
    </dgm:pt>
    <dgm:pt modelId="{B273DFD7-661E-4D59-A7D8-64A0F211DF45}" type="sibTrans" cxnId="{B7D93C56-F164-40C3-924A-3562CC517392}">
      <dgm:prSet/>
      <dgm:spPr/>
      <dgm:t>
        <a:bodyPr/>
        <a:lstStyle/>
        <a:p>
          <a:endParaRPr lang="en-US"/>
        </a:p>
      </dgm:t>
    </dgm:pt>
    <dgm:pt modelId="{D9677C8E-4D98-4C56-BA87-644F99E7B9E3}">
      <dgm:prSet custT="1"/>
      <dgm:spPr/>
      <dgm:t>
        <a:bodyPr/>
        <a:lstStyle/>
        <a:p>
          <a:r>
            <a:rPr lang="en-US" sz="2800" b="0" i="0" dirty="0"/>
            <a:t>Photographs</a:t>
          </a:r>
          <a:endParaRPr lang="en-US" sz="2800" dirty="0"/>
        </a:p>
      </dgm:t>
    </dgm:pt>
    <dgm:pt modelId="{4CB55B97-EE52-4A4F-9DD9-AA6D21147D24}" type="parTrans" cxnId="{F3EF14F3-46B1-4386-A0E4-EB296BA4CA17}">
      <dgm:prSet/>
      <dgm:spPr/>
      <dgm:t>
        <a:bodyPr/>
        <a:lstStyle/>
        <a:p>
          <a:endParaRPr lang="en-US"/>
        </a:p>
      </dgm:t>
    </dgm:pt>
    <dgm:pt modelId="{FA94B310-9760-407E-AA4C-8B51DD399F04}" type="sibTrans" cxnId="{F3EF14F3-46B1-4386-A0E4-EB296BA4CA17}">
      <dgm:prSet/>
      <dgm:spPr/>
      <dgm:t>
        <a:bodyPr/>
        <a:lstStyle/>
        <a:p>
          <a:endParaRPr lang="en-US"/>
        </a:p>
      </dgm:t>
    </dgm:pt>
    <dgm:pt modelId="{BE3D2247-E08C-4BBA-A371-E7571CD34B71}">
      <dgm:prSet custT="1"/>
      <dgm:spPr/>
      <dgm:t>
        <a:bodyPr/>
        <a:lstStyle/>
        <a:p>
          <a:r>
            <a:rPr lang="en-US" sz="2800" b="0" i="0" dirty="0"/>
            <a:t>Warrant</a:t>
          </a:r>
          <a:endParaRPr lang="en-US" sz="2800" dirty="0"/>
        </a:p>
      </dgm:t>
    </dgm:pt>
    <dgm:pt modelId="{E15F5EA1-A80F-4D34-8FE9-E7E256728A32}" type="parTrans" cxnId="{E1EC2BD1-F8E2-4D82-8A18-367EB8114F83}">
      <dgm:prSet/>
      <dgm:spPr/>
      <dgm:t>
        <a:bodyPr/>
        <a:lstStyle/>
        <a:p>
          <a:endParaRPr lang="en-US"/>
        </a:p>
      </dgm:t>
    </dgm:pt>
    <dgm:pt modelId="{A66932F4-7051-4D24-8D6B-04FA019D4F3F}" type="sibTrans" cxnId="{E1EC2BD1-F8E2-4D82-8A18-367EB8114F83}">
      <dgm:prSet/>
      <dgm:spPr/>
      <dgm:t>
        <a:bodyPr/>
        <a:lstStyle/>
        <a:p>
          <a:endParaRPr lang="en-US"/>
        </a:p>
      </dgm:t>
    </dgm:pt>
    <dgm:pt modelId="{E64AF9E3-F2C3-4209-8B69-BCF8F183CDB7}">
      <dgm:prSet custT="1"/>
      <dgm:spPr/>
      <dgm:t>
        <a:bodyPr/>
        <a:lstStyle/>
        <a:p>
          <a:r>
            <a:rPr lang="en-US" sz="2800" b="0" i="0" dirty="0"/>
            <a:t>Report Writing</a:t>
          </a:r>
          <a:endParaRPr lang="en-US" sz="2800" dirty="0"/>
        </a:p>
      </dgm:t>
    </dgm:pt>
    <dgm:pt modelId="{22EF3DFD-0C72-48BF-AC0D-18C823400AC0}" type="parTrans" cxnId="{B34B576D-4949-492E-8CB0-1EE132C04373}">
      <dgm:prSet/>
      <dgm:spPr/>
      <dgm:t>
        <a:bodyPr/>
        <a:lstStyle/>
        <a:p>
          <a:endParaRPr lang="en-US"/>
        </a:p>
      </dgm:t>
    </dgm:pt>
    <dgm:pt modelId="{C742701A-6BF0-4FCE-902C-8F4C8AAE2B54}" type="sibTrans" cxnId="{B34B576D-4949-492E-8CB0-1EE132C04373}">
      <dgm:prSet/>
      <dgm:spPr/>
      <dgm:t>
        <a:bodyPr/>
        <a:lstStyle/>
        <a:p>
          <a:endParaRPr lang="en-US"/>
        </a:p>
      </dgm:t>
    </dgm:pt>
    <dgm:pt modelId="{4F835AC0-C82A-4C2A-A411-747268E9DE58}" type="pres">
      <dgm:prSet presAssocID="{8F543A39-605F-4036-9572-6A7D5BFC2759}" presName="linear" presStyleCnt="0">
        <dgm:presLayoutVars>
          <dgm:animLvl val="lvl"/>
          <dgm:resizeHandles val="exact"/>
        </dgm:presLayoutVars>
      </dgm:prSet>
      <dgm:spPr/>
      <dgm:t>
        <a:bodyPr/>
        <a:lstStyle/>
        <a:p>
          <a:endParaRPr lang="en-US"/>
        </a:p>
      </dgm:t>
    </dgm:pt>
    <dgm:pt modelId="{5297AEA4-CC5C-497F-A459-88C1B72A39A2}" type="pres">
      <dgm:prSet presAssocID="{3FC59001-8733-4329-A628-4691A698E291}" presName="parentText" presStyleLbl="node1" presStyleIdx="0" presStyleCnt="8">
        <dgm:presLayoutVars>
          <dgm:chMax val="0"/>
          <dgm:bulletEnabled val="1"/>
        </dgm:presLayoutVars>
      </dgm:prSet>
      <dgm:spPr/>
      <dgm:t>
        <a:bodyPr/>
        <a:lstStyle/>
        <a:p>
          <a:endParaRPr lang="en-US"/>
        </a:p>
      </dgm:t>
    </dgm:pt>
    <dgm:pt modelId="{4270C1E8-21EF-4591-85BC-BEBC908B224C}" type="pres">
      <dgm:prSet presAssocID="{24A8B30C-A7AB-46DD-910C-EBAE5E255A0F}" presName="spacer" presStyleCnt="0"/>
      <dgm:spPr/>
    </dgm:pt>
    <dgm:pt modelId="{B901B2CE-5FA7-4518-9513-2D7AF4789322}" type="pres">
      <dgm:prSet presAssocID="{F5972039-7FD2-4A1D-A986-CFBAA9727EF3}" presName="parentText" presStyleLbl="node1" presStyleIdx="1" presStyleCnt="8">
        <dgm:presLayoutVars>
          <dgm:chMax val="0"/>
          <dgm:bulletEnabled val="1"/>
        </dgm:presLayoutVars>
      </dgm:prSet>
      <dgm:spPr/>
      <dgm:t>
        <a:bodyPr/>
        <a:lstStyle/>
        <a:p>
          <a:endParaRPr lang="en-US"/>
        </a:p>
      </dgm:t>
    </dgm:pt>
    <dgm:pt modelId="{A5A5296F-444A-49C0-88D4-1263E5CEB558}" type="pres">
      <dgm:prSet presAssocID="{83331EE6-D3A4-4345-AEA3-24AA68E12E80}" presName="spacer" presStyleCnt="0"/>
      <dgm:spPr/>
    </dgm:pt>
    <dgm:pt modelId="{2EDD5416-F121-4AE4-AC70-764094B96BC1}" type="pres">
      <dgm:prSet presAssocID="{7F503C7C-8B21-4485-B3E1-2BAB0842FAEF}" presName="parentText" presStyleLbl="node1" presStyleIdx="2" presStyleCnt="8">
        <dgm:presLayoutVars>
          <dgm:chMax val="0"/>
          <dgm:bulletEnabled val="1"/>
        </dgm:presLayoutVars>
      </dgm:prSet>
      <dgm:spPr/>
      <dgm:t>
        <a:bodyPr/>
        <a:lstStyle/>
        <a:p>
          <a:endParaRPr lang="en-US"/>
        </a:p>
      </dgm:t>
    </dgm:pt>
    <dgm:pt modelId="{6658FB76-203B-40C0-98A3-ED1B614FE64D}" type="pres">
      <dgm:prSet presAssocID="{1F1808B4-10A1-4132-B90C-61B53C2AFC3D}" presName="spacer" presStyleCnt="0"/>
      <dgm:spPr/>
    </dgm:pt>
    <dgm:pt modelId="{CFD3E043-5B5A-423A-A890-09C60C207AE9}" type="pres">
      <dgm:prSet presAssocID="{334225E6-F07B-4866-8E3F-B86E9F30C751}" presName="parentText" presStyleLbl="node1" presStyleIdx="3" presStyleCnt="8">
        <dgm:presLayoutVars>
          <dgm:chMax val="0"/>
          <dgm:bulletEnabled val="1"/>
        </dgm:presLayoutVars>
      </dgm:prSet>
      <dgm:spPr/>
      <dgm:t>
        <a:bodyPr/>
        <a:lstStyle/>
        <a:p>
          <a:endParaRPr lang="en-US"/>
        </a:p>
      </dgm:t>
    </dgm:pt>
    <dgm:pt modelId="{619F6280-6F10-45F4-81E8-CE98B1B0AAA3}" type="pres">
      <dgm:prSet presAssocID="{334225E6-F07B-4866-8E3F-B86E9F30C751}" presName="childText" presStyleLbl="revTx" presStyleIdx="0" presStyleCnt="1">
        <dgm:presLayoutVars>
          <dgm:bulletEnabled val="1"/>
        </dgm:presLayoutVars>
      </dgm:prSet>
      <dgm:spPr/>
      <dgm:t>
        <a:bodyPr/>
        <a:lstStyle/>
        <a:p>
          <a:endParaRPr lang="en-US"/>
        </a:p>
      </dgm:t>
    </dgm:pt>
    <dgm:pt modelId="{9425EE1C-E585-4842-8C20-573D18122DB3}" type="pres">
      <dgm:prSet presAssocID="{6B1405CE-FFA1-4B85-A275-6E169D70FC8F}" presName="parentText" presStyleLbl="node1" presStyleIdx="4" presStyleCnt="8">
        <dgm:presLayoutVars>
          <dgm:chMax val="0"/>
          <dgm:bulletEnabled val="1"/>
        </dgm:presLayoutVars>
      </dgm:prSet>
      <dgm:spPr/>
      <dgm:t>
        <a:bodyPr/>
        <a:lstStyle/>
        <a:p>
          <a:endParaRPr lang="en-US"/>
        </a:p>
      </dgm:t>
    </dgm:pt>
    <dgm:pt modelId="{32DC39D9-5F06-4DDC-8EAE-CB102F6B4780}" type="pres">
      <dgm:prSet presAssocID="{B273DFD7-661E-4D59-A7D8-64A0F211DF45}" presName="spacer" presStyleCnt="0"/>
      <dgm:spPr/>
    </dgm:pt>
    <dgm:pt modelId="{576CDF3D-EE25-487D-BAB1-4028D8A2E1C7}" type="pres">
      <dgm:prSet presAssocID="{D9677C8E-4D98-4C56-BA87-644F99E7B9E3}" presName="parentText" presStyleLbl="node1" presStyleIdx="5" presStyleCnt="8">
        <dgm:presLayoutVars>
          <dgm:chMax val="0"/>
          <dgm:bulletEnabled val="1"/>
        </dgm:presLayoutVars>
      </dgm:prSet>
      <dgm:spPr/>
      <dgm:t>
        <a:bodyPr/>
        <a:lstStyle/>
        <a:p>
          <a:endParaRPr lang="en-US"/>
        </a:p>
      </dgm:t>
    </dgm:pt>
    <dgm:pt modelId="{85193BF5-353B-4091-8C0F-51614F1832FB}" type="pres">
      <dgm:prSet presAssocID="{FA94B310-9760-407E-AA4C-8B51DD399F04}" presName="spacer" presStyleCnt="0"/>
      <dgm:spPr/>
    </dgm:pt>
    <dgm:pt modelId="{A2571DB6-0A7E-4A3A-8C0C-25EBB768B322}" type="pres">
      <dgm:prSet presAssocID="{BE3D2247-E08C-4BBA-A371-E7571CD34B71}" presName="parentText" presStyleLbl="node1" presStyleIdx="6" presStyleCnt="8">
        <dgm:presLayoutVars>
          <dgm:chMax val="0"/>
          <dgm:bulletEnabled val="1"/>
        </dgm:presLayoutVars>
      </dgm:prSet>
      <dgm:spPr/>
      <dgm:t>
        <a:bodyPr/>
        <a:lstStyle/>
        <a:p>
          <a:endParaRPr lang="en-US"/>
        </a:p>
      </dgm:t>
    </dgm:pt>
    <dgm:pt modelId="{5682E9A0-E1DF-4530-90A0-9BCFB0E1BD6A}" type="pres">
      <dgm:prSet presAssocID="{A66932F4-7051-4D24-8D6B-04FA019D4F3F}" presName="spacer" presStyleCnt="0"/>
      <dgm:spPr/>
    </dgm:pt>
    <dgm:pt modelId="{5215D4B6-97AF-43C5-8BC8-130717D406EA}" type="pres">
      <dgm:prSet presAssocID="{E64AF9E3-F2C3-4209-8B69-BCF8F183CDB7}" presName="parentText" presStyleLbl="node1" presStyleIdx="7" presStyleCnt="8">
        <dgm:presLayoutVars>
          <dgm:chMax val="0"/>
          <dgm:bulletEnabled val="1"/>
        </dgm:presLayoutVars>
      </dgm:prSet>
      <dgm:spPr/>
      <dgm:t>
        <a:bodyPr/>
        <a:lstStyle/>
        <a:p>
          <a:endParaRPr lang="en-US"/>
        </a:p>
      </dgm:t>
    </dgm:pt>
  </dgm:ptLst>
  <dgm:cxnLst>
    <dgm:cxn modelId="{B8D778FA-02E4-4986-B30C-B276724C49F2}" type="presOf" srcId="{F5972039-7FD2-4A1D-A986-CFBAA9727EF3}" destId="{B901B2CE-5FA7-4518-9513-2D7AF4789322}" srcOrd="0" destOrd="0" presId="urn:microsoft.com/office/officeart/2005/8/layout/vList2"/>
    <dgm:cxn modelId="{FE251880-2E10-48B4-B7C0-EC9DC72A6CC9}" type="presOf" srcId="{7F503C7C-8B21-4485-B3E1-2BAB0842FAEF}" destId="{2EDD5416-F121-4AE4-AC70-764094B96BC1}" srcOrd="0" destOrd="0" presId="urn:microsoft.com/office/officeart/2005/8/layout/vList2"/>
    <dgm:cxn modelId="{1B405CBD-6C3A-4AE4-9376-FD49EF1EE43A}" type="presOf" srcId="{BE3D2247-E08C-4BBA-A371-E7571CD34B71}" destId="{A2571DB6-0A7E-4A3A-8C0C-25EBB768B322}" srcOrd="0" destOrd="0" presId="urn:microsoft.com/office/officeart/2005/8/layout/vList2"/>
    <dgm:cxn modelId="{B34B576D-4949-492E-8CB0-1EE132C04373}" srcId="{8F543A39-605F-4036-9572-6A7D5BFC2759}" destId="{E64AF9E3-F2C3-4209-8B69-BCF8F183CDB7}" srcOrd="7" destOrd="0" parTransId="{22EF3DFD-0C72-48BF-AC0D-18C823400AC0}" sibTransId="{C742701A-6BF0-4FCE-902C-8F4C8AAE2B54}"/>
    <dgm:cxn modelId="{DEA97992-F386-4882-8C6C-54AC4026241C}" srcId="{8F543A39-605F-4036-9572-6A7D5BFC2759}" destId="{3FC59001-8733-4329-A628-4691A698E291}" srcOrd="0" destOrd="0" parTransId="{1340D5D6-4DC6-457D-9A4C-1C693827E540}" sibTransId="{24A8B30C-A7AB-46DD-910C-EBAE5E255A0F}"/>
    <dgm:cxn modelId="{1AEFF0B1-809A-4F6B-87ED-D943BC3A60E5}" type="presOf" srcId="{D9677C8E-4D98-4C56-BA87-644F99E7B9E3}" destId="{576CDF3D-EE25-487D-BAB1-4028D8A2E1C7}" srcOrd="0" destOrd="0" presId="urn:microsoft.com/office/officeart/2005/8/layout/vList2"/>
    <dgm:cxn modelId="{BD51DEE4-520B-400E-B000-3D7649C265C2}" type="presOf" srcId="{334225E6-F07B-4866-8E3F-B86E9F30C751}" destId="{CFD3E043-5B5A-423A-A890-09C60C207AE9}" srcOrd="0" destOrd="0" presId="urn:microsoft.com/office/officeart/2005/8/layout/vList2"/>
    <dgm:cxn modelId="{B7D93C56-F164-40C3-924A-3562CC517392}" srcId="{8F543A39-605F-4036-9572-6A7D5BFC2759}" destId="{6B1405CE-FFA1-4B85-A275-6E169D70FC8F}" srcOrd="4" destOrd="0" parTransId="{93E1ABDF-A090-4C5D-BA33-62BE3DE0BE11}" sibTransId="{B273DFD7-661E-4D59-A7D8-64A0F211DF45}"/>
    <dgm:cxn modelId="{FE94078D-72F5-4B3B-B7CD-CFBD67606089}" srcId="{8F543A39-605F-4036-9572-6A7D5BFC2759}" destId="{7F503C7C-8B21-4485-B3E1-2BAB0842FAEF}" srcOrd="2" destOrd="0" parTransId="{FA35CA5C-1195-4680-8860-81B57932E1FF}" sibTransId="{1F1808B4-10A1-4132-B90C-61B53C2AFC3D}"/>
    <dgm:cxn modelId="{65B8170D-BF5B-4429-833B-6936A8534D98}" type="presOf" srcId="{8F543A39-605F-4036-9572-6A7D5BFC2759}" destId="{4F835AC0-C82A-4C2A-A411-747268E9DE58}" srcOrd="0" destOrd="0" presId="urn:microsoft.com/office/officeart/2005/8/layout/vList2"/>
    <dgm:cxn modelId="{67BB3E62-A2F4-431B-B7D4-DEA4F5CB8CEF}" srcId="{8F543A39-605F-4036-9572-6A7D5BFC2759}" destId="{F5972039-7FD2-4A1D-A986-CFBAA9727EF3}" srcOrd="1" destOrd="0" parTransId="{BD34B134-DFC2-4D86-91D0-7DE87BC796F7}" sibTransId="{83331EE6-D3A4-4345-AEA3-24AA68E12E80}"/>
    <dgm:cxn modelId="{C646FB9E-41AA-4B53-900B-2F70068971B0}" type="presOf" srcId="{E64AF9E3-F2C3-4209-8B69-BCF8F183CDB7}" destId="{5215D4B6-97AF-43C5-8BC8-130717D406EA}" srcOrd="0" destOrd="0" presId="urn:microsoft.com/office/officeart/2005/8/layout/vList2"/>
    <dgm:cxn modelId="{F3014BB8-56D2-4DCE-8402-9B64038598FE}" srcId="{334225E6-F07B-4866-8E3F-B86E9F30C751}" destId="{29CD2809-FC8A-45C2-8D64-D24B12BC2D45}" srcOrd="0" destOrd="0" parTransId="{D3631030-C5F6-4871-AE8B-E634F749D377}" sibTransId="{21A3AC20-6311-4FE8-A2B5-8EAA189C4074}"/>
    <dgm:cxn modelId="{1FCF1180-BDBD-42CE-864C-0C9150624EBF}" type="presOf" srcId="{6B1405CE-FFA1-4B85-A275-6E169D70FC8F}" destId="{9425EE1C-E585-4842-8C20-573D18122DB3}" srcOrd="0" destOrd="0" presId="urn:microsoft.com/office/officeart/2005/8/layout/vList2"/>
    <dgm:cxn modelId="{AE2EE493-55A6-4B92-8DEA-3BA04E21953F}" type="presOf" srcId="{29CD2809-FC8A-45C2-8D64-D24B12BC2D45}" destId="{619F6280-6F10-45F4-81E8-CE98B1B0AAA3}" srcOrd="0" destOrd="0" presId="urn:microsoft.com/office/officeart/2005/8/layout/vList2"/>
    <dgm:cxn modelId="{F3EF14F3-46B1-4386-A0E4-EB296BA4CA17}" srcId="{8F543A39-605F-4036-9572-6A7D5BFC2759}" destId="{D9677C8E-4D98-4C56-BA87-644F99E7B9E3}" srcOrd="5" destOrd="0" parTransId="{4CB55B97-EE52-4A4F-9DD9-AA6D21147D24}" sibTransId="{FA94B310-9760-407E-AA4C-8B51DD399F04}"/>
    <dgm:cxn modelId="{2849F176-98D1-419F-BA62-2D57A14C6D77}" srcId="{8F543A39-605F-4036-9572-6A7D5BFC2759}" destId="{334225E6-F07B-4866-8E3F-B86E9F30C751}" srcOrd="3" destOrd="0" parTransId="{ADE225D2-2C32-45CD-A021-804CDEE1275E}" sibTransId="{1FDF1E14-FCE3-4467-B57A-A3955FEAE9BD}"/>
    <dgm:cxn modelId="{42848937-1031-4973-A208-7FE80AA7F0DC}" type="presOf" srcId="{3FC59001-8733-4329-A628-4691A698E291}" destId="{5297AEA4-CC5C-497F-A459-88C1B72A39A2}" srcOrd="0" destOrd="0" presId="urn:microsoft.com/office/officeart/2005/8/layout/vList2"/>
    <dgm:cxn modelId="{E1EC2BD1-F8E2-4D82-8A18-367EB8114F83}" srcId="{8F543A39-605F-4036-9572-6A7D5BFC2759}" destId="{BE3D2247-E08C-4BBA-A371-E7571CD34B71}" srcOrd="6" destOrd="0" parTransId="{E15F5EA1-A80F-4D34-8FE9-E7E256728A32}" sibTransId="{A66932F4-7051-4D24-8D6B-04FA019D4F3F}"/>
    <dgm:cxn modelId="{016DD735-16B4-4D8D-886C-6E614FE79B50}" type="presParOf" srcId="{4F835AC0-C82A-4C2A-A411-747268E9DE58}" destId="{5297AEA4-CC5C-497F-A459-88C1B72A39A2}" srcOrd="0" destOrd="0" presId="urn:microsoft.com/office/officeart/2005/8/layout/vList2"/>
    <dgm:cxn modelId="{D2B24E5A-E470-474F-AE95-4AA76450A2B7}" type="presParOf" srcId="{4F835AC0-C82A-4C2A-A411-747268E9DE58}" destId="{4270C1E8-21EF-4591-85BC-BEBC908B224C}" srcOrd="1" destOrd="0" presId="urn:microsoft.com/office/officeart/2005/8/layout/vList2"/>
    <dgm:cxn modelId="{0C5B474F-3285-4F89-B7B0-B53AD6E621C7}" type="presParOf" srcId="{4F835AC0-C82A-4C2A-A411-747268E9DE58}" destId="{B901B2CE-5FA7-4518-9513-2D7AF4789322}" srcOrd="2" destOrd="0" presId="urn:microsoft.com/office/officeart/2005/8/layout/vList2"/>
    <dgm:cxn modelId="{47C54A03-98B4-4CC0-BE53-A97A55D5C5D9}" type="presParOf" srcId="{4F835AC0-C82A-4C2A-A411-747268E9DE58}" destId="{A5A5296F-444A-49C0-88D4-1263E5CEB558}" srcOrd="3" destOrd="0" presId="urn:microsoft.com/office/officeart/2005/8/layout/vList2"/>
    <dgm:cxn modelId="{1CFBC8E0-1C0E-48E7-AA9E-C282ED780337}" type="presParOf" srcId="{4F835AC0-C82A-4C2A-A411-747268E9DE58}" destId="{2EDD5416-F121-4AE4-AC70-764094B96BC1}" srcOrd="4" destOrd="0" presId="urn:microsoft.com/office/officeart/2005/8/layout/vList2"/>
    <dgm:cxn modelId="{2134E7CB-981A-4C6D-819C-F037757D2377}" type="presParOf" srcId="{4F835AC0-C82A-4C2A-A411-747268E9DE58}" destId="{6658FB76-203B-40C0-98A3-ED1B614FE64D}" srcOrd="5" destOrd="0" presId="urn:microsoft.com/office/officeart/2005/8/layout/vList2"/>
    <dgm:cxn modelId="{79F3F04A-CD6A-47F4-BCE5-A353E67CBFD7}" type="presParOf" srcId="{4F835AC0-C82A-4C2A-A411-747268E9DE58}" destId="{CFD3E043-5B5A-423A-A890-09C60C207AE9}" srcOrd="6" destOrd="0" presId="urn:microsoft.com/office/officeart/2005/8/layout/vList2"/>
    <dgm:cxn modelId="{6C6316BB-4759-43E0-8885-1F3EEF7A4E51}" type="presParOf" srcId="{4F835AC0-C82A-4C2A-A411-747268E9DE58}" destId="{619F6280-6F10-45F4-81E8-CE98B1B0AAA3}" srcOrd="7" destOrd="0" presId="urn:microsoft.com/office/officeart/2005/8/layout/vList2"/>
    <dgm:cxn modelId="{6C9A6E81-8667-4BB7-80CC-8EC0C27B196A}" type="presParOf" srcId="{4F835AC0-C82A-4C2A-A411-747268E9DE58}" destId="{9425EE1C-E585-4842-8C20-573D18122DB3}" srcOrd="8" destOrd="0" presId="urn:microsoft.com/office/officeart/2005/8/layout/vList2"/>
    <dgm:cxn modelId="{D61B778D-E93E-47BE-AC67-1FC55F4D5353}" type="presParOf" srcId="{4F835AC0-C82A-4C2A-A411-747268E9DE58}" destId="{32DC39D9-5F06-4DDC-8EAE-CB102F6B4780}" srcOrd="9" destOrd="0" presId="urn:microsoft.com/office/officeart/2005/8/layout/vList2"/>
    <dgm:cxn modelId="{33E2E749-0F0C-450B-816C-63EBC2DB21ED}" type="presParOf" srcId="{4F835AC0-C82A-4C2A-A411-747268E9DE58}" destId="{576CDF3D-EE25-487D-BAB1-4028D8A2E1C7}" srcOrd="10" destOrd="0" presId="urn:microsoft.com/office/officeart/2005/8/layout/vList2"/>
    <dgm:cxn modelId="{7DBDF26B-3DA0-43FB-937A-B3CE52DF6839}" type="presParOf" srcId="{4F835AC0-C82A-4C2A-A411-747268E9DE58}" destId="{85193BF5-353B-4091-8C0F-51614F1832FB}" srcOrd="11" destOrd="0" presId="urn:microsoft.com/office/officeart/2005/8/layout/vList2"/>
    <dgm:cxn modelId="{9D3911D7-FA1F-4D5E-9A90-B5D4A00A9363}" type="presParOf" srcId="{4F835AC0-C82A-4C2A-A411-747268E9DE58}" destId="{A2571DB6-0A7E-4A3A-8C0C-25EBB768B322}" srcOrd="12" destOrd="0" presId="urn:microsoft.com/office/officeart/2005/8/layout/vList2"/>
    <dgm:cxn modelId="{05C9A934-670C-497D-9259-C166205A3346}" type="presParOf" srcId="{4F835AC0-C82A-4C2A-A411-747268E9DE58}" destId="{5682E9A0-E1DF-4530-90A0-9BCFB0E1BD6A}" srcOrd="13" destOrd="0" presId="urn:microsoft.com/office/officeart/2005/8/layout/vList2"/>
    <dgm:cxn modelId="{54F974B5-5455-4A3E-B1BB-6EBB34DA9955}" type="presParOf" srcId="{4F835AC0-C82A-4C2A-A411-747268E9DE58}" destId="{5215D4B6-97AF-43C5-8BC8-130717D406EA}" srcOrd="1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16E3BB-6F96-4324-A0FA-269AA4CEFDC6}"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B8B8DC76-F1F2-4DE2-9D17-B19E2245CB2B}">
      <dgm:prSet/>
      <dgm:spPr/>
      <dgm:t>
        <a:bodyPr/>
        <a:lstStyle/>
        <a:p>
          <a:r>
            <a:rPr lang="en-CA" dirty="0"/>
            <a:t>Direct File</a:t>
          </a:r>
          <a:endParaRPr lang="en-US" dirty="0"/>
        </a:p>
      </dgm:t>
    </dgm:pt>
    <dgm:pt modelId="{935A1087-B7A9-4A40-946D-3A377EAA5D2C}" type="parTrans" cxnId="{8DFB429A-7A0F-4E42-A74A-FD7895B770F8}">
      <dgm:prSet/>
      <dgm:spPr/>
      <dgm:t>
        <a:bodyPr/>
        <a:lstStyle/>
        <a:p>
          <a:endParaRPr lang="en-US"/>
        </a:p>
      </dgm:t>
    </dgm:pt>
    <dgm:pt modelId="{DF5D1EBD-A3D2-4200-88F8-5C2C1416CC97}" type="sibTrans" cxnId="{8DFB429A-7A0F-4E42-A74A-FD7895B770F8}">
      <dgm:prSet/>
      <dgm:spPr/>
      <dgm:t>
        <a:bodyPr/>
        <a:lstStyle/>
        <a:p>
          <a:endParaRPr lang="en-US"/>
        </a:p>
      </dgm:t>
    </dgm:pt>
    <dgm:pt modelId="{C5D3B4A7-CF07-405A-9459-84191691CA99}">
      <dgm:prSet custT="1"/>
      <dgm:spPr/>
      <dgm:t>
        <a:bodyPr/>
        <a:lstStyle/>
        <a:p>
          <a:r>
            <a:rPr lang="en-CA" sz="2800" dirty="0"/>
            <a:t>Upon the arrest of a Defendant, Officer files a citation with the court through SECTOR or another approved method</a:t>
          </a:r>
          <a:endParaRPr lang="en-US" sz="2800" dirty="0"/>
        </a:p>
      </dgm:t>
    </dgm:pt>
    <dgm:pt modelId="{017ED32A-0A70-4BA7-86B3-30284BEEC797}" type="parTrans" cxnId="{1D32E9D2-15A5-4F4E-9F3A-92195F46D417}">
      <dgm:prSet/>
      <dgm:spPr/>
      <dgm:t>
        <a:bodyPr/>
        <a:lstStyle/>
        <a:p>
          <a:endParaRPr lang="en-US"/>
        </a:p>
      </dgm:t>
    </dgm:pt>
    <dgm:pt modelId="{F0185E2A-B826-4665-945A-35134E957BEC}" type="sibTrans" cxnId="{1D32E9D2-15A5-4F4E-9F3A-92195F46D417}">
      <dgm:prSet/>
      <dgm:spPr/>
      <dgm:t>
        <a:bodyPr/>
        <a:lstStyle/>
        <a:p>
          <a:endParaRPr lang="en-US"/>
        </a:p>
      </dgm:t>
    </dgm:pt>
    <dgm:pt modelId="{9F25ADF8-4FFC-438E-A097-7676B56E8E01}">
      <dgm:prSet/>
      <dgm:spPr/>
      <dgm:t>
        <a:bodyPr/>
        <a:lstStyle/>
        <a:p>
          <a:r>
            <a:rPr lang="en-CA" dirty="0"/>
            <a:t>Referral</a:t>
          </a:r>
          <a:endParaRPr lang="en-US" dirty="0"/>
        </a:p>
      </dgm:t>
    </dgm:pt>
    <dgm:pt modelId="{9373BC83-670F-438E-A9AB-FFE3F31C9108}" type="parTrans" cxnId="{FFDE5936-ACED-46E0-9FA0-C01A13AEE170}">
      <dgm:prSet/>
      <dgm:spPr/>
      <dgm:t>
        <a:bodyPr/>
        <a:lstStyle/>
        <a:p>
          <a:endParaRPr lang="en-US"/>
        </a:p>
      </dgm:t>
    </dgm:pt>
    <dgm:pt modelId="{1A74342A-9268-4142-9119-30CB084FC163}" type="sibTrans" cxnId="{FFDE5936-ACED-46E0-9FA0-C01A13AEE170}">
      <dgm:prSet/>
      <dgm:spPr/>
      <dgm:t>
        <a:bodyPr/>
        <a:lstStyle/>
        <a:p>
          <a:endParaRPr lang="en-US"/>
        </a:p>
      </dgm:t>
    </dgm:pt>
    <dgm:pt modelId="{EEE86C7A-4A9D-4B35-8652-B91A2181C5E1}">
      <dgm:prSet custT="1"/>
      <dgm:spPr/>
      <dgm:t>
        <a:bodyPr/>
        <a:lstStyle/>
        <a:p>
          <a:r>
            <a:rPr lang="en-CA" sz="2000" dirty="0"/>
            <a:t>Officers write a report and send it to the prosecutor’s office for filing of charges</a:t>
          </a:r>
          <a:endParaRPr lang="en-US" sz="2000" dirty="0"/>
        </a:p>
      </dgm:t>
    </dgm:pt>
    <dgm:pt modelId="{738C7FFA-7B68-40DE-BE1C-F7C0137CAE26}" type="parTrans" cxnId="{2DC95531-6F99-4BE9-886C-B22D769F10AA}">
      <dgm:prSet/>
      <dgm:spPr/>
      <dgm:t>
        <a:bodyPr/>
        <a:lstStyle/>
        <a:p>
          <a:endParaRPr lang="en-US"/>
        </a:p>
      </dgm:t>
    </dgm:pt>
    <dgm:pt modelId="{62DA4A20-EEE2-4B83-9707-2B1EFD6D6B5B}" type="sibTrans" cxnId="{2DC95531-6F99-4BE9-886C-B22D769F10AA}">
      <dgm:prSet/>
      <dgm:spPr/>
      <dgm:t>
        <a:bodyPr/>
        <a:lstStyle/>
        <a:p>
          <a:endParaRPr lang="en-US"/>
        </a:p>
      </dgm:t>
    </dgm:pt>
    <dgm:pt modelId="{5ED2F38E-92BB-401F-900E-95E4DBE48815}">
      <dgm:prSet custT="1"/>
      <dgm:spPr/>
      <dgm:t>
        <a:bodyPr/>
        <a:lstStyle/>
        <a:p>
          <a:r>
            <a:rPr lang="en-US" sz="2000" dirty="0"/>
            <a:t>Prosecutor reviews discovery and compares to statutes</a:t>
          </a:r>
        </a:p>
      </dgm:t>
    </dgm:pt>
    <dgm:pt modelId="{FB6CB745-4747-40E1-BF02-0FEC02C9B919}" type="parTrans" cxnId="{14510A53-38B4-4070-BA75-8558B6DE6AC7}">
      <dgm:prSet/>
      <dgm:spPr/>
      <dgm:t>
        <a:bodyPr/>
        <a:lstStyle/>
        <a:p>
          <a:endParaRPr lang="en-US"/>
        </a:p>
      </dgm:t>
    </dgm:pt>
    <dgm:pt modelId="{B3E13F93-3098-49AF-AAD2-C4675CE541AC}" type="sibTrans" cxnId="{14510A53-38B4-4070-BA75-8558B6DE6AC7}">
      <dgm:prSet/>
      <dgm:spPr/>
      <dgm:t>
        <a:bodyPr/>
        <a:lstStyle/>
        <a:p>
          <a:endParaRPr lang="en-US"/>
        </a:p>
      </dgm:t>
    </dgm:pt>
    <dgm:pt modelId="{BCB2DC5B-CD83-4588-A83A-7C647387F5C3}">
      <dgm:prSet custT="1"/>
      <dgm:spPr/>
      <dgm:t>
        <a:bodyPr/>
        <a:lstStyle/>
        <a:p>
          <a:r>
            <a:rPr lang="en-US" sz="2000" dirty="0"/>
            <a:t>Probable cause v. beyond a reasonable doubt</a:t>
          </a:r>
        </a:p>
      </dgm:t>
    </dgm:pt>
    <dgm:pt modelId="{8D5DBB4F-DEA9-4588-B0E7-35723DDFD207}" type="parTrans" cxnId="{95E9C83C-01B5-454F-87D4-6FB6CF4490F0}">
      <dgm:prSet/>
      <dgm:spPr/>
      <dgm:t>
        <a:bodyPr/>
        <a:lstStyle/>
        <a:p>
          <a:endParaRPr lang="en-US"/>
        </a:p>
      </dgm:t>
    </dgm:pt>
    <dgm:pt modelId="{8AD0AF7F-F6AF-44D5-9E2F-EA6C0FF7A952}" type="sibTrans" cxnId="{95E9C83C-01B5-454F-87D4-6FB6CF4490F0}">
      <dgm:prSet/>
      <dgm:spPr/>
      <dgm:t>
        <a:bodyPr/>
        <a:lstStyle/>
        <a:p>
          <a:endParaRPr lang="en-US"/>
        </a:p>
      </dgm:t>
    </dgm:pt>
    <dgm:pt modelId="{2420C185-A28A-4673-B838-4E118B474834}">
      <dgm:prSet custT="1"/>
      <dgm:spPr/>
      <dgm:t>
        <a:bodyPr/>
        <a:lstStyle/>
        <a:p>
          <a:r>
            <a:rPr lang="en-US" sz="2000" dirty="0"/>
            <a:t>Vertical v. horizontal prosecution </a:t>
          </a:r>
        </a:p>
      </dgm:t>
    </dgm:pt>
    <dgm:pt modelId="{B7AB16A4-5B0E-401A-ACA0-6BE46C792A6A}" type="parTrans" cxnId="{609DA756-B046-40AC-8360-01F841BA7C6D}">
      <dgm:prSet/>
      <dgm:spPr/>
      <dgm:t>
        <a:bodyPr/>
        <a:lstStyle/>
        <a:p>
          <a:endParaRPr lang="en-US"/>
        </a:p>
      </dgm:t>
    </dgm:pt>
    <dgm:pt modelId="{5762ACB2-AFF4-418B-8676-F6EDB46F92CB}" type="sibTrans" cxnId="{609DA756-B046-40AC-8360-01F841BA7C6D}">
      <dgm:prSet/>
      <dgm:spPr/>
      <dgm:t>
        <a:bodyPr/>
        <a:lstStyle/>
        <a:p>
          <a:endParaRPr lang="en-US"/>
        </a:p>
      </dgm:t>
    </dgm:pt>
    <dgm:pt modelId="{2670FEC1-2120-4D70-BA22-33F25767E1E9}" type="pres">
      <dgm:prSet presAssocID="{7016E3BB-6F96-4324-A0FA-269AA4CEFDC6}" presName="Name0" presStyleCnt="0">
        <dgm:presLayoutVars>
          <dgm:dir/>
          <dgm:animLvl val="lvl"/>
          <dgm:resizeHandles val="exact"/>
        </dgm:presLayoutVars>
      </dgm:prSet>
      <dgm:spPr/>
      <dgm:t>
        <a:bodyPr/>
        <a:lstStyle/>
        <a:p>
          <a:endParaRPr lang="en-US"/>
        </a:p>
      </dgm:t>
    </dgm:pt>
    <dgm:pt modelId="{638B64E7-B825-4834-9220-CB37A5F8053A}" type="pres">
      <dgm:prSet presAssocID="{B8B8DC76-F1F2-4DE2-9D17-B19E2245CB2B}" presName="composite" presStyleCnt="0"/>
      <dgm:spPr/>
    </dgm:pt>
    <dgm:pt modelId="{49E6FC02-6499-49E3-9A23-D9ECBBDD88E3}" type="pres">
      <dgm:prSet presAssocID="{B8B8DC76-F1F2-4DE2-9D17-B19E2245CB2B}" presName="parTx" presStyleLbl="alignNode1" presStyleIdx="0" presStyleCnt="2">
        <dgm:presLayoutVars>
          <dgm:chMax val="0"/>
          <dgm:chPref val="0"/>
          <dgm:bulletEnabled val="1"/>
        </dgm:presLayoutVars>
      </dgm:prSet>
      <dgm:spPr/>
      <dgm:t>
        <a:bodyPr/>
        <a:lstStyle/>
        <a:p>
          <a:endParaRPr lang="en-US"/>
        </a:p>
      </dgm:t>
    </dgm:pt>
    <dgm:pt modelId="{4BED86EF-FEA5-4D21-8A93-C9B79304A05F}" type="pres">
      <dgm:prSet presAssocID="{B8B8DC76-F1F2-4DE2-9D17-B19E2245CB2B}" presName="desTx" presStyleLbl="alignAccFollowNode1" presStyleIdx="0" presStyleCnt="2">
        <dgm:presLayoutVars>
          <dgm:bulletEnabled val="1"/>
        </dgm:presLayoutVars>
      </dgm:prSet>
      <dgm:spPr/>
      <dgm:t>
        <a:bodyPr/>
        <a:lstStyle/>
        <a:p>
          <a:endParaRPr lang="en-US"/>
        </a:p>
      </dgm:t>
    </dgm:pt>
    <dgm:pt modelId="{DD0D2BAD-AC18-4B29-AA98-019CF1F3CD48}" type="pres">
      <dgm:prSet presAssocID="{DF5D1EBD-A3D2-4200-88F8-5C2C1416CC97}" presName="space" presStyleCnt="0"/>
      <dgm:spPr/>
    </dgm:pt>
    <dgm:pt modelId="{9F0BF26E-4E36-45BB-86E9-AF385C00F7FC}" type="pres">
      <dgm:prSet presAssocID="{9F25ADF8-4FFC-438E-A097-7676B56E8E01}" presName="composite" presStyleCnt="0"/>
      <dgm:spPr/>
    </dgm:pt>
    <dgm:pt modelId="{62E15D86-1C9C-4548-8E78-9B29246E366F}" type="pres">
      <dgm:prSet presAssocID="{9F25ADF8-4FFC-438E-A097-7676B56E8E01}" presName="parTx" presStyleLbl="alignNode1" presStyleIdx="1" presStyleCnt="2">
        <dgm:presLayoutVars>
          <dgm:chMax val="0"/>
          <dgm:chPref val="0"/>
          <dgm:bulletEnabled val="1"/>
        </dgm:presLayoutVars>
      </dgm:prSet>
      <dgm:spPr/>
      <dgm:t>
        <a:bodyPr/>
        <a:lstStyle/>
        <a:p>
          <a:endParaRPr lang="en-US"/>
        </a:p>
      </dgm:t>
    </dgm:pt>
    <dgm:pt modelId="{F604A7E9-A099-4DB9-A9C9-B358B71837B7}" type="pres">
      <dgm:prSet presAssocID="{9F25ADF8-4FFC-438E-A097-7676B56E8E01}" presName="desTx" presStyleLbl="alignAccFollowNode1" presStyleIdx="1" presStyleCnt="2">
        <dgm:presLayoutVars>
          <dgm:bulletEnabled val="1"/>
        </dgm:presLayoutVars>
      </dgm:prSet>
      <dgm:spPr/>
      <dgm:t>
        <a:bodyPr/>
        <a:lstStyle/>
        <a:p>
          <a:endParaRPr lang="en-US"/>
        </a:p>
      </dgm:t>
    </dgm:pt>
  </dgm:ptLst>
  <dgm:cxnLst>
    <dgm:cxn modelId="{95E9C83C-01B5-454F-87D4-6FB6CF4490F0}" srcId="{5ED2F38E-92BB-401F-900E-95E4DBE48815}" destId="{BCB2DC5B-CD83-4588-A83A-7C647387F5C3}" srcOrd="0" destOrd="0" parTransId="{8D5DBB4F-DEA9-4588-B0E7-35723DDFD207}" sibTransId="{8AD0AF7F-F6AF-44D5-9E2F-EA6C0FF7A952}"/>
    <dgm:cxn modelId="{5204EFB6-6A83-46C5-A4CE-3B2997985A12}" type="presOf" srcId="{5ED2F38E-92BB-401F-900E-95E4DBE48815}" destId="{F604A7E9-A099-4DB9-A9C9-B358B71837B7}" srcOrd="0" destOrd="1" presId="urn:microsoft.com/office/officeart/2005/8/layout/hList1"/>
    <dgm:cxn modelId="{14510A53-38B4-4070-BA75-8558B6DE6AC7}" srcId="{9F25ADF8-4FFC-438E-A097-7676B56E8E01}" destId="{5ED2F38E-92BB-401F-900E-95E4DBE48815}" srcOrd="1" destOrd="0" parTransId="{FB6CB745-4747-40E1-BF02-0FEC02C9B919}" sibTransId="{B3E13F93-3098-49AF-AAD2-C4675CE541AC}"/>
    <dgm:cxn modelId="{1D32E9D2-15A5-4F4E-9F3A-92195F46D417}" srcId="{B8B8DC76-F1F2-4DE2-9D17-B19E2245CB2B}" destId="{C5D3B4A7-CF07-405A-9459-84191691CA99}" srcOrd="0" destOrd="0" parTransId="{017ED32A-0A70-4BA7-86B3-30284BEEC797}" sibTransId="{F0185E2A-B826-4665-945A-35134E957BEC}"/>
    <dgm:cxn modelId="{FFDE5936-ACED-46E0-9FA0-C01A13AEE170}" srcId="{7016E3BB-6F96-4324-A0FA-269AA4CEFDC6}" destId="{9F25ADF8-4FFC-438E-A097-7676B56E8E01}" srcOrd="1" destOrd="0" parTransId="{9373BC83-670F-438E-A9AB-FFE3F31C9108}" sibTransId="{1A74342A-9268-4142-9119-30CB084FC163}"/>
    <dgm:cxn modelId="{86DB9C32-907E-47D3-9FAC-C75CE91CD23E}" type="presOf" srcId="{9F25ADF8-4FFC-438E-A097-7676B56E8E01}" destId="{62E15D86-1C9C-4548-8E78-9B29246E366F}" srcOrd="0" destOrd="0" presId="urn:microsoft.com/office/officeart/2005/8/layout/hList1"/>
    <dgm:cxn modelId="{7726AD2C-3D78-44B9-AB9F-0D0906559E10}" type="presOf" srcId="{2420C185-A28A-4673-B838-4E118B474834}" destId="{F604A7E9-A099-4DB9-A9C9-B358B71837B7}" srcOrd="0" destOrd="3" presId="urn:microsoft.com/office/officeart/2005/8/layout/hList1"/>
    <dgm:cxn modelId="{BBDA97D8-52C6-4157-8658-8C8E84705BA0}" type="presOf" srcId="{BCB2DC5B-CD83-4588-A83A-7C647387F5C3}" destId="{F604A7E9-A099-4DB9-A9C9-B358B71837B7}" srcOrd="0" destOrd="2" presId="urn:microsoft.com/office/officeart/2005/8/layout/hList1"/>
    <dgm:cxn modelId="{2DC95531-6F99-4BE9-886C-B22D769F10AA}" srcId="{9F25ADF8-4FFC-438E-A097-7676B56E8E01}" destId="{EEE86C7A-4A9D-4B35-8652-B91A2181C5E1}" srcOrd="0" destOrd="0" parTransId="{738C7FFA-7B68-40DE-BE1C-F7C0137CAE26}" sibTransId="{62DA4A20-EEE2-4B83-9707-2B1EFD6D6B5B}"/>
    <dgm:cxn modelId="{3C9AD58E-364B-4858-AD02-24F5A14E7E6D}" type="presOf" srcId="{EEE86C7A-4A9D-4B35-8652-B91A2181C5E1}" destId="{F604A7E9-A099-4DB9-A9C9-B358B71837B7}" srcOrd="0" destOrd="0" presId="urn:microsoft.com/office/officeart/2005/8/layout/hList1"/>
    <dgm:cxn modelId="{8DFB429A-7A0F-4E42-A74A-FD7895B770F8}" srcId="{7016E3BB-6F96-4324-A0FA-269AA4CEFDC6}" destId="{B8B8DC76-F1F2-4DE2-9D17-B19E2245CB2B}" srcOrd="0" destOrd="0" parTransId="{935A1087-B7A9-4A40-946D-3A377EAA5D2C}" sibTransId="{DF5D1EBD-A3D2-4200-88F8-5C2C1416CC97}"/>
    <dgm:cxn modelId="{9BB9AEBB-461D-4FBA-92D9-F737101DAA1D}" type="presOf" srcId="{B8B8DC76-F1F2-4DE2-9D17-B19E2245CB2B}" destId="{49E6FC02-6499-49E3-9A23-D9ECBBDD88E3}" srcOrd="0" destOrd="0" presId="urn:microsoft.com/office/officeart/2005/8/layout/hList1"/>
    <dgm:cxn modelId="{BC55F200-9E95-4C1D-9881-391A5E6B07B5}" type="presOf" srcId="{C5D3B4A7-CF07-405A-9459-84191691CA99}" destId="{4BED86EF-FEA5-4D21-8A93-C9B79304A05F}" srcOrd="0" destOrd="0" presId="urn:microsoft.com/office/officeart/2005/8/layout/hList1"/>
    <dgm:cxn modelId="{905E57CF-70E8-4263-9517-8725F3095D78}" type="presOf" srcId="{7016E3BB-6F96-4324-A0FA-269AA4CEFDC6}" destId="{2670FEC1-2120-4D70-BA22-33F25767E1E9}" srcOrd="0" destOrd="0" presId="urn:microsoft.com/office/officeart/2005/8/layout/hList1"/>
    <dgm:cxn modelId="{609DA756-B046-40AC-8360-01F841BA7C6D}" srcId="{5ED2F38E-92BB-401F-900E-95E4DBE48815}" destId="{2420C185-A28A-4673-B838-4E118B474834}" srcOrd="1" destOrd="0" parTransId="{B7AB16A4-5B0E-401A-ACA0-6BE46C792A6A}" sibTransId="{5762ACB2-AFF4-418B-8676-F6EDB46F92CB}"/>
    <dgm:cxn modelId="{57F89169-8CBC-45AF-9B5C-B30F00F7BF43}" type="presParOf" srcId="{2670FEC1-2120-4D70-BA22-33F25767E1E9}" destId="{638B64E7-B825-4834-9220-CB37A5F8053A}" srcOrd="0" destOrd="0" presId="urn:microsoft.com/office/officeart/2005/8/layout/hList1"/>
    <dgm:cxn modelId="{93D76303-DA44-4DD4-8050-AFF60767F95F}" type="presParOf" srcId="{638B64E7-B825-4834-9220-CB37A5F8053A}" destId="{49E6FC02-6499-49E3-9A23-D9ECBBDD88E3}" srcOrd="0" destOrd="0" presId="urn:microsoft.com/office/officeart/2005/8/layout/hList1"/>
    <dgm:cxn modelId="{FF445FAA-7B11-4E17-AE62-5FFB44B2EE09}" type="presParOf" srcId="{638B64E7-B825-4834-9220-CB37A5F8053A}" destId="{4BED86EF-FEA5-4D21-8A93-C9B79304A05F}" srcOrd="1" destOrd="0" presId="urn:microsoft.com/office/officeart/2005/8/layout/hList1"/>
    <dgm:cxn modelId="{2901D36A-0758-4BAD-B2B3-6F06DE05F357}" type="presParOf" srcId="{2670FEC1-2120-4D70-BA22-33F25767E1E9}" destId="{DD0D2BAD-AC18-4B29-AA98-019CF1F3CD48}" srcOrd="1" destOrd="0" presId="urn:microsoft.com/office/officeart/2005/8/layout/hList1"/>
    <dgm:cxn modelId="{31501A1A-4426-47BE-A1A1-03221698C055}" type="presParOf" srcId="{2670FEC1-2120-4D70-BA22-33F25767E1E9}" destId="{9F0BF26E-4E36-45BB-86E9-AF385C00F7FC}" srcOrd="2" destOrd="0" presId="urn:microsoft.com/office/officeart/2005/8/layout/hList1"/>
    <dgm:cxn modelId="{C502E687-DFE5-49E9-83C1-55C35B262574}" type="presParOf" srcId="{9F0BF26E-4E36-45BB-86E9-AF385C00F7FC}" destId="{62E15D86-1C9C-4548-8E78-9B29246E366F}" srcOrd="0" destOrd="0" presId="urn:microsoft.com/office/officeart/2005/8/layout/hList1"/>
    <dgm:cxn modelId="{48C48F39-0123-4C92-8C06-4EC285152E63}" type="presParOf" srcId="{9F0BF26E-4E36-45BB-86E9-AF385C00F7FC}" destId="{F604A7E9-A099-4DB9-A9C9-B358B71837B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E45B33-A84B-48EC-9E48-79AC7544B4C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2D4F7BA-8342-45F0-BCDF-99A4C37ECC60}">
      <dgm:prSet/>
      <dgm:spPr/>
      <dgm:t>
        <a:bodyPr/>
        <a:lstStyle/>
        <a:p>
          <a:pPr>
            <a:defRPr b="1"/>
          </a:pPr>
          <a:r>
            <a:rPr lang="en-US" b="0" i="0"/>
            <a:t>Motions in Limine</a:t>
          </a:r>
          <a:endParaRPr lang="en-US"/>
        </a:p>
      </dgm:t>
    </dgm:pt>
    <dgm:pt modelId="{5F759864-AFFD-404C-A81D-D454AD07DB83}" type="parTrans" cxnId="{90F680AC-8A0B-452E-A1D5-C476C1C5F914}">
      <dgm:prSet/>
      <dgm:spPr/>
      <dgm:t>
        <a:bodyPr/>
        <a:lstStyle/>
        <a:p>
          <a:endParaRPr lang="en-US"/>
        </a:p>
      </dgm:t>
    </dgm:pt>
    <dgm:pt modelId="{F00B1223-3DB1-4ED9-AE5B-22A203677B72}" type="sibTrans" cxnId="{90F680AC-8A0B-452E-A1D5-C476C1C5F914}">
      <dgm:prSet/>
      <dgm:spPr/>
      <dgm:t>
        <a:bodyPr/>
        <a:lstStyle/>
        <a:p>
          <a:endParaRPr lang="en-US"/>
        </a:p>
      </dgm:t>
    </dgm:pt>
    <dgm:pt modelId="{33A531D3-527F-4DEA-B15E-C5CD69FA9FC2}">
      <dgm:prSet custT="1"/>
      <dgm:spPr/>
      <dgm:t>
        <a:bodyPr/>
        <a:lstStyle/>
        <a:p>
          <a:r>
            <a:rPr lang="en-US" sz="1800" b="0" i="0" dirty="0"/>
            <a:t>Before trial, both Prosecutor and Defense Attorney may submit motions to be considered before trial.  Common MILs include exclusion of witnesses from the courtroom.</a:t>
          </a:r>
          <a:endParaRPr lang="en-US" sz="1800" dirty="0"/>
        </a:p>
      </dgm:t>
    </dgm:pt>
    <dgm:pt modelId="{A53D6EA3-FAD1-4A59-B986-4B0089ADC3B6}" type="parTrans" cxnId="{5CF0DAF4-A2CC-49EA-8F29-5B1E7E247DB6}">
      <dgm:prSet/>
      <dgm:spPr/>
      <dgm:t>
        <a:bodyPr/>
        <a:lstStyle/>
        <a:p>
          <a:endParaRPr lang="en-US"/>
        </a:p>
      </dgm:t>
    </dgm:pt>
    <dgm:pt modelId="{AA9F0F2B-ADC5-408B-9AAF-2AE2C30E2DC5}" type="sibTrans" cxnId="{5CF0DAF4-A2CC-49EA-8F29-5B1E7E247DB6}">
      <dgm:prSet/>
      <dgm:spPr/>
      <dgm:t>
        <a:bodyPr/>
        <a:lstStyle/>
        <a:p>
          <a:endParaRPr lang="en-US"/>
        </a:p>
      </dgm:t>
    </dgm:pt>
    <dgm:pt modelId="{7B067D22-7069-4C07-AF8F-35E3A298982F}">
      <dgm:prSet/>
      <dgm:spPr/>
      <dgm:t>
        <a:bodyPr/>
        <a:lstStyle/>
        <a:p>
          <a:pPr>
            <a:defRPr b="1"/>
          </a:pPr>
          <a:r>
            <a:rPr lang="en-US" b="0" i="0"/>
            <a:t>Voir Dire</a:t>
          </a:r>
          <a:endParaRPr lang="en-US"/>
        </a:p>
      </dgm:t>
    </dgm:pt>
    <dgm:pt modelId="{6C092C30-7E67-485A-BE02-664A4DA7ECB7}" type="parTrans" cxnId="{2D26283E-C357-4AD5-8892-4E7B61DEC36F}">
      <dgm:prSet/>
      <dgm:spPr/>
      <dgm:t>
        <a:bodyPr/>
        <a:lstStyle/>
        <a:p>
          <a:endParaRPr lang="en-US"/>
        </a:p>
      </dgm:t>
    </dgm:pt>
    <dgm:pt modelId="{8EC6656D-A70B-441F-B192-FFF11D5B2648}" type="sibTrans" cxnId="{2D26283E-C357-4AD5-8892-4E7B61DEC36F}">
      <dgm:prSet/>
      <dgm:spPr/>
      <dgm:t>
        <a:bodyPr/>
        <a:lstStyle/>
        <a:p>
          <a:endParaRPr lang="en-US"/>
        </a:p>
      </dgm:t>
    </dgm:pt>
    <dgm:pt modelId="{75BA14B6-DEBF-4736-B7AD-0B0BF4EA537A}">
      <dgm:prSet custT="1"/>
      <dgm:spPr/>
      <dgm:t>
        <a:bodyPr/>
        <a:lstStyle/>
        <a:p>
          <a:r>
            <a:rPr lang="en-US" sz="1800" b="0" i="0" dirty="0"/>
            <a:t>Questioning jury pool to find jury panel-avoiding people with biases/prejudices</a:t>
          </a:r>
          <a:endParaRPr lang="en-US" sz="1800" dirty="0"/>
        </a:p>
      </dgm:t>
    </dgm:pt>
    <dgm:pt modelId="{AA140D7A-2FB2-4715-B93D-7A98A7330CB3}" type="parTrans" cxnId="{E6675A05-5FBC-463E-9064-77AB7FB4F973}">
      <dgm:prSet/>
      <dgm:spPr/>
      <dgm:t>
        <a:bodyPr/>
        <a:lstStyle/>
        <a:p>
          <a:endParaRPr lang="en-US"/>
        </a:p>
      </dgm:t>
    </dgm:pt>
    <dgm:pt modelId="{5C59E7F6-A89E-4276-96B6-D19367C6EB02}" type="sibTrans" cxnId="{E6675A05-5FBC-463E-9064-77AB7FB4F973}">
      <dgm:prSet/>
      <dgm:spPr/>
      <dgm:t>
        <a:bodyPr/>
        <a:lstStyle/>
        <a:p>
          <a:endParaRPr lang="en-US"/>
        </a:p>
      </dgm:t>
    </dgm:pt>
    <dgm:pt modelId="{C12850C2-B114-4A47-8255-B795341FC058}">
      <dgm:prSet/>
      <dgm:spPr/>
      <dgm:t>
        <a:bodyPr/>
        <a:lstStyle/>
        <a:p>
          <a:pPr>
            <a:defRPr b="1"/>
          </a:pPr>
          <a:r>
            <a:rPr lang="en-US" b="0" i="0"/>
            <a:t>Exhibits</a:t>
          </a:r>
          <a:endParaRPr lang="en-US"/>
        </a:p>
      </dgm:t>
    </dgm:pt>
    <dgm:pt modelId="{F47340B1-BCB7-4D94-8D05-E26D581EF64E}" type="parTrans" cxnId="{92A43A97-AD0A-40FC-9488-CA0809C69119}">
      <dgm:prSet/>
      <dgm:spPr/>
      <dgm:t>
        <a:bodyPr/>
        <a:lstStyle/>
        <a:p>
          <a:endParaRPr lang="en-US"/>
        </a:p>
      </dgm:t>
    </dgm:pt>
    <dgm:pt modelId="{632978BB-1B14-4659-8F98-3CE044B871D9}" type="sibTrans" cxnId="{92A43A97-AD0A-40FC-9488-CA0809C69119}">
      <dgm:prSet/>
      <dgm:spPr/>
      <dgm:t>
        <a:bodyPr/>
        <a:lstStyle/>
        <a:p>
          <a:endParaRPr lang="en-US"/>
        </a:p>
      </dgm:t>
    </dgm:pt>
    <dgm:pt modelId="{15F60034-75CB-49A0-BC22-5B1C2CDFCBC0}">
      <dgm:prSet custT="1"/>
      <dgm:spPr/>
      <dgm:t>
        <a:bodyPr/>
        <a:lstStyle/>
        <a:p>
          <a:r>
            <a:rPr lang="en-US" sz="1800" b="0" i="0" dirty="0"/>
            <a:t>Any piece of evidence/physical item that is admissible at trial that a party wants the jurors to see, such as photos, videos, etc.</a:t>
          </a:r>
          <a:endParaRPr lang="en-US" sz="1800" dirty="0"/>
        </a:p>
      </dgm:t>
    </dgm:pt>
    <dgm:pt modelId="{D73D9C2E-63AB-4753-AE9C-9DC804319898}" type="parTrans" cxnId="{01E9F781-70D6-41E2-A1F6-FBA7D662243C}">
      <dgm:prSet/>
      <dgm:spPr/>
      <dgm:t>
        <a:bodyPr/>
        <a:lstStyle/>
        <a:p>
          <a:endParaRPr lang="en-US"/>
        </a:p>
      </dgm:t>
    </dgm:pt>
    <dgm:pt modelId="{05175272-3EAF-4575-8A3E-FD4A725A31E6}" type="sibTrans" cxnId="{01E9F781-70D6-41E2-A1F6-FBA7D662243C}">
      <dgm:prSet/>
      <dgm:spPr/>
      <dgm:t>
        <a:bodyPr/>
        <a:lstStyle/>
        <a:p>
          <a:endParaRPr lang="en-US"/>
        </a:p>
      </dgm:t>
    </dgm:pt>
    <dgm:pt modelId="{0F786E6D-B2D3-45AF-A94D-0540797D09BF}">
      <dgm:prSet/>
      <dgm:spPr/>
      <dgm:t>
        <a:bodyPr/>
        <a:lstStyle/>
        <a:p>
          <a:pPr>
            <a:defRPr b="1"/>
          </a:pPr>
          <a:r>
            <a:rPr lang="en-US" b="0" i="0" dirty="0"/>
            <a:t>Jury Instructions</a:t>
          </a:r>
          <a:endParaRPr lang="en-US" dirty="0"/>
        </a:p>
      </dgm:t>
    </dgm:pt>
    <dgm:pt modelId="{BE11129D-4B6B-4743-BA91-222971D0FC29}" type="parTrans" cxnId="{D5A14C10-9253-4749-9951-5880911B6F13}">
      <dgm:prSet/>
      <dgm:spPr/>
      <dgm:t>
        <a:bodyPr/>
        <a:lstStyle/>
        <a:p>
          <a:endParaRPr lang="en-US"/>
        </a:p>
      </dgm:t>
    </dgm:pt>
    <dgm:pt modelId="{235FF23F-3945-41FC-B056-94EFBA0CA8C4}" type="sibTrans" cxnId="{D5A14C10-9253-4749-9951-5880911B6F13}">
      <dgm:prSet/>
      <dgm:spPr/>
      <dgm:t>
        <a:bodyPr/>
        <a:lstStyle/>
        <a:p>
          <a:endParaRPr lang="en-US"/>
        </a:p>
      </dgm:t>
    </dgm:pt>
    <dgm:pt modelId="{DFA8071E-48EE-48ED-BB6B-39D55734DDB0}">
      <dgm:prSet custT="1"/>
      <dgm:spPr/>
      <dgm:t>
        <a:bodyPr/>
        <a:lstStyle/>
        <a:p>
          <a:r>
            <a:rPr lang="en-US" sz="1800" b="0" i="0" dirty="0"/>
            <a:t>Prosecutor and Defense submit proposed instructions to the jury, that instruct the jury on the law. The Judge will choose which instructions are proper, and read them to the jury before or after closing argument, depending on jurisdiction.</a:t>
          </a:r>
          <a:endParaRPr lang="en-US" sz="1800" dirty="0"/>
        </a:p>
      </dgm:t>
    </dgm:pt>
    <dgm:pt modelId="{2DC67343-10E0-4742-99CB-07AD45D1DFBC}" type="parTrans" cxnId="{AE13CD28-5CB1-4FDB-A75F-F83D935A02F0}">
      <dgm:prSet/>
      <dgm:spPr/>
      <dgm:t>
        <a:bodyPr/>
        <a:lstStyle/>
        <a:p>
          <a:endParaRPr lang="en-US"/>
        </a:p>
      </dgm:t>
    </dgm:pt>
    <dgm:pt modelId="{622762F5-A746-494F-9F9C-2A0D9209F7BD}" type="sibTrans" cxnId="{AE13CD28-5CB1-4FDB-A75F-F83D935A02F0}">
      <dgm:prSet/>
      <dgm:spPr/>
      <dgm:t>
        <a:bodyPr/>
        <a:lstStyle/>
        <a:p>
          <a:endParaRPr lang="en-US"/>
        </a:p>
      </dgm:t>
    </dgm:pt>
    <dgm:pt modelId="{F2D1CA27-AEB1-4E68-80A1-367248B644AA}" type="pres">
      <dgm:prSet presAssocID="{E8E45B33-A84B-48EC-9E48-79AC7544B4C2}" presName="root" presStyleCnt="0">
        <dgm:presLayoutVars>
          <dgm:dir/>
          <dgm:resizeHandles val="exact"/>
        </dgm:presLayoutVars>
      </dgm:prSet>
      <dgm:spPr/>
      <dgm:t>
        <a:bodyPr/>
        <a:lstStyle/>
        <a:p>
          <a:endParaRPr lang="en-US"/>
        </a:p>
      </dgm:t>
    </dgm:pt>
    <dgm:pt modelId="{9ABB78CD-E732-466A-9447-ADD7FA6B443B}" type="pres">
      <dgm:prSet presAssocID="{72D4F7BA-8342-45F0-BCDF-99A4C37ECC60}" presName="compNode" presStyleCnt="0"/>
      <dgm:spPr/>
    </dgm:pt>
    <dgm:pt modelId="{6D6CAF32-6EEA-438C-AD41-249EDCC0A175}" type="pres">
      <dgm:prSet presAssocID="{72D4F7BA-8342-45F0-BCDF-99A4C37ECC60}"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3000" b="-3000"/>
          </a:stretch>
        </a:blipFill>
        <a:ln>
          <a:noFill/>
        </a:ln>
      </dgm:spPr>
      <dgm:t>
        <a:bodyPr/>
        <a:lstStyle/>
        <a:p>
          <a:endParaRPr lang="en-US"/>
        </a:p>
      </dgm:t>
    </dgm:pt>
    <dgm:pt modelId="{7DF27311-D1B6-40BA-88DC-D0A72E8BEDDB}" type="pres">
      <dgm:prSet presAssocID="{72D4F7BA-8342-45F0-BCDF-99A4C37ECC60}" presName="iconSpace" presStyleCnt="0"/>
      <dgm:spPr/>
    </dgm:pt>
    <dgm:pt modelId="{1B64193A-98EC-4A04-88A5-AB1B176E45EE}" type="pres">
      <dgm:prSet presAssocID="{72D4F7BA-8342-45F0-BCDF-99A4C37ECC60}" presName="parTx" presStyleLbl="revTx" presStyleIdx="0" presStyleCnt="8">
        <dgm:presLayoutVars>
          <dgm:chMax val="0"/>
          <dgm:chPref val="0"/>
        </dgm:presLayoutVars>
      </dgm:prSet>
      <dgm:spPr/>
      <dgm:t>
        <a:bodyPr/>
        <a:lstStyle/>
        <a:p>
          <a:endParaRPr lang="en-US"/>
        </a:p>
      </dgm:t>
    </dgm:pt>
    <dgm:pt modelId="{173DDA23-9CA9-429D-92CD-2132F0A0D4C8}" type="pres">
      <dgm:prSet presAssocID="{72D4F7BA-8342-45F0-BCDF-99A4C37ECC60}" presName="txSpace" presStyleCnt="0"/>
      <dgm:spPr/>
    </dgm:pt>
    <dgm:pt modelId="{7689EC41-F6BC-45AB-885E-D8A043693392}" type="pres">
      <dgm:prSet presAssocID="{72D4F7BA-8342-45F0-BCDF-99A4C37ECC60}" presName="desTx" presStyleLbl="revTx" presStyleIdx="1" presStyleCnt="8">
        <dgm:presLayoutVars/>
      </dgm:prSet>
      <dgm:spPr/>
      <dgm:t>
        <a:bodyPr/>
        <a:lstStyle/>
        <a:p>
          <a:endParaRPr lang="en-US"/>
        </a:p>
      </dgm:t>
    </dgm:pt>
    <dgm:pt modelId="{1463D616-EB2B-4FC0-979F-A8A4F21CD0B2}" type="pres">
      <dgm:prSet presAssocID="{F00B1223-3DB1-4ED9-AE5B-22A203677B72}" presName="sibTrans" presStyleCnt="0"/>
      <dgm:spPr/>
    </dgm:pt>
    <dgm:pt modelId="{E4DF7AB6-347E-4B0E-82EB-9A59AF28ADEF}" type="pres">
      <dgm:prSet presAssocID="{7B067D22-7069-4C07-AF8F-35E3A298982F}" presName="compNode" presStyleCnt="0"/>
      <dgm:spPr/>
    </dgm:pt>
    <dgm:pt modelId="{63B02744-F19E-4EEF-881B-80A1213EFBF9}" type="pres">
      <dgm:prSet presAssocID="{7B067D22-7069-4C07-AF8F-35E3A298982F}"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cales of Justice"/>
        </a:ext>
      </dgm:extLst>
    </dgm:pt>
    <dgm:pt modelId="{032E50F4-174E-43BC-8B56-14889E3E7499}" type="pres">
      <dgm:prSet presAssocID="{7B067D22-7069-4C07-AF8F-35E3A298982F}" presName="iconSpace" presStyleCnt="0"/>
      <dgm:spPr/>
    </dgm:pt>
    <dgm:pt modelId="{3A03A275-28C8-4D91-9905-1742043BE260}" type="pres">
      <dgm:prSet presAssocID="{7B067D22-7069-4C07-AF8F-35E3A298982F}" presName="parTx" presStyleLbl="revTx" presStyleIdx="2" presStyleCnt="8">
        <dgm:presLayoutVars>
          <dgm:chMax val="0"/>
          <dgm:chPref val="0"/>
        </dgm:presLayoutVars>
      </dgm:prSet>
      <dgm:spPr/>
      <dgm:t>
        <a:bodyPr/>
        <a:lstStyle/>
        <a:p>
          <a:endParaRPr lang="en-US"/>
        </a:p>
      </dgm:t>
    </dgm:pt>
    <dgm:pt modelId="{63C1A44E-33F5-42D3-BAF9-351D9890E765}" type="pres">
      <dgm:prSet presAssocID="{7B067D22-7069-4C07-AF8F-35E3A298982F}" presName="txSpace" presStyleCnt="0"/>
      <dgm:spPr/>
    </dgm:pt>
    <dgm:pt modelId="{0722A41F-7781-40E4-97BF-C3C5DCECBA41}" type="pres">
      <dgm:prSet presAssocID="{7B067D22-7069-4C07-AF8F-35E3A298982F}" presName="desTx" presStyleLbl="revTx" presStyleIdx="3" presStyleCnt="8">
        <dgm:presLayoutVars/>
      </dgm:prSet>
      <dgm:spPr/>
      <dgm:t>
        <a:bodyPr/>
        <a:lstStyle/>
        <a:p>
          <a:endParaRPr lang="en-US"/>
        </a:p>
      </dgm:t>
    </dgm:pt>
    <dgm:pt modelId="{D6132401-FF8E-4BE6-9FBD-BB4BB508EF93}" type="pres">
      <dgm:prSet presAssocID="{8EC6656D-A70B-441F-B192-FFF11D5B2648}" presName="sibTrans" presStyleCnt="0"/>
      <dgm:spPr/>
    </dgm:pt>
    <dgm:pt modelId="{42895BF0-BB20-43F9-9EFF-3EB8B15A78F6}" type="pres">
      <dgm:prSet presAssocID="{C12850C2-B114-4A47-8255-B795341FC058}" presName="compNode" presStyleCnt="0"/>
      <dgm:spPr/>
    </dgm:pt>
    <dgm:pt modelId="{6BC5FCA7-ECA6-42BF-989E-26E081AA9B5E}" type="pres">
      <dgm:prSet presAssocID="{C12850C2-B114-4A47-8255-B795341FC058}"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Image"/>
        </a:ext>
      </dgm:extLst>
    </dgm:pt>
    <dgm:pt modelId="{DDA7FB7A-3F39-43A5-9371-F1331FEE5F50}" type="pres">
      <dgm:prSet presAssocID="{C12850C2-B114-4A47-8255-B795341FC058}" presName="iconSpace" presStyleCnt="0"/>
      <dgm:spPr/>
    </dgm:pt>
    <dgm:pt modelId="{E26FCFEE-4234-47A4-A8D3-EAB0CCC180EF}" type="pres">
      <dgm:prSet presAssocID="{C12850C2-B114-4A47-8255-B795341FC058}" presName="parTx" presStyleLbl="revTx" presStyleIdx="4" presStyleCnt="8">
        <dgm:presLayoutVars>
          <dgm:chMax val="0"/>
          <dgm:chPref val="0"/>
        </dgm:presLayoutVars>
      </dgm:prSet>
      <dgm:spPr/>
      <dgm:t>
        <a:bodyPr/>
        <a:lstStyle/>
        <a:p>
          <a:endParaRPr lang="en-US"/>
        </a:p>
      </dgm:t>
    </dgm:pt>
    <dgm:pt modelId="{03B42CE2-F895-4750-9177-EFD43162AC66}" type="pres">
      <dgm:prSet presAssocID="{C12850C2-B114-4A47-8255-B795341FC058}" presName="txSpace" presStyleCnt="0"/>
      <dgm:spPr/>
    </dgm:pt>
    <dgm:pt modelId="{A1FD59B7-ABFB-4CDB-A473-AC2469E4AB3B}" type="pres">
      <dgm:prSet presAssocID="{C12850C2-B114-4A47-8255-B795341FC058}" presName="desTx" presStyleLbl="revTx" presStyleIdx="5" presStyleCnt="8">
        <dgm:presLayoutVars/>
      </dgm:prSet>
      <dgm:spPr/>
      <dgm:t>
        <a:bodyPr/>
        <a:lstStyle/>
        <a:p>
          <a:endParaRPr lang="en-US"/>
        </a:p>
      </dgm:t>
    </dgm:pt>
    <dgm:pt modelId="{EC10B698-F71B-41C3-AB76-FF8312DE324A}" type="pres">
      <dgm:prSet presAssocID="{632978BB-1B14-4659-8F98-3CE044B871D9}" presName="sibTrans" presStyleCnt="0"/>
      <dgm:spPr/>
    </dgm:pt>
    <dgm:pt modelId="{84A17059-CBAB-4538-9F0E-32458D5FEFA9}" type="pres">
      <dgm:prSet presAssocID="{0F786E6D-B2D3-45AF-A94D-0540797D09BF}" presName="compNode" presStyleCnt="0"/>
      <dgm:spPr/>
    </dgm:pt>
    <dgm:pt modelId="{2FF6A7B4-6638-485C-B6E0-72B173126DD3}" type="pres">
      <dgm:prSet presAssocID="{0F786E6D-B2D3-45AF-A94D-0540797D09BF}" presName="iconRect" presStyleLbl="node1" presStyleIdx="3" presStyleCnt="4" custLinFactNeighborX="-7800" custLinFactNeighborY="-2687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Gavel"/>
        </a:ext>
      </dgm:extLst>
    </dgm:pt>
    <dgm:pt modelId="{8B70C427-5D3B-480F-97D7-8737AAB15B70}" type="pres">
      <dgm:prSet presAssocID="{0F786E6D-B2D3-45AF-A94D-0540797D09BF}" presName="iconSpace" presStyleCnt="0"/>
      <dgm:spPr/>
    </dgm:pt>
    <dgm:pt modelId="{C2F62AB0-FAA5-4060-97EC-6840F9D78DA5}" type="pres">
      <dgm:prSet presAssocID="{0F786E6D-B2D3-45AF-A94D-0540797D09BF}" presName="parTx" presStyleLbl="revTx" presStyleIdx="6" presStyleCnt="8" custLinFactNeighborX="-1504" custLinFactNeighborY="-56831">
        <dgm:presLayoutVars>
          <dgm:chMax val="0"/>
          <dgm:chPref val="0"/>
        </dgm:presLayoutVars>
      </dgm:prSet>
      <dgm:spPr/>
      <dgm:t>
        <a:bodyPr/>
        <a:lstStyle/>
        <a:p>
          <a:endParaRPr lang="en-US"/>
        </a:p>
      </dgm:t>
    </dgm:pt>
    <dgm:pt modelId="{06DC47F8-A5AD-4C88-93D3-12336138D7BB}" type="pres">
      <dgm:prSet presAssocID="{0F786E6D-B2D3-45AF-A94D-0540797D09BF}" presName="txSpace" presStyleCnt="0"/>
      <dgm:spPr/>
    </dgm:pt>
    <dgm:pt modelId="{BAB23F09-9762-482A-AA35-436C9F6C8159}" type="pres">
      <dgm:prSet presAssocID="{0F786E6D-B2D3-45AF-A94D-0540797D09BF}" presName="desTx" presStyleLbl="revTx" presStyleIdx="7" presStyleCnt="8" custScaleX="171249" custLinFactNeighborX="-1753" custLinFactNeighborY="-6494">
        <dgm:presLayoutVars/>
      </dgm:prSet>
      <dgm:spPr/>
      <dgm:t>
        <a:bodyPr/>
        <a:lstStyle/>
        <a:p>
          <a:endParaRPr lang="en-US"/>
        </a:p>
      </dgm:t>
    </dgm:pt>
  </dgm:ptLst>
  <dgm:cxnLst>
    <dgm:cxn modelId="{2D26283E-C357-4AD5-8892-4E7B61DEC36F}" srcId="{E8E45B33-A84B-48EC-9E48-79AC7544B4C2}" destId="{7B067D22-7069-4C07-AF8F-35E3A298982F}" srcOrd="1" destOrd="0" parTransId="{6C092C30-7E67-485A-BE02-664A4DA7ECB7}" sibTransId="{8EC6656D-A70B-441F-B192-FFF11D5B2648}"/>
    <dgm:cxn modelId="{D4FDBA43-59DE-44AF-9E13-806DFA92B37C}" type="presOf" srcId="{33A531D3-527F-4DEA-B15E-C5CD69FA9FC2}" destId="{7689EC41-F6BC-45AB-885E-D8A043693392}" srcOrd="0" destOrd="0" presId="urn:microsoft.com/office/officeart/2018/2/layout/IconLabelDescriptionList"/>
    <dgm:cxn modelId="{8A7902BC-8693-4219-AA5C-DEC5E915CEC8}" type="presOf" srcId="{72D4F7BA-8342-45F0-BCDF-99A4C37ECC60}" destId="{1B64193A-98EC-4A04-88A5-AB1B176E45EE}" srcOrd="0" destOrd="0" presId="urn:microsoft.com/office/officeart/2018/2/layout/IconLabelDescriptionList"/>
    <dgm:cxn modelId="{128BC375-AB43-4D63-B1F7-22E0D6504E16}" type="presOf" srcId="{0F786E6D-B2D3-45AF-A94D-0540797D09BF}" destId="{C2F62AB0-FAA5-4060-97EC-6840F9D78DA5}" srcOrd="0" destOrd="0" presId="urn:microsoft.com/office/officeart/2018/2/layout/IconLabelDescriptionList"/>
    <dgm:cxn modelId="{92A43A97-AD0A-40FC-9488-CA0809C69119}" srcId="{E8E45B33-A84B-48EC-9E48-79AC7544B4C2}" destId="{C12850C2-B114-4A47-8255-B795341FC058}" srcOrd="2" destOrd="0" parTransId="{F47340B1-BCB7-4D94-8D05-E26D581EF64E}" sibTransId="{632978BB-1B14-4659-8F98-3CE044B871D9}"/>
    <dgm:cxn modelId="{D5A14C10-9253-4749-9951-5880911B6F13}" srcId="{E8E45B33-A84B-48EC-9E48-79AC7544B4C2}" destId="{0F786E6D-B2D3-45AF-A94D-0540797D09BF}" srcOrd="3" destOrd="0" parTransId="{BE11129D-4B6B-4743-BA91-222971D0FC29}" sibTransId="{235FF23F-3945-41FC-B056-94EFBA0CA8C4}"/>
    <dgm:cxn modelId="{C21FC996-5CE6-4BB3-B93F-45D02EB7FEA5}" type="presOf" srcId="{DFA8071E-48EE-48ED-BB6B-39D55734DDB0}" destId="{BAB23F09-9762-482A-AA35-436C9F6C8159}" srcOrd="0" destOrd="0" presId="urn:microsoft.com/office/officeart/2018/2/layout/IconLabelDescriptionList"/>
    <dgm:cxn modelId="{DD65D2D1-303E-4090-89FE-F5FDD8BCD195}" type="presOf" srcId="{C12850C2-B114-4A47-8255-B795341FC058}" destId="{E26FCFEE-4234-47A4-A8D3-EAB0CCC180EF}" srcOrd="0" destOrd="0" presId="urn:microsoft.com/office/officeart/2018/2/layout/IconLabelDescriptionList"/>
    <dgm:cxn modelId="{90F680AC-8A0B-452E-A1D5-C476C1C5F914}" srcId="{E8E45B33-A84B-48EC-9E48-79AC7544B4C2}" destId="{72D4F7BA-8342-45F0-BCDF-99A4C37ECC60}" srcOrd="0" destOrd="0" parTransId="{5F759864-AFFD-404C-A81D-D454AD07DB83}" sibTransId="{F00B1223-3DB1-4ED9-AE5B-22A203677B72}"/>
    <dgm:cxn modelId="{01E9F781-70D6-41E2-A1F6-FBA7D662243C}" srcId="{C12850C2-B114-4A47-8255-B795341FC058}" destId="{15F60034-75CB-49A0-BC22-5B1C2CDFCBC0}" srcOrd="0" destOrd="0" parTransId="{D73D9C2E-63AB-4753-AE9C-9DC804319898}" sibTransId="{05175272-3EAF-4575-8A3E-FD4A725A31E6}"/>
    <dgm:cxn modelId="{E6675A05-5FBC-463E-9064-77AB7FB4F973}" srcId="{7B067D22-7069-4C07-AF8F-35E3A298982F}" destId="{75BA14B6-DEBF-4736-B7AD-0B0BF4EA537A}" srcOrd="0" destOrd="0" parTransId="{AA140D7A-2FB2-4715-B93D-7A98A7330CB3}" sibTransId="{5C59E7F6-A89E-4276-96B6-D19367C6EB02}"/>
    <dgm:cxn modelId="{191933D4-8352-46D9-A288-5EFEA16BAA1F}" type="presOf" srcId="{75BA14B6-DEBF-4736-B7AD-0B0BF4EA537A}" destId="{0722A41F-7781-40E4-97BF-C3C5DCECBA41}" srcOrd="0" destOrd="0" presId="urn:microsoft.com/office/officeart/2018/2/layout/IconLabelDescriptionList"/>
    <dgm:cxn modelId="{AE13CD28-5CB1-4FDB-A75F-F83D935A02F0}" srcId="{0F786E6D-B2D3-45AF-A94D-0540797D09BF}" destId="{DFA8071E-48EE-48ED-BB6B-39D55734DDB0}" srcOrd="0" destOrd="0" parTransId="{2DC67343-10E0-4742-99CB-07AD45D1DFBC}" sibTransId="{622762F5-A746-494F-9F9C-2A0D9209F7BD}"/>
    <dgm:cxn modelId="{7BE8E975-AFFB-49BD-BC1C-B29A9FA11BE6}" type="presOf" srcId="{E8E45B33-A84B-48EC-9E48-79AC7544B4C2}" destId="{F2D1CA27-AEB1-4E68-80A1-367248B644AA}" srcOrd="0" destOrd="0" presId="urn:microsoft.com/office/officeart/2018/2/layout/IconLabelDescriptionList"/>
    <dgm:cxn modelId="{5CF0DAF4-A2CC-49EA-8F29-5B1E7E247DB6}" srcId="{72D4F7BA-8342-45F0-BCDF-99A4C37ECC60}" destId="{33A531D3-527F-4DEA-B15E-C5CD69FA9FC2}" srcOrd="0" destOrd="0" parTransId="{A53D6EA3-FAD1-4A59-B986-4B0089ADC3B6}" sibTransId="{AA9F0F2B-ADC5-408B-9AAF-2AE2C30E2DC5}"/>
    <dgm:cxn modelId="{9681AB48-CD69-4CF1-BE36-63E188C35E8E}" type="presOf" srcId="{15F60034-75CB-49A0-BC22-5B1C2CDFCBC0}" destId="{A1FD59B7-ABFB-4CDB-A473-AC2469E4AB3B}" srcOrd="0" destOrd="0" presId="urn:microsoft.com/office/officeart/2018/2/layout/IconLabelDescriptionList"/>
    <dgm:cxn modelId="{5E0DE735-F1EF-4C43-AC98-28E852EF8B69}" type="presOf" srcId="{7B067D22-7069-4C07-AF8F-35E3A298982F}" destId="{3A03A275-28C8-4D91-9905-1742043BE260}" srcOrd="0" destOrd="0" presId="urn:microsoft.com/office/officeart/2018/2/layout/IconLabelDescriptionList"/>
    <dgm:cxn modelId="{F44977DA-14B4-403E-BAB2-450D0655542F}" type="presParOf" srcId="{F2D1CA27-AEB1-4E68-80A1-367248B644AA}" destId="{9ABB78CD-E732-466A-9447-ADD7FA6B443B}" srcOrd="0" destOrd="0" presId="urn:microsoft.com/office/officeart/2018/2/layout/IconLabelDescriptionList"/>
    <dgm:cxn modelId="{55CC9EA5-D8AC-42B9-B373-5253E7AD754E}" type="presParOf" srcId="{9ABB78CD-E732-466A-9447-ADD7FA6B443B}" destId="{6D6CAF32-6EEA-438C-AD41-249EDCC0A175}" srcOrd="0" destOrd="0" presId="urn:microsoft.com/office/officeart/2018/2/layout/IconLabelDescriptionList"/>
    <dgm:cxn modelId="{EC2CC376-6101-4AED-855B-C157E29539B1}" type="presParOf" srcId="{9ABB78CD-E732-466A-9447-ADD7FA6B443B}" destId="{7DF27311-D1B6-40BA-88DC-D0A72E8BEDDB}" srcOrd="1" destOrd="0" presId="urn:microsoft.com/office/officeart/2018/2/layout/IconLabelDescriptionList"/>
    <dgm:cxn modelId="{4FB2E17C-1E62-49F6-9E89-9069799424C2}" type="presParOf" srcId="{9ABB78CD-E732-466A-9447-ADD7FA6B443B}" destId="{1B64193A-98EC-4A04-88A5-AB1B176E45EE}" srcOrd="2" destOrd="0" presId="urn:microsoft.com/office/officeart/2018/2/layout/IconLabelDescriptionList"/>
    <dgm:cxn modelId="{110EBABB-596F-4B41-8B8B-64BC6E5B6B55}" type="presParOf" srcId="{9ABB78CD-E732-466A-9447-ADD7FA6B443B}" destId="{173DDA23-9CA9-429D-92CD-2132F0A0D4C8}" srcOrd="3" destOrd="0" presId="urn:microsoft.com/office/officeart/2018/2/layout/IconLabelDescriptionList"/>
    <dgm:cxn modelId="{5FC80F85-9009-48F0-8A5B-8C44012FE827}" type="presParOf" srcId="{9ABB78CD-E732-466A-9447-ADD7FA6B443B}" destId="{7689EC41-F6BC-45AB-885E-D8A043693392}" srcOrd="4" destOrd="0" presId="urn:microsoft.com/office/officeart/2018/2/layout/IconLabelDescriptionList"/>
    <dgm:cxn modelId="{00149033-EB77-46B1-AAEC-CEA87154ABAE}" type="presParOf" srcId="{F2D1CA27-AEB1-4E68-80A1-367248B644AA}" destId="{1463D616-EB2B-4FC0-979F-A8A4F21CD0B2}" srcOrd="1" destOrd="0" presId="urn:microsoft.com/office/officeart/2018/2/layout/IconLabelDescriptionList"/>
    <dgm:cxn modelId="{3FAB456E-27AB-49E8-B072-7EF1A06AF0BB}" type="presParOf" srcId="{F2D1CA27-AEB1-4E68-80A1-367248B644AA}" destId="{E4DF7AB6-347E-4B0E-82EB-9A59AF28ADEF}" srcOrd="2" destOrd="0" presId="urn:microsoft.com/office/officeart/2018/2/layout/IconLabelDescriptionList"/>
    <dgm:cxn modelId="{53CD2AD9-868A-425F-9912-0EDB71B9D8EA}" type="presParOf" srcId="{E4DF7AB6-347E-4B0E-82EB-9A59AF28ADEF}" destId="{63B02744-F19E-4EEF-881B-80A1213EFBF9}" srcOrd="0" destOrd="0" presId="urn:microsoft.com/office/officeart/2018/2/layout/IconLabelDescriptionList"/>
    <dgm:cxn modelId="{9942AE67-D422-46FB-8FB4-011A1729307C}" type="presParOf" srcId="{E4DF7AB6-347E-4B0E-82EB-9A59AF28ADEF}" destId="{032E50F4-174E-43BC-8B56-14889E3E7499}" srcOrd="1" destOrd="0" presId="urn:microsoft.com/office/officeart/2018/2/layout/IconLabelDescriptionList"/>
    <dgm:cxn modelId="{E601712B-911F-4484-B294-A925F2B6D266}" type="presParOf" srcId="{E4DF7AB6-347E-4B0E-82EB-9A59AF28ADEF}" destId="{3A03A275-28C8-4D91-9905-1742043BE260}" srcOrd="2" destOrd="0" presId="urn:microsoft.com/office/officeart/2018/2/layout/IconLabelDescriptionList"/>
    <dgm:cxn modelId="{8FA48077-D2AC-4EC8-B5EB-5E75FBF89AF0}" type="presParOf" srcId="{E4DF7AB6-347E-4B0E-82EB-9A59AF28ADEF}" destId="{63C1A44E-33F5-42D3-BAF9-351D9890E765}" srcOrd="3" destOrd="0" presId="urn:microsoft.com/office/officeart/2018/2/layout/IconLabelDescriptionList"/>
    <dgm:cxn modelId="{647EF77E-2FAA-46A0-BB73-D42CAAC3581C}" type="presParOf" srcId="{E4DF7AB6-347E-4B0E-82EB-9A59AF28ADEF}" destId="{0722A41F-7781-40E4-97BF-C3C5DCECBA41}" srcOrd="4" destOrd="0" presId="urn:microsoft.com/office/officeart/2018/2/layout/IconLabelDescriptionList"/>
    <dgm:cxn modelId="{ADC5989E-56E2-466A-B095-3BAFF3273F41}" type="presParOf" srcId="{F2D1CA27-AEB1-4E68-80A1-367248B644AA}" destId="{D6132401-FF8E-4BE6-9FBD-BB4BB508EF93}" srcOrd="3" destOrd="0" presId="urn:microsoft.com/office/officeart/2018/2/layout/IconLabelDescriptionList"/>
    <dgm:cxn modelId="{F40229AE-15E4-4FD7-A754-4C656836152F}" type="presParOf" srcId="{F2D1CA27-AEB1-4E68-80A1-367248B644AA}" destId="{42895BF0-BB20-43F9-9EFF-3EB8B15A78F6}" srcOrd="4" destOrd="0" presId="urn:microsoft.com/office/officeart/2018/2/layout/IconLabelDescriptionList"/>
    <dgm:cxn modelId="{A1CC4D14-96D1-4144-B047-D979253FE0D2}" type="presParOf" srcId="{42895BF0-BB20-43F9-9EFF-3EB8B15A78F6}" destId="{6BC5FCA7-ECA6-42BF-989E-26E081AA9B5E}" srcOrd="0" destOrd="0" presId="urn:microsoft.com/office/officeart/2018/2/layout/IconLabelDescriptionList"/>
    <dgm:cxn modelId="{88B91850-9689-4294-9078-8493F6160BA7}" type="presParOf" srcId="{42895BF0-BB20-43F9-9EFF-3EB8B15A78F6}" destId="{DDA7FB7A-3F39-43A5-9371-F1331FEE5F50}" srcOrd="1" destOrd="0" presId="urn:microsoft.com/office/officeart/2018/2/layout/IconLabelDescriptionList"/>
    <dgm:cxn modelId="{8349579A-0942-476A-A221-AE910489B541}" type="presParOf" srcId="{42895BF0-BB20-43F9-9EFF-3EB8B15A78F6}" destId="{E26FCFEE-4234-47A4-A8D3-EAB0CCC180EF}" srcOrd="2" destOrd="0" presId="urn:microsoft.com/office/officeart/2018/2/layout/IconLabelDescriptionList"/>
    <dgm:cxn modelId="{46A038ED-67E0-4533-B412-B39D5A169708}" type="presParOf" srcId="{42895BF0-BB20-43F9-9EFF-3EB8B15A78F6}" destId="{03B42CE2-F895-4750-9177-EFD43162AC66}" srcOrd="3" destOrd="0" presId="urn:microsoft.com/office/officeart/2018/2/layout/IconLabelDescriptionList"/>
    <dgm:cxn modelId="{C2AD9191-3389-4871-852D-2A9223C94E26}" type="presParOf" srcId="{42895BF0-BB20-43F9-9EFF-3EB8B15A78F6}" destId="{A1FD59B7-ABFB-4CDB-A473-AC2469E4AB3B}" srcOrd="4" destOrd="0" presId="urn:microsoft.com/office/officeart/2018/2/layout/IconLabelDescriptionList"/>
    <dgm:cxn modelId="{04EADBF4-9108-412C-B96D-7D4E4745A96B}" type="presParOf" srcId="{F2D1CA27-AEB1-4E68-80A1-367248B644AA}" destId="{EC10B698-F71B-41C3-AB76-FF8312DE324A}" srcOrd="5" destOrd="0" presId="urn:microsoft.com/office/officeart/2018/2/layout/IconLabelDescriptionList"/>
    <dgm:cxn modelId="{8EF2908D-7B00-4006-9C13-C995B6B73C0C}" type="presParOf" srcId="{F2D1CA27-AEB1-4E68-80A1-367248B644AA}" destId="{84A17059-CBAB-4538-9F0E-32458D5FEFA9}" srcOrd="6" destOrd="0" presId="urn:microsoft.com/office/officeart/2018/2/layout/IconLabelDescriptionList"/>
    <dgm:cxn modelId="{3EF47CCC-75E5-41B2-8C7B-7E04E7B0E7C6}" type="presParOf" srcId="{84A17059-CBAB-4538-9F0E-32458D5FEFA9}" destId="{2FF6A7B4-6638-485C-B6E0-72B173126DD3}" srcOrd="0" destOrd="0" presId="urn:microsoft.com/office/officeart/2018/2/layout/IconLabelDescriptionList"/>
    <dgm:cxn modelId="{BD6B6C24-4BF0-41BD-A72C-5005ED8655C7}" type="presParOf" srcId="{84A17059-CBAB-4538-9F0E-32458D5FEFA9}" destId="{8B70C427-5D3B-480F-97D7-8737AAB15B70}" srcOrd="1" destOrd="0" presId="urn:microsoft.com/office/officeart/2018/2/layout/IconLabelDescriptionList"/>
    <dgm:cxn modelId="{BF2C4F64-93FB-47D0-8376-97DF6DDE6B2F}" type="presParOf" srcId="{84A17059-CBAB-4538-9F0E-32458D5FEFA9}" destId="{C2F62AB0-FAA5-4060-97EC-6840F9D78DA5}" srcOrd="2" destOrd="0" presId="urn:microsoft.com/office/officeart/2018/2/layout/IconLabelDescriptionList"/>
    <dgm:cxn modelId="{CD91D8BD-5D7A-4CBE-9763-6A2FA6E87EF0}" type="presParOf" srcId="{84A17059-CBAB-4538-9F0E-32458D5FEFA9}" destId="{06DC47F8-A5AD-4C88-93D3-12336138D7BB}" srcOrd="3" destOrd="0" presId="urn:microsoft.com/office/officeart/2018/2/layout/IconLabelDescriptionList"/>
    <dgm:cxn modelId="{ABB1901A-59D0-4E4C-B9A9-D6B20D5EE426}" type="presParOf" srcId="{84A17059-CBAB-4538-9F0E-32458D5FEFA9}" destId="{BAB23F09-9762-482A-AA35-436C9F6C8159}"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90A8DD-EC1D-40EF-B82D-A198615EFB07}"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0D58486-5535-46CB-A99B-A51DB16A64EC}">
      <dgm:prSet/>
      <dgm:spPr/>
      <dgm:t>
        <a:bodyPr/>
        <a:lstStyle/>
        <a:p>
          <a:pPr>
            <a:defRPr b="1"/>
          </a:pPr>
          <a:r>
            <a:rPr lang="en-US" b="0" i="0"/>
            <a:t>Guilty</a:t>
          </a:r>
          <a:endParaRPr lang="en-US"/>
        </a:p>
      </dgm:t>
    </dgm:pt>
    <dgm:pt modelId="{A3D846A7-F080-46E4-9C9B-1A7F407BEF12}" type="parTrans" cxnId="{F2F1BEF0-B706-46FF-AE0C-024A9885328D}">
      <dgm:prSet/>
      <dgm:spPr/>
      <dgm:t>
        <a:bodyPr/>
        <a:lstStyle/>
        <a:p>
          <a:endParaRPr lang="en-US"/>
        </a:p>
      </dgm:t>
    </dgm:pt>
    <dgm:pt modelId="{DF107DDC-71DC-47D0-A941-08CD18A0DEAE}" type="sibTrans" cxnId="{F2F1BEF0-B706-46FF-AE0C-024A9885328D}">
      <dgm:prSet/>
      <dgm:spPr/>
      <dgm:t>
        <a:bodyPr/>
        <a:lstStyle/>
        <a:p>
          <a:endParaRPr lang="en-US"/>
        </a:p>
      </dgm:t>
    </dgm:pt>
    <dgm:pt modelId="{7BB06570-14B0-4F83-8504-1C8B1A6D8E6E}">
      <dgm:prSet custT="1"/>
      <dgm:spPr/>
      <dgm:t>
        <a:bodyPr/>
        <a:lstStyle/>
        <a:p>
          <a:r>
            <a:rPr lang="en-US" sz="2000" b="0" i="0" dirty="0"/>
            <a:t>The defendant is found guilty of the crime as charged or a lesser included.</a:t>
          </a:r>
          <a:endParaRPr lang="en-US" sz="2000" dirty="0"/>
        </a:p>
      </dgm:t>
    </dgm:pt>
    <dgm:pt modelId="{51688849-40A7-42A2-8D42-055BB59D0C72}" type="parTrans" cxnId="{05D8E515-63B2-42DB-881C-B3FC5E7B00B8}">
      <dgm:prSet/>
      <dgm:spPr/>
      <dgm:t>
        <a:bodyPr/>
        <a:lstStyle/>
        <a:p>
          <a:endParaRPr lang="en-US"/>
        </a:p>
      </dgm:t>
    </dgm:pt>
    <dgm:pt modelId="{16EA535B-1E59-4F15-B81B-C52FF966894F}" type="sibTrans" cxnId="{05D8E515-63B2-42DB-881C-B3FC5E7B00B8}">
      <dgm:prSet/>
      <dgm:spPr/>
      <dgm:t>
        <a:bodyPr/>
        <a:lstStyle/>
        <a:p>
          <a:endParaRPr lang="en-US"/>
        </a:p>
      </dgm:t>
    </dgm:pt>
    <dgm:pt modelId="{53A5F508-E7B1-47D4-89E3-EAA838F2CC21}">
      <dgm:prSet custT="1"/>
      <dgm:spPr/>
      <dgm:t>
        <a:bodyPr/>
        <a:lstStyle/>
        <a:p>
          <a:r>
            <a:rPr lang="en-US" sz="2000" b="0" i="0" dirty="0"/>
            <a:t>The defendant will be sentenced.</a:t>
          </a:r>
          <a:endParaRPr lang="en-US" sz="2000" dirty="0"/>
        </a:p>
      </dgm:t>
    </dgm:pt>
    <dgm:pt modelId="{455F76BC-067C-4EC9-9F93-DA688D84574D}" type="parTrans" cxnId="{E6323749-032D-4EBD-91AD-3D04529962BC}">
      <dgm:prSet/>
      <dgm:spPr/>
      <dgm:t>
        <a:bodyPr/>
        <a:lstStyle/>
        <a:p>
          <a:endParaRPr lang="en-US"/>
        </a:p>
      </dgm:t>
    </dgm:pt>
    <dgm:pt modelId="{F9F19CC7-4BD4-49EE-9253-B755457135C6}" type="sibTrans" cxnId="{E6323749-032D-4EBD-91AD-3D04529962BC}">
      <dgm:prSet/>
      <dgm:spPr/>
      <dgm:t>
        <a:bodyPr/>
        <a:lstStyle/>
        <a:p>
          <a:endParaRPr lang="en-US"/>
        </a:p>
      </dgm:t>
    </dgm:pt>
    <dgm:pt modelId="{7C6DF23B-F6E6-48F0-8A16-740EF5C73705}">
      <dgm:prSet custT="1"/>
      <dgm:spPr/>
      <dgm:t>
        <a:bodyPr/>
        <a:lstStyle/>
        <a:p>
          <a:r>
            <a:rPr lang="en-US" sz="2000" b="0" i="0" dirty="0"/>
            <a:t>The conviction will show up on his criminal history.</a:t>
          </a:r>
          <a:endParaRPr lang="en-US" sz="2000" dirty="0"/>
        </a:p>
      </dgm:t>
    </dgm:pt>
    <dgm:pt modelId="{8AB57A6A-3878-45F5-97AE-9C65414013C6}" type="parTrans" cxnId="{B4080D87-984E-4A31-9C1F-1BF8750B9B97}">
      <dgm:prSet/>
      <dgm:spPr/>
      <dgm:t>
        <a:bodyPr/>
        <a:lstStyle/>
        <a:p>
          <a:endParaRPr lang="en-US"/>
        </a:p>
      </dgm:t>
    </dgm:pt>
    <dgm:pt modelId="{E8C8AFE8-0F6B-451D-A93D-2B087AAE95DC}" type="sibTrans" cxnId="{B4080D87-984E-4A31-9C1F-1BF8750B9B97}">
      <dgm:prSet/>
      <dgm:spPr/>
      <dgm:t>
        <a:bodyPr/>
        <a:lstStyle/>
        <a:p>
          <a:endParaRPr lang="en-US"/>
        </a:p>
      </dgm:t>
    </dgm:pt>
    <dgm:pt modelId="{2745BC65-5138-4ED8-981F-38CA39187860}">
      <dgm:prSet custT="1"/>
      <dgm:spPr/>
      <dgm:t>
        <a:bodyPr/>
        <a:lstStyle/>
        <a:p>
          <a:r>
            <a:rPr lang="en-US" sz="2000" b="0" i="0" dirty="0"/>
            <a:t>Right to Appeal</a:t>
          </a:r>
          <a:endParaRPr lang="en-US" sz="2000" dirty="0"/>
        </a:p>
      </dgm:t>
    </dgm:pt>
    <dgm:pt modelId="{91DD554B-B969-4FCD-8740-A792A5CAC0C1}" type="parTrans" cxnId="{80C6CA15-3457-4E4C-B1A7-C780CC8337D1}">
      <dgm:prSet/>
      <dgm:spPr/>
      <dgm:t>
        <a:bodyPr/>
        <a:lstStyle/>
        <a:p>
          <a:endParaRPr lang="en-US"/>
        </a:p>
      </dgm:t>
    </dgm:pt>
    <dgm:pt modelId="{15F7582D-E84B-4AA0-9011-AFCEDB4DB4B4}" type="sibTrans" cxnId="{80C6CA15-3457-4E4C-B1A7-C780CC8337D1}">
      <dgm:prSet/>
      <dgm:spPr/>
      <dgm:t>
        <a:bodyPr/>
        <a:lstStyle/>
        <a:p>
          <a:endParaRPr lang="en-US"/>
        </a:p>
      </dgm:t>
    </dgm:pt>
    <dgm:pt modelId="{B9476A9E-7A9A-4C32-B1DC-BC252A3B6A36}">
      <dgm:prSet/>
      <dgm:spPr/>
      <dgm:t>
        <a:bodyPr/>
        <a:lstStyle/>
        <a:p>
          <a:pPr>
            <a:defRPr b="1"/>
          </a:pPr>
          <a:r>
            <a:rPr lang="en-US" b="0" i="0"/>
            <a:t>Not Guilty</a:t>
          </a:r>
          <a:endParaRPr lang="en-US"/>
        </a:p>
      </dgm:t>
    </dgm:pt>
    <dgm:pt modelId="{78D1D21F-EAE9-4010-9DE9-E36BCF6EB942}" type="parTrans" cxnId="{1531FC82-FE1E-461F-836B-5DC445B712C6}">
      <dgm:prSet/>
      <dgm:spPr/>
      <dgm:t>
        <a:bodyPr/>
        <a:lstStyle/>
        <a:p>
          <a:endParaRPr lang="en-US"/>
        </a:p>
      </dgm:t>
    </dgm:pt>
    <dgm:pt modelId="{30B75648-7289-42E6-907C-4A1FD1A854EC}" type="sibTrans" cxnId="{1531FC82-FE1E-461F-836B-5DC445B712C6}">
      <dgm:prSet/>
      <dgm:spPr/>
      <dgm:t>
        <a:bodyPr/>
        <a:lstStyle/>
        <a:p>
          <a:endParaRPr lang="en-US"/>
        </a:p>
      </dgm:t>
    </dgm:pt>
    <dgm:pt modelId="{30204C5F-A91E-486A-8A47-0881058A4682}">
      <dgm:prSet custT="1"/>
      <dgm:spPr/>
      <dgm:t>
        <a:bodyPr/>
        <a:lstStyle/>
        <a:p>
          <a:r>
            <a:rPr lang="en-US" sz="2400" b="0" i="0" dirty="0"/>
            <a:t>The case is closed, no conditions are imposed on the defendant.</a:t>
          </a:r>
          <a:endParaRPr lang="en-US" sz="2400" dirty="0"/>
        </a:p>
      </dgm:t>
    </dgm:pt>
    <dgm:pt modelId="{FE14286B-D8E7-47BC-9A16-2AC22DBFF4A2}" type="parTrans" cxnId="{A7727DE5-BD2E-44DB-B7CE-151B4C211875}">
      <dgm:prSet/>
      <dgm:spPr/>
      <dgm:t>
        <a:bodyPr/>
        <a:lstStyle/>
        <a:p>
          <a:endParaRPr lang="en-US"/>
        </a:p>
      </dgm:t>
    </dgm:pt>
    <dgm:pt modelId="{38DDB5AB-3DCD-4098-9A71-C4D0A80F030C}" type="sibTrans" cxnId="{A7727DE5-BD2E-44DB-B7CE-151B4C211875}">
      <dgm:prSet/>
      <dgm:spPr/>
      <dgm:t>
        <a:bodyPr/>
        <a:lstStyle/>
        <a:p>
          <a:endParaRPr lang="en-US"/>
        </a:p>
      </dgm:t>
    </dgm:pt>
    <dgm:pt modelId="{873AE77F-BBA6-4D30-9EFD-9762D33DAEE3}">
      <dgm:prSet/>
      <dgm:spPr/>
      <dgm:t>
        <a:bodyPr/>
        <a:lstStyle/>
        <a:p>
          <a:pPr>
            <a:defRPr b="1"/>
          </a:pPr>
          <a:r>
            <a:rPr lang="en-US" b="0" i="0"/>
            <a:t>Hung Jury</a:t>
          </a:r>
          <a:endParaRPr lang="en-US"/>
        </a:p>
      </dgm:t>
    </dgm:pt>
    <dgm:pt modelId="{6E1FA112-0FCB-4119-BA20-9AAE557044E5}" type="parTrans" cxnId="{C93A6C6A-1135-4201-A46F-18AA8033C037}">
      <dgm:prSet/>
      <dgm:spPr/>
      <dgm:t>
        <a:bodyPr/>
        <a:lstStyle/>
        <a:p>
          <a:endParaRPr lang="en-US"/>
        </a:p>
      </dgm:t>
    </dgm:pt>
    <dgm:pt modelId="{47DFA9FA-2F13-4A32-A60C-3EB3647400D2}" type="sibTrans" cxnId="{C93A6C6A-1135-4201-A46F-18AA8033C037}">
      <dgm:prSet/>
      <dgm:spPr/>
      <dgm:t>
        <a:bodyPr/>
        <a:lstStyle/>
        <a:p>
          <a:endParaRPr lang="en-US"/>
        </a:p>
      </dgm:t>
    </dgm:pt>
    <dgm:pt modelId="{0548B9D9-7A03-4208-BB68-B48BD7D7C30F}">
      <dgm:prSet custT="1"/>
      <dgm:spPr/>
      <dgm:t>
        <a:bodyPr/>
        <a:lstStyle/>
        <a:p>
          <a:r>
            <a:rPr lang="en-US" sz="2400" b="0" i="0" dirty="0"/>
            <a:t>Jury could not reach a unanimous decision, case may be retried or not with a new jury pool at the discretion of the prosecutor.</a:t>
          </a:r>
          <a:endParaRPr lang="en-US" sz="2400" dirty="0"/>
        </a:p>
      </dgm:t>
    </dgm:pt>
    <dgm:pt modelId="{63DCBB3A-A182-4DD0-BA62-CBB26BE50A0D}" type="parTrans" cxnId="{F9DDC7B0-475B-467F-9F60-299C89EF375E}">
      <dgm:prSet/>
      <dgm:spPr/>
      <dgm:t>
        <a:bodyPr/>
        <a:lstStyle/>
        <a:p>
          <a:endParaRPr lang="en-US"/>
        </a:p>
      </dgm:t>
    </dgm:pt>
    <dgm:pt modelId="{316BC85B-F367-4B60-B0DE-08012A758A89}" type="sibTrans" cxnId="{F9DDC7B0-475B-467F-9F60-299C89EF375E}">
      <dgm:prSet/>
      <dgm:spPr/>
      <dgm:t>
        <a:bodyPr/>
        <a:lstStyle/>
        <a:p>
          <a:endParaRPr lang="en-US"/>
        </a:p>
      </dgm:t>
    </dgm:pt>
    <dgm:pt modelId="{316AF320-3A06-4BF5-89E7-D4E30B2C3B94}" type="pres">
      <dgm:prSet presAssocID="{0890A8DD-EC1D-40EF-B82D-A198615EFB07}" presName="root" presStyleCnt="0">
        <dgm:presLayoutVars>
          <dgm:dir/>
          <dgm:resizeHandles val="exact"/>
        </dgm:presLayoutVars>
      </dgm:prSet>
      <dgm:spPr/>
      <dgm:t>
        <a:bodyPr/>
        <a:lstStyle/>
        <a:p>
          <a:endParaRPr lang="en-US"/>
        </a:p>
      </dgm:t>
    </dgm:pt>
    <dgm:pt modelId="{244CE202-C7B7-47F2-9A05-34FCF2E9412F}" type="pres">
      <dgm:prSet presAssocID="{80D58486-5535-46CB-A99B-A51DB16A64EC}" presName="compNode" presStyleCnt="0"/>
      <dgm:spPr/>
    </dgm:pt>
    <dgm:pt modelId="{82B5BC1D-DB85-4CCF-8B5B-3E70D52922AF}" type="pres">
      <dgm:prSet presAssocID="{80D58486-5535-46CB-A99B-A51DB16A64EC}" presName="iconRect" presStyleLbl="node1" presStyleIdx="0" presStyleCnt="3" custLinFactNeighborX="-23304" custLinFactNeighborY="-804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9000" b="-9000"/>
          </a:stretch>
        </a:blipFill>
        <a:ln>
          <a:noFill/>
        </a:ln>
      </dgm:spPr>
      <dgm:extLst>
        <a:ext uri="{E40237B7-FDA0-4F09-8148-C483321AD2D9}">
          <dgm14:cNvPr xmlns:dgm14="http://schemas.microsoft.com/office/drawing/2010/diagram" id="0" name="" descr="Scales of justice"/>
        </a:ext>
      </dgm:extLst>
    </dgm:pt>
    <dgm:pt modelId="{39088B91-DF1B-4915-826A-5419DE3A0855}" type="pres">
      <dgm:prSet presAssocID="{80D58486-5535-46CB-A99B-A51DB16A64EC}" presName="iconSpace" presStyleCnt="0"/>
      <dgm:spPr/>
    </dgm:pt>
    <dgm:pt modelId="{AE909894-006C-4B96-AE96-A4F8802F711E}" type="pres">
      <dgm:prSet presAssocID="{80D58486-5535-46CB-A99B-A51DB16A64EC}" presName="parTx" presStyleLbl="revTx" presStyleIdx="0" presStyleCnt="6">
        <dgm:presLayoutVars>
          <dgm:chMax val="0"/>
          <dgm:chPref val="0"/>
        </dgm:presLayoutVars>
      </dgm:prSet>
      <dgm:spPr/>
      <dgm:t>
        <a:bodyPr/>
        <a:lstStyle/>
        <a:p>
          <a:endParaRPr lang="en-US"/>
        </a:p>
      </dgm:t>
    </dgm:pt>
    <dgm:pt modelId="{92B43633-452F-4CAE-969C-BE64131B3AF1}" type="pres">
      <dgm:prSet presAssocID="{80D58486-5535-46CB-A99B-A51DB16A64EC}" presName="txSpace" presStyleCnt="0"/>
      <dgm:spPr/>
    </dgm:pt>
    <dgm:pt modelId="{C907A90F-82F7-4EB1-A3AD-016217229B52}" type="pres">
      <dgm:prSet presAssocID="{80D58486-5535-46CB-A99B-A51DB16A64EC}" presName="desTx" presStyleLbl="revTx" presStyleIdx="1" presStyleCnt="6">
        <dgm:presLayoutVars/>
      </dgm:prSet>
      <dgm:spPr/>
      <dgm:t>
        <a:bodyPr/>
        <a:lstStyle/>
        <a:p>
          <a:endParaRPr lang="en-US"/>
        </a:p>
      </dgm:t>
    </dgm:pt>
    <dgm:pt modelId="{98630A87-FBA7-440D-9508-D04403737DA3}" type="pres">
      <dgm:prSet presAssocID="{DF107DDC-71DC-47D0-A941-08CD18A0DEAE}" presName="sibTrans" presStyleCnt="0"/>
      <dgm:spPr/>
    </dgm:pt>
    <dgm:pt modelId="{26D65D88-A28D-4CDD-8872-A566845BB68B}" type="pres">
      <dgm:prSet presAssocID="{B9476A9E-7A9A-4C32-B1DC-BC252A3B6A36}" presName="compNode" presStyleCnt="0"/>
      <dgm:spPr/>
    </dgm:pt>
    <dgm:pt modelId="{DE4D997D-F7CB-42D7-8700-188F3BC0FFBE}" type="pres">
      <dgm:prSet presAssocID="{B9476A9E-7A9A-4C32-B1DC-BC252A3B6A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ecision"/>
        </a:ext>
      </dgm:extLst>
    </dgm:pt>
    <dgm:pt modelId="{6C0BA37F-3618-4412-A1E0-CB23F2203C7A}" type="pres">
      <dgm:prSet presAssocID="{B9476A9E-7A9A-4C32-B1DC-BC252A3B6A36}" presName="iconSpace" presStyleCnt="0"/>
      <dgm:spPr/>
    </dgm:pt>
    <dgm:pt modelId="{F49310A1-4D13-4265-815C-2DD15588BED0}" type="pres">
      <dgm:prSet presAssocID="{B9476A9E-7A9A-4C32-B1DC-BC252A3B6A36}" presName="parTx" presStyleLbl="revTx" presStyleIdx="2" presStyleCnt="6">
        <dgm:presLayoutVars>
          <dgm:chMax val="0"/>
          <dgm:chPref val="0"/>
        </dgm:presLayoutVars>
      </dgm:prSet>
      <dgm:spPr/>
      <dgm:t>
        <a:bodyPr/>
        <a:lstStyle/>
        <a:p>
          <a:endParaRPr lang="en-US"/>
        </a:p>
      </dgm:t>
    </dgm:pt>
    <dgm:pt modelId="{F50BD050-9F8A-4DD0-8BAA-2B6EE3640F66}" type="pres">
      <dgm:prSet presAssocID="{B9476A9E-7A9A-4C32-B1DC-BC252A3B6A36}" presName="txSpace" presStyleCnt="0"/>
      <dgm:spPr/>
    </dgm:pt>
    <dgm:pt modelId="{1E37BBA8-4D25-49D7-A06B-83C30FDD3ABF}" type="pres">
      <dgm:prSet presAssocID="{B9476A9E-7A9A-4C32-B1DC-BC252A3B6A36}" presName="desTx" presStyleLbl="revTx" presStyleIdx="3" presStyleCnt="6">
        <dgm:presLayoutVars/>
      </dgm:prSet>
      <dgm:spPr/>
      <dgm:t>
        <a:bodyPr/>
        <a:lstStyle/>
        <a:p>
          <a:endParaRPr lang="en-US"/>
        </a:p>
      </dgm:t>
    </dgm:pt>
    <dgm:pt modelId="{34B552AE-7FB9-4D1F-BB97-0841AC9B9A13}" type="pres">
      <dgm:prSet presAssocID="{30B75648-7289-42E6-907C-4A1FD1A854EC}" presName="sibTrans" presStyleCnt="0"/>
      <dgm:spPr/>
    </dgm:pt>
    <dgm:pt modelId="{AEBEAF4E-C70B-43E2-B593-E3556B879F10}" type="pres">
      <dgm:prSet presAssocID="{873AE77F-BBA6-4D30-9EFD-9762D33DAEE3}" presName="compNode" presStyleCnt="0"/>
      <dgm:spPr/>
    </dgm:pt>
    <dgm:pt modelId="{285BC58F-4C34-4387-A718-E021EF6DB127}" type="pres">
      <dgm:prSet presAssocID="{873AE77F-BBA6-4D30-9EFD-9762D33DAEE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9000" b="-9000"/>
          </a:stretch>
        </a:blipFill>
        <a:ln>
          <a:noFill/>
        </a:ln>
      </dgm:spPr>
      <dgm:extLst>
        <a:ext uri="{E40237B7-FDA0-4F09-8148-C483321AD2D9}">
          <dgm14:cNvPr xmlns:dgm14="http://schemas.microsoft.com/office/drawing/2010/diagram" id="0" name="" descr="Users"/>
        </a:ext>
      </dgm:extLst>
    </dgm:pt>
    <dgm:pt modelId="{D31FD32B-46D1-4E18-AEC6-8D508A544957}" type="pres">
      <dgm:prSet presAssocID="{873AE77F-BBA6-4D30-9EFD-9762D33DAEE3}" presName="iconSpace" presStyleCnt="0"/>
      <dgm:spPr/>
    </dgm:pt>
    <dgm:pt modelId="{3A7F5812-BE54-4C56-A567-7239FB98927D}" type="pres">
      <dgm:prSet presAssocID="{873AE77F-BBA6-4D30-9EFD-9762D33DAEE3}" presName="parTx" presStyleLbl="revTx" presStyleIdx="4" presStyleCnt="6">
        <dgm:presLayoutVars>
          <dgm:chMax val="0"/>
          <dgm:chPref val="0"/>
        </dgm:presLayoutVars>
      </dgm:prSet>
      <dgm:spPr/>
      <dgm:t>
        <a:bodyPr/>
        <a:lstStyle/>
        <a:p>
          <a:endParaRPr lang="en-US"/>
        </a:p>
      </dgm:t>
    </dgm:pt>
    <dgm:pt modelId="{724A3AB7-128C-47A0-A74A-DF98AD231274}" type="pres">
      <dgm:prSet presAssocID="{873AE77F-BBA6-4D30-9EFD-9762D33DAEE3}" presName="txSpace" presStyleCnt="0"/>
      <dgm:spPr/>
    </dgm:pt>
    <dgm:pt modelId="{3AAE69F0-95A8-4D82-9670-C4A45CFE8B9C}" type="pres">
      <dgm:prSet presAssocID="{873AE77F-BBA6-4D30-9EFD-9762D33DAEE3}" presName="desTx" presStyleLbl="revTx" presStyleIdx="5" presStyleCnt="6">
        <dgm:presLayoutVars/>
      </dgm:prSet>
      <dgm:spPr/>
      <dgm:t>
        <a:bodyPr/>
        <a:lstStyle/>
        <a:p>
          <a:endParaRPr lang="en-US"/>
        </a:p>
      </dgm:t>
    </dgm:pt>
  </dgm:ptLst>
  <dgm:cxnLst>
    <dgm:cxn modelId="{E6323749-032D-4EBD-91AD-3D04529962BC}" srcId="{80D58486-5535-46CB-A99B-A51DB16A64EC}" destId="{53A5F508-E7B1-47D4-89E3-EAA838F2CC21}" srcOrd="1" destOrd="0" parTransId="{455F76BC-067C-4EC9-9F93-DA688D84574D}" sibTransId="{F9F19CC7-4BD4-49EE-9253-B755457135C6}"/>
    <dgm:cxn modelId="{05D8E515-63B2-42DB-881C-B3FC5E7B00B8}" srcId="{80D58486-5535-46CB-A99B-A51DB16A64EC}" destId="{7BB06570-14B0-4F83-8504-1C8B1A6D8E6E}" srcOrd="0" destOrd="0" parTransId="{51688849-40A7-42A2-8D42-055BB59D0C72}" sibTransId="{16EA535B-1E59-4F15-B81B-C52FF966894F}"/>
    <dgm:cxn modelId="{A7727DE5-BD2E-44DB-B7CE-151B4C211875}" srcId="{B9476A9E-7A9A-4C32-B1DC-BC252A3B6A36}" destId="{30204C5F-A91E-486A-8A47-0881058A4682}" srcOrd="0" destOrd="0" parTransId="{FE14286B-D8E7-47BC-9A16-2AC22DBFF4A2}" sibTransId="{38DDB5AB-3DCD-4098-9A71-C4D0A80F030C}"/>
    <dgm:cxn modelId="{F9DDC7B0-475B-467F-9F60-299C89EF375E}" srcId="{873AE77F-BBA6-4D30-9EFD-9762D33DAEE3}" destId="{0548B9D9-7A03-4208-BB68-B48BD7D7C30F}" srcOrd="0" destOrd="0" parTransId="{63DCBB3A-A182-4DD0-BA62-CBB26BE50A0D}" sibTransId="{316BC85B-F367-4B60-B0DE-08012A758A89}"/>
    <dgm:cxn modelId="{05E56ED1-FBDF-4FC9-BA24-9ECDB07B2287}" type="presOf" srcId="{0890A8DD-EC1D-40EF-B82D-A198615EFB07}" destId="{316AF320-3A06-4BF5-89E7-D4E30B2C3B94}" srcOrd="0" destOrd="0" presId="urn:microsoft.com/office/officeart/2018/5/layout/CenteredIconLabelDescriptionList"/>
    <dgm:cxn modelId="{F2F1BEF0-B706-46FF-AE0C-024A9885328D}" srcId="{0890A8DD-EC1D-40EF-B82D-A198615EFB07}" destId="{80D58486-5535-46CB-A99B-A51DB16A64EC}" srcOrd="0" destOrd="0" parTransId="{A3D846A7-F080-46E4-9C9B-1A7F407BEF12}" sibTransId="{DF107DDC-71DC-47D0-A941-08CD18A0DEAE}"/>
    <dgm:cxn modelId="{13BA74FD-F59E-4BBF-A494-874931A16FE1}" type="presOf" srcId="{7BB06570-14B0-4F83-8504-1C8B1A6D8E6E}" destId="{C907A90F-82F7-4EB1-A3AD-016217229B52}" srcOrd="0" destOrd="0" presId="urn:microsoft.com/office/officeart/2018/5/layout/CenteredIconLabelDescriptionList"/>
    <dgm:cxn modelId="{58D1E452-591E-4862-A828-6AE6FB50A0A4}" type="presOf" srcId="{80D58486-5535-46CB-A99B-A51DB16A64EC}" destId="{AE909894-006C-4B96-AE96-A4F8802F711E}" srcOrd="0" destOrd="0" presId="urn:microsoft.com/office/officeart/2018/5/layout/CenteredIconLabelDescriptionList"/>
    <dgm:cxn modelId="{C93A6C6A-1135-4201-A46F-18AA8033C037}" srcId="{0890A8DD-EC1D-40EF-B82D-A198615EFB07}" destId="{873AE77F-BBA6-4D30-9EFD-9762D33DAEE3}" srcOrd="2" destOrd="0" parTransId="{6E1FA112-0FCB-4119-BA20-9AAE557044E5}" sibTransId="{47DFA9FA-2F13-4A32-A60C-3EB3647400D2}"/>
    <dgm:cxn modelId="{B8482F5E-0660-4389-B9CD-9050F3EC791B}" type="presOf" srcId="{B9476A9E-7A9A-4C32-B1DC-BC252A3B6A36}" destId="{F49310A1-4D13-4265-815C-2DD15588BED0}" srcOrd="0" destOrd="0" presId="urn:microsoft.com/office/officeart/2018/5/layout/CenteredIconLabelDescriptionList"/>
    <dgm:cxn modelId="{2A169B9C-734D-4B2B-B339-A743D7290989}" type="presOf" srcId="{7C6DF23B-F6E6-48F0-8A16-740EF5C73705}" destId="{C907A90F-82F7-4EB1-A3AD-016217229B52}" srcOrd="0" destOrd="2" presId="urn:microsoft.com/office/officeart/2018/5/layout/CenteredIconLabelDescriptionList"/>
    <dgm:cxn modelId="{80C6CA15-3457-4E4C-B1A7-C780CC8337D1}" srcId="{80D58486-5535-46CB-A99B-A51DB16A64EC}" destId="{2745BC65-5138-4ED8-981F-38CA39187860}" srcOrd="3" destOrd="0" parTransId="{91DD554B-B969-4FCD-8740-A792A5CAC0C1}" sibTransId="{15F7582D-E84B-4AA0-9011-AFCEDB4DB4B4}"/>
    <dgm:cxn modelId="{79D2B0FD-6BF8-47AD-A8B9-C66533279851}" type="presOf" srcId="{2745BC65-5138-4ED8-981F-38CA39187860}" destId="{C907A90F-82F7-4EB1-A3AD-016217229B52}" srcOrd="0" destOrd="3" presId="urn:microsoft.com/office/officeart/2018/5/layout/CenteredIconLabelDescriptionList"/>
    <dgm:cxn modelId="{3A5CAD2E-CBB9-4F69-8717-CEFBEBB652E1}" type="presOf" srcId="{0548B9D9-7A03-4208-BB68-B48BD7D7C30F}" destId="{3AAE69F0-95A8-4D82-9670-C4A45CFE8B9C}" srcOrd="0" destOrd="0" presId="urn:microsoft.com/office/officeart/2018/5/layout/CenteredIconLabelDescriptionList"/>
    <dgm:cxn modelId="{B4080D87-984E-4A31-9C1F-1BF8750B9B97}" srcId="{80D58486-5535-46CB-A99B-A51DB16A64EC}" destId="{7C6DF23B-F6E6-48F0-8A16-740EF5C73705}" srcOrd="2" destOrd="0" parTransId="{8AB57A6A-3878-45F5-97AE-9C65414013C6}" sibTransId="{E8C8AFE8-0F6B-451D-A93D-2B087AAE95DC}"/>
    <dgm:cxn modelId="{8DE5A239-7114-4A0C-AD10-E59B4C539AAC}" type="presOf" srcId="{873AE77F-BBA6-4D30-9EFD-9762D33DAEE3}" destId="{3A7F5812-BE54-4C56-A567-7239FB98927D}" srcOrd="0" destOrd="0" presId="urn:microsoft.com/office/officeart/2018/5/layout/CenteredIconLabelDescriptionList"/>
    <dgm:cxn modelId="{A6515203-BA40-4681-93B8-6132BFF0422D}" type="presOf" srcId="{53A5F508-E7B1-47D4-89E3-EAA838F2CC21}" destId="{C907A90F-82F7-4EB1-A3AD-016217229B52}" srcOrd="0" destOrd="1" presId="urn:microsoft.com/office/officeart/2018/5/layout/CenteredIconLabelDescriptionList"/>
    <dgm:cxn modelId="{CCE1BFA5-C7D8-49D6-A62B-E3E865343B42}" type="presOf" srcId="{30204C5F-A91E-486A-8A47-0881058A4682}" destId="{1E37BBA8-4D25-49D7-A06B-83C30FDD3ABF}" srcOrd="0" destOrd="0" presId="urn:microsoft.com/office/officeart/2018/5/layout/CenteredIconLabelDescriptionList"/>
    <dgm:cxn modelId="{1531FC82-FE1E-461F-836B-5DC445B712C6}" srcId="{0890A8DD-EC1D-40EF-B82D-A198615EFB07}" destId="{B9476A9E-7A9A-4C32-B1DC-BC252A3B6A36}" srcOrd="1" destOrd="0" parTransId="{78D1D21F-EAE9-4010-9DE9-E36BCF6EB942}" sibTransId="{30B75648-7289-42E6-907C-4A1FD1A854EC}"/>
    <dgm:cxn modelId="{588321A4-521C-419E-8C76-77D8ABCB0825}" type="presParOf" srcId="{316AF320-3A06-4BF5-89E7-D4E30B2C3B94}" destId="{244CE202-C7B7-47F2-9A05-34FCF2E9412F}" srcOrd="0" destOrd="0" presId="urn:microsoft.com/office/officeart/2018/5/layout/CenteredIconLabelDescriptionList"/>
    <dgm:cxn modelId="{88B5DB2C-CF87-4646-BF8D-CAE7DBC773ED}" type="presParOf" srcId="{244CE202-C7B7-47F2-9A05-34FCF2E9412F}" destId="{82B5BC1D-DB85-4CCF-8B5B-3E70D52922AF}" srcOrd="0" destOrd="0" presId="urn:microsoft.com/office/officeart/2018/5/layout/CenteredIconLabelDescriptionList"/>
    <dgm:cxn modelId="{7DE695D4-3A0D-4362-8EE6-3D3EBEE7F771}" type="presParOf" srcId="{244CE202-C7B7-47F2-9A05-34FCF2E9412F}" destId="{39088B91-DF1B-4915-826A-5419DE3A0855}" srcOrd="1" destOrd="0" presId="urn:microsoft.com/office/officeart/2018/5/layout/CenteredIconLabelDescriptionList"/>
    <dgm:cxn modelId="{B876D859-1500-473A-8421-E2371C3ECEDA}" type="presParOf" srcId="{244CE202-C7B7-47F2-9A05-34FCF2E9412F}" destId="{AE909894-006C-4B96-AE96-A4F8802F711E}" srcOrd="2" destOrd="0" presId="urn:microsoft.com/office/officeart/2018/5/layout/CenteredIconLabelDescriptionList"/>
    <dgm:cxn modelId="{8CE7F4A0-5301-4EAC-88E8-157FC2104A9A}" type="presParOf" srcId="{244CE202-C7B7-47F2-9A05-34FCF2E9412F}" destId="{92B43633-452F-4CAE-969C-BE64131B3AF1}" srcOrd="3" destOrd="0" presId="urn:microsoft.com/office/officeart/2018/5/layout/CenteredIconLabelDescriptionList"/>
    <dgm:cxn modelId="{DAB12B95-6624-4E8E-8EF4-D33532C2B151}" type="presParOf" srcId="{244CE202-C7B7-47F2-9A05-34FCF2E9412F}" destId="{C907A90F-82F7-4EB1-A3AD-016217229B52}" srcOrd="4" destOrd="0" presId="urn:microsoft.com/office/officeart/2018/5/layout/CenteredIconLabelDescriptionList"/>
    <dgm:cxn modelId="{4324FAD6-16DB-49A4-987B-6A2BC555E327}" type="presParOf" srcId="{316AF320-3A06-4BF5-89E7-D4E30B2C3B94}" destId="{98630A87-FBA7-440D-9508-D04403737DA3}" srcOrd="1" destOrd="0" presId="urn:microsoft.com/office/officeart/2018/5/layout/CenteredIconLabelDescriptionList"/>
    <dgm:cxn modelId="{E398E58F-72C7-45F0-96A6-C838E7D2C08E}" type="presParOf" srcId="{316AF320-3A06-4BF5-89E7-D4E30B2C3B94}" destId="{26D65D88-A28D-4CDD-8872-A566845BB68B}" srcOrd="2" destOrd="0" presId="urn:microsoft.com/office/officeart/2018/5/layout/CenteredIconLabelDescriptionList"/>
    <dgm:cxn modelId="{BEBE3782-1284-4879-A159-84FE50AD975D}" type="presParOf" srcId="{26D65D88-A28D-4CDD-8872-A566845BB68B}" destId="{DE4D997D-F7CB-42D7-8700-188F3BC0FFBE}" srcOrd="0" destOrd="0" presId="urn:microsoft.com/office/officeart/2018/5/layout/CenteredIconLabelDescriptionList"/>
    <dgm:cxn modelId="{C966AEF9-34E3-4A17-916C-76FC180495A4}" type="presParOf" srcId="{26D65D88-A28D-4CDD-8872-A566845BB68B}" destId="{6C0BA37F-3618-4412-A1E0-CB23F2203C7A}" srcOrd="1" destOrd="0" presId="urn:microsoft.com/office/officeart/2018/5/layout/CenteredIconLabelDescriptionList"/>
    <dgm:cxn modelId="{5A37B2BC-D6EB-4AD9-A1DF-D6A31319DC86}" type="presParOf" srcId="{26D65D88-A28D-4CDD-8872-A566845BB68B}" destId="{F49310A1-4D13-4265-815C-2DD15588BED0}" srcOrd="2" destOrd="0" presId="urn:microsoft.com/office/officeart/2018/5/layout/CenteredIconLabelDescriptionList"/>
    <dgm:cxn modelId="{03939AD6-583A-41F6-9F63-C778B0359E89}" type="presParOf" srcId="{26D65D88-A28D-4CDD-8872-A566845BB68B}" destId="{F50BD050-9F8A-4DD0-8BAA-2B6EE3640F66}" srcOrd="3" destOrd="0" presId="urn:microsoft.com/office/officeart/2018/5/layout/CenteredIconLabelDescriptionList"/>
    <dgm:cxn modelId="{22CDEA3D-4991-4D1A-8DFD-65A7B94184E5}" type="presParOf" srcId="{26D65D88-A28D-4CDD-8872-A566845BB68B}" destId="{1E37BBA8-4D25-49D7-A06B-83C30FDD3ABF}" srcOrd="4" destOrd="0" presId="urn:microsoft.com/office/officeart/2018/5/layout/CenteredIconLabelDescriptionList"/>
    <dgm:cxn modelId="{5DFE393C-EED5-43FE-8575-60897B3C4B99}" type="presParOf" srcId="{316AF320-3A06-4BF5-89E7-D4E30B2C3B94}" destId="{34B552AE-7FB9-4D1F-BB97-0841AC9B9A13}" srcOrd="3" destOrd="0" presId="urn:microsoft.com/office/officeart/2018/5/layout/CenteredIconLabelDescriptionList"/>
    <dgm:cxn modelId="{37B5A02B-BB90-4C62-846E-AD0BF910C889}" type="presParOf" srcId="{316AF320-3A06-4BF5-89E7-D4E30B2C3B94}" destId="{AEBEAF4E-C70B-43E2-B593-E3556B879F10}" srcOrd="4" destOrd="0" presId="urn:microsoft.com/office/officeart/2018/5/layout/CenteredIconLabelDescriptionList"/>
    <dgm:cxn modelId="{19150E64-CA61-4DD9-BC2D-C45B53057C3F}" type="presParOf" srcId="{AEBEAF4E-C70B-43E2-B593-E3556B879F10}" destId="{285BC58F-4C34-4387-A718-E021EF6DB127}" srcOrd="0" destOrd="0" presId="urn:microsoft.com/office/officeart/2018/5/layout/CenteredIconLabelDescriptionList"/>
    <dgm:cxn modelId="{669CF5A1-1584-49FB-92B2-E21A143113EE}" type="presParOf" srcId="{AEBEAF4E-C70B-43E2-B593-E3556B879F10}" destId="{D31FD32B-46D1-4E18-AEC6-8D508A544957}" srcOrd="1" destOrd="0" presId="urn:microsoft.com/office/officeart/2018/5/layout/CenteredIconLabelDescriptionList"/>
    <dgm:cxn modelId="{091FBA98-BBAC-4C27-81BA-C1CE82E4558C}" type="presParOf" srcId="{AEBEAF4E-C70B-43E2-B593-E3556B879F10}" destId="{3A7F5812-BE54-4C56-A567-7239FB98927D}" srcOrd="2" destOrd="0" presId="urn:microsoft.com/office/officeart/2018/5/layout/CenteredIconLabelDescriptionList"/>
    <dgm:cxn modelId="{34A6CB31-5866-49FC-B251-56601C1E48E5}" type="presParOf" srcId="{AEBEAF4E-C70B-43E2-B593-E3556B879F10}" destId="{724A3AB7-128C-47A0-A74A-DF98AD231274}" srcOrd="3" destOrd="0" presId="urn:microsoft.com/office/officeart/2018/5/layout/CenteredIconLabelDescriptionList"/>
    <dgm:cxn modelId="{3137A47C-FBCB-4454-BD54-2B2FA02BC611}" type="presParOf" srcId="{AEBEAF4E-C70B-43E2-B593-E3556B879F10}" destId="{3AAE69F0-95A8-4D82-9670-C4A45CFE8B9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19A0B1-03E6-49EB-BBE1-C21186E788D3}"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49041C2D-04EA-4160-99D4-6EA36E55CCEF}">
      <dgm:prSet custT="1"/>
      <dgm:spPr/>
      <dgm:t>
        <a:bodyPr/>
        <a:lstStyle/>
        <a:p>
          <a:r>
            <a:rPr lang="en-US" sz="2800" dirty="0"/>
            <a:t>Simple Misdemeanor</a:t>
          </a:r>
        </a:p>
      </dgm:t>
    </dgm:pt>
    <dgm:pt modelId="{D7C4B156-FD61-4733-AB71-4035D1B64001}" type="parTrans" cxnId="{3CE28F64-078C-4017-928B-314067B1F4FB}">
      <dgm:prSet/>
      <dgm:spPr/>
      <dgm:t>
        <a:bodyPr/>
        <a:lstStyle/>
        <a:p>
          <a:endParaRPr lang="en-US"/>
        </a:p>
      </dgm:t>
    </dgm:pt>
    <dgm:pt modelId="{0EAF27D0-762E-474A-8D20-A122E33B7053}" type="sibTrans" cxnId="{3CE28F64-078C-4017-928B-314067B1F4FB}">
      <dgm:prSet/>
      <dgm:spPr/>
      <dgm:t>
        <a:bodyPr/>
        <a:lstStyle/>
        <a:p>
          <a:endParaRPr lang="en-US"/>
        </a:p>
      </dgm:t>
    </dgm:pt>
    <dgm:pt modelId="{022397B5-80B7-453F-B017-DE8B5CA3B211}">
      <dgm:prSet custT="1"/>
      <dgm:spPr/>
      <dgm:t>
        <a:bodyPr/>
        <a:lstStyle/>
        <a:p>
          <a:r>
            <a:rPr lang="en-US" sz="2400" dirty="0"/>
            <a:t>90 days in jail, $1,000 fine</a:t>
          </a:r>
        </a:p>
      </dgm:t>
    </dgm:pt>
    <dgm:pt modelId="{4983607F-2822-4785-B336-388F749BED49}" type="parTrans" cxnId="{D088B773-CF0C-4D2F-8C2B-2CB04EC8D539}">
      <dgm:prSet/>
      <dgm:spPr/>
      <dgm:t>
        <a:bodyPr/>
        <a:lstStyle/>
        <a:p>
          <a:endParaRPr lang="en-US"/>
        </a:p>
      </dgm:t>
    </dgm:pt>
    <dgm:pt modelId="{4ACEE53A-B4C8-46A9-8A91-642C02B521AD}" type="sibTrans" cxnId="{D088B773-CF0C-4D2F-8C2B-2CB04EC8D539}">
      <dgm:prSet/>
      <dgm:spPr/>
      <dgm:t>
        <a:bodyPr/>
        <a:lstStyle/>
        <a:p>
          <a:endParaRPr lang="en-US"/>
        </a:p>
      </dgm:t>
    </dgm:pt>
    <dgm:pt modelId="{1880636C-1BC8-4419-8928-06CA6EABB01F}">
      <dgm:prSet custT="1"/>
      <dgm:spPr/>
      <dgm:t>
        <a:bodyPr/>
        <a:lstStyle/>
        <a:p>
          <a:r>
            <a:rPr lang="en-US" sz="2800" dirty="0"/>
            <a:t>Gross Misdemeanor</a:t>
          </a:r>
        </a:p>
      </dgm:t>
    </dgm:pt>
    <dgm:pt modelId="{14CB9BEE-D929-4F90-8001-C5A0F72A4288}" type="parTrans" cxnId="{BAF90CD6-06BE-431F-9441-54D21006B503}">
      <dgm:prSet/>
      <dgm:spPr/>
      <dgm:t>
        <a:bodyPr/>
        <a:lstStyle/>
        <a:p>
          <a:endParaRPr lang="en-US"/>
        </a:p>
      </dgm:t>
    </dgm:pt>
    <dgm:pt modelId="{75929894-FE3A-4F1D-A65B-CD674F5874A1}" type="sibTrans" cxnId="{BAF90CD6-06BE-431F-9441-54D21006B503}">
      <dgm:prSet/>
      <dgm:spPr/>
      <dgm:t>
        <a:bodyPr/>
        <a:lstStyle/>
        <a:p>
          <a:endParaRPr lang="en-US"/>
        </a:p>
      </dgm:t>
    </dgm:pt>
    <dgm:pt modelId="{4DC1BA0F-048B-43D4-BE2F-29A20E5A53D1}">
      <dgm:prSet custT="1"/>
      <dgm:spPr/>
      <dgm:t>
        <a:bodyPr/>
        <a:lstStyle/>
        <a:p>
          <a:r>
            <a:rPr lang="en-US" sz="2400" dirty="0"/>
            <a:t>364 days in jail, $5,000 fine</a:t>
          </a:r>
        </a:p>
      </dgm:t>
    </dgm:pt>
    <dgm:pt modelId="{D7EDA8D6-FD87-4590-B10A-143D3351B9F5}" type="parTrans" cxnId="{6C9CD41B-9BBE-410F-8417-8236EFE39B8C}">
      <dgm:prSet/>
      <dgm:spPr/>
      <dgm:t>
        <a:bodyPr/>
        <a:lstStyle/>
        <a:p>
          <a:endParaRPr lang="en-US"/>
        </a:p>
      </dgm:t>
    </dgm:pt>
    <dgm:pt modelId="{8760159B-B713-4F04-86F9-77CCDBADAF78}" type="sibTrans" cxnId="{6C9CD41B-9BBE-410F-8417-8236EFE39B8C}">
      <dgm:prSet/>
      <dgm:spPr/>
      <dgm:t>
        <a:bodyPr/>
        <a:lstStyle/>
        <a:p>
          <a:endParaRPr lang="en-US"/>
        </a:p>
      </dgm:t>
    </dgm:pt>
    <dgm:pt modelId="{8B4DD458-58B9-4B62-96B8-A4E7705CC8AD}">
      <dgm:prSet custT="1"/>
      <dgm:spPr/>
      <dgm:t>
        <a:bodyPr/>
        <a:lstStyle/>
        <a:p>
          <a:r>
            <a:rPr lang="en-US" sz="2800" dirty="0"/>
            <a:t>Class C Felony</a:t>
          </a:r>
        </a:p>
      </dgm:t>
    </dgm:pt>
    <dgm:pt modelId="{3973153E-9C23-4FE6-BB04-0D8B2E03D1B1}" type="parTrans" cxnId="{10AB5E20-DE50-4515-84FD-C3EE54A1431F}">
      <dgm:prSet/>
      <dgm:spPr/>
      <dgm:t>
        <a:bodyPr/>
        <a:lstStyle/>
        <a:p>
          <a:endParaRPr lang="en-US"/>
        </a:p>
      </dgm:t>
    </dgm:pt>
    <dgm:pt modelId="{1DC9556C-40BA-429B-8772-BE99B5E25C87}" type="sibTrans" cxnId="{10AB5E20-DE50-4515-84FD-C3EE54A1431F}">
      <dgm:prSet/>
      <dgm:spPr/>
      <dgm:t>
        <a:bodyPr/>
        <a:lstStyle/>
        <a:p>
          <a:endParaRPr lang="en-US"/>
        </a:p>
      </dgm:t>
    </dgm:pt>
    <dgm:pt modelId="{B72FCE4E-1224-45B0-9FE9-18B1640AC318}">
      <dgm:prSet custT="1"/>
      <dgm:spPr/>
      <dgm:t>
        <a:bodyPr/>
        <a:lstStyle/>
        <a:p>
          <a:r>
            <a:rPr lang="en-US" sz="2400" dirty="0"/>
            <a:t>5 years in prison, $10,000 fine</a:t>
          </a:r>
        </a:p>
      </dgm:t>
    </dgm:pt>
    <dgm:pt modelId="{E914FA34-1461-43B5-AE2B-8CEFD4DA3F1E}" type="parTrans" cxnId="{8B54124F-A154-411C-9C90-5524F0E71BEA}">
      <dgm:prSet/>
      <dgm:spPr/>
      <dgm:t>
        <a:bodyPr/>
        <a:lstStyle/>
        <a:p>
          <a:endParaRPr lang="en-US"/>
        </a:p>
      </dgm:t>
    </dgm:pt>
    <dgm:pt modelId="{E87F6B45-75B1-4313-80C2-346C5211C9E7}" type="sibTrans" cxnId="{8B54124F-A154-411C-9C90-5524F0E71BEA}">
      <dgm:prSet/>
      <dgm:spPr/>
      <dgm:t>
        <a:bodyPr/>
        <a:lstStyle/>
        <a:p>
          <a:endParaRPr lang="en-US"/>
        </a:p>
      </dgm:t>
    </dgm:pt>
    <dgm:pt modelId="{79E3A4B1-E96B-49DE-901A-BF8BDE73E54A}">
      <dgm:prSet custT="1"/>
      <dgm:spPr/>
      <dgm:t>
        <a:bodyPr/>
        <a:lstStyle/>
        <a:p>
          <a:r>
            <a:rPr lang="en-US" sz="2800" dirty="0"/>
            <a:t>Class B Felony</a:t>
          </a:r>
        </a:p>
      </dgm:t>
    </dgm:pt>
    <dgm:pt modelId="{C1F2FB60-1BC6-4469-9ECA-054F2157218E}" type="parTrans" cxnId="{16D55182-5E5A-4F71-84A5-5790A281781F}">
      <dgm:prSet/>
      <dgm:spPr/>
      <dgm:t>
        <a:bodyPr/>
        <a:lstStyle/>
        <a:p>
          <a:endParaRPr lang="en-US"/>
        </a:p>
      </dgm:t>
    </dgm:pt>
    <dgm:pt modelId="{2F0A3F93-5FD1-4FB8-9701-7D7FE8165B56}" type="sibTrans" cxnId="{16D55182-5E5A-4F71-84A5-5790A281781F}">
      <dgm:prSet/>
      <dgm:spPr/>
      <dgm:t>
        <a:bodyPr/>
        <a:lstStyle/>
        <a:p>
          <a:endParaRPr lang="en-US"/>
        </a:p>
      </dgm:t>
    </dgm:pt>
    <dgm:pt modelId="{77714136-6293-4336-9749-9FE41AADD48F}">
      <dgm:prSet custT="1"/>
      <dgm:spPr/>
      <dgm:t>
        <a:bodyPr/>
        <a:lstStyle/>
        <a:p>
          <a:r>
            <a:rPr lang="en-US" sz="2400" dirty="0"/>
            <a:t>10 years in prison, $20,000 fine</a:t>
          </a:r>
        </a:p>
      </dgm:t>
    </dgm:pt>
    <dgm:pt modelId="{19B14ABB-6762-4B0E-BFDD-5E8E98729DB2}" type="parTrans" cxnId="{6626697D-C177-4158-ABE8-A4C176151CFC}">
      <dgm:prSet/>
      <dgm:spPr/>
      <dgm:t>
        <a:bodyPr/>
        <a:lstStyle/>
        <a:p>
          <a:endParaRPr lang="en-US"/>
        </a:p>
      </dgm:t>
    </dgm:pt>
    <dgm:pt modelId="{7BADA479-1B3A-42D0-B00C-47F5821AE62C}" type="sibTrans" cxnId="{6626697D-C177-4158-ABE8-A4C176151CFC}">
      <dgm:prSet/>
      <dgm:spPr/>
      <dgm:t>
        <a:bodyPr/>
        <a:lstStyle/>
        <a:p>
          <a:endParaRPr lang="en-US"/>
        </a:p>
      </dgm:t>
    </dgm:pt>
    <dgm:pt modelId="{1821169D-ADB5-452B-B8E3-588B05F3552F}">
      <dgm:prSet custT="1"/>
      <dgm:spPr/>
      <dgm:t>
        <a:bodyPr/>
        <a:lstStyle/>
        <a:p>
          <a:r>
            <a:rPr lang="en-US" sz="2800" dirty="0"/>
            <a:t>Class A Felony</a:t>
          </a:r>
        </a:p>
      </dgm:t>
    </dgm:pt>
    <dgm:pt modelId="{6BB8AD27-AE2C-4BBD-8A1D-D99765C53BC3}" type="parTrans" cxnId="{8BEE8B7E-4B8C-425C-87C6-E50F6AA83823}">
      <dgm:prSet/>
      <dgm:spPr/>
      <dgm:t>
        <a:bodyPr/>
        <a:lstStyle/>
        <a:p>
          <a:endParaRPr lang="en-US"/>
        </a:p>
      </dgm:t>
    </dgm:pt>
    <dgm:pt modelId="{C57CCBD3-D638-408A-878F-91BF964392F0}" type="sibTrans" cxnId="{8BEE8B7E-4B8C-425C-87C6-E50F6AA83823}">
      <dgm:prSet/>
      <dgm:spPr/>
      <dgm:t>
        <a:bodyPr/>
        <a:lstStyle/>
        <a:p>
          <a:endParaRPr lang="en-US"/>
        </a:p>
      </dgm:t>
    </dgm:pt>
    <dgm:pt modelId="{5EA5BAA0-D0FC-4D80-996A-30B046231721}">
      <dgm:prSet custT="1"/>
      <dgm:spPr/>
      <dgm:t>
        <a:bodyPr/>
        <a:lstStyle/>
        <a:p>
          <a:r>
            <a:rPr lang="en-US" sz="2400" dirty="0"/>
            <a:t>Life imprisonment, $50,000 fine</a:t>
          </a:r>
        </a:p>
      </dgm:t>
    </dgm:pt>
    <dgm:pt modelId="{521C1ACF-486F-45E9-92BA-B82E9C0F5047}" type="parTrans" cxnId="{B4593620-728F-484B-A71D-67E85A967620}">
      <dgm:prSet/>
      <dgm:spPr/>
      <dgm:t>
        <a:bodyPr/>
        <a:lstStyle/>
        <a:p>
          <a:endParaRPr lang="en-US"/>
        </a:p>
      </dgm:t>
    </dgm:pt>
    <dgm:pt modelId="{5D3B7838-6315-434B-A6B4-AD6A4C388584}" type="sibTrans" cxnId="{B4593620-728F-484B-A71D-67E85A967620}">
      <dgm:prSet/>
      <dgm:spPr/>
      <dgm:t>
        <a:bodyPr/>
        <a:lstStyle/>
        <a:p>
          <a:endParaRPr lang="en-US"/>
        </a:p>
      </dgm:t>
    </dgm:pt>
    <dgm:pt modelId="{69CB34D0-5EBF-41F6-A5A1-88791B9FD77F}" type="pres">
      <dgm:prSet presAssocID="{D019A0B1-03E6-49EB-BBE1-C21186E788D3}" presName="linear" presStyleCnt="0">
        <dgm:presLayoutVars>
          <dgm:dir/>
          <dgm:animLvl val="lvl"/>
          <dgm:resizeHandles val="exact"/>
        </dgm:presLayoutVars>
      </dgm:prSet>
      <dgm:spPr/>
      <dgm:t>
        <a:bodyPr/>
        <a:lstStyle/>
        <a:p>
          <a:endParaRPr lang="en-US"/>
        </a:p>
      </dgm:t>
    </dgm:pt>
    <dgm:pt modelId="{8569F65F-37D9-4E76-9D0A-29200B165B46}" type="pres">
      <dgm:prSet presAssocID="{49041C2D-04EA-4160-99D4-6EA36E55CCEF}" presName="parentLin" presStyleCnt="0"/>
      <dgm:spPr/>
    </dgm:pt>
    <dgm:pt modelId="{8210647A-EF57-4283-9E2A-325F8DAA1EE2}" type="pres">
      <dgm:prSet presAssocID="{49041C2D-04EA-4160-99D4-6EA36E55CCEF}" presName="parentLeftMargin" presStyleLbl="node1" presStyleIdx="0" presStyleCnt="5"/>
      <dgm:spPr/>
      <dgm:t>
        <a:bodyPr/>
        <a:lstStyle/>
        <a:p>
          <a:endParaRPr lang="en-US"/>
        </a:p>
      </dgm:t>
    </dgm:pt>
    <dgm:pt modelId="{E4B04C61-3A57-47FD-86EA-4C0D77A23B4F}" type="pres">
      <dgm:prSet presAssocID="{49041C2D-04EA-4160-99D4-6EA36E55CCEF}" presName="parentText" presStyleLbl="node1" presStyleIdx="0" presStyleCnt="5">
        <dgm:presLayoutVars>
          <dgm:chMax val="0"/>
          <dgm:bulletEnabled val="1"/>
        </dgm:presLayoutVars>
      </dgm:prSet>
      <dgm:spPr/>
      <dgm:t>
        <a:bodyPr/>
        <a:lstStyle/>
        <a:p>
          <a:endParaRPr lang="en-US"/>
        </a:p>
      </dgm:t>
    </dgm:pt>
    <dgm:pt modelId="{D87D58DC-258D-4190-A66C-563E0E9189E1}" type="pres">
      <dgm:prSet presAssocID="{49041C2D-04EA-4160-99D4-6EA36E55CCEF}" presName="negativeSpace" presStyleCnt="0"/>
      <dgm:spPr/>
    </dgm:pt>
    <dgm:pt modelId="{895E321D-B84A-44A7-92AC-EC9BF2315AD0}" type="pres">
      <dgm:prSet presAssocID="{49041C2D-04EA-4160-99D4-6EA36E55CCEF}" presName="childText" presStyleLbl="conFgAcc1" presStyleIdx="0" presStyleCnt="5">
        <dgm:presLayoutVars>
          <dgm:bulletEnabled val="1"/>
        </dgm:presLayoutVars>
      </dgm:prSet>
      <dgm:spPr/>
      <dgm:t>
        <a:bodyPr/>
        <a:lstStyle/>
        <a:p>
          <a:endParaRPr lang="en-US"/>
        </a:p>
      </dgm:t>
    </dgm:pt>
    <dgm:pt modelId="{26E0C719-054B-4D10-9EF0-31F4AAD31D66}" type="pres">
      <dgm:prSet presAssocID="{0EAF27D0-762E-474A-8D20-A122E33B7053}" presName="spaceBetweenRectangles" presStyleCnt="0"/>
      <dgm:spPr/>
    </dgm:pt>
    <dgm:pt modelId="{B1BC87F0-41AF-4C18-9F4C-4B286A296999}" type="pres">
      <dgm:prSet presAssocID="{1880636C-1BC8-4419-8928-06CA6EABB01F}" presName="parentLin" presStyleCnt="0"/>
      <dgm:spPr/>
    </dgm:pt>
    <dgm:pt modelId="{B2B5D999-18E1-4397-ABDD-EC92C8027227}" type="pres">
      <dgm:prSet presAssocID="{1880636C-1BC8-4419-8928-06CA6EABB01F}" presName="parentLeftMargin" presStyleLbl="node1" presStyleIdx="0" presStyleCnt="5"/>
      <dgm:spPr/>
      <dgm:t>
        <a:bodyPr/>
        <a:lstStyle/>
        <a:p>
          <a:endParaRPr lang="en-US"/>
        </a:p>
      </dgm:t>
    </dgm:pt>
    <dgm:pt modelId="{5B5AA276-C3A9-4E67-882F-00ECAA74F8CE}" type="pres">
      <dgm:prSet presAssocID="{1880636C-1BC8-4419-8928-06CA6EABB01F}" presName="parentText" presStyleLbl="node1" presStyleIdx="1" presStyleCnt="5">
        <dgm:presLayoutVars>
          <dgm:chMax val="0"/>
          <dgm:bulletEnabled val="1"/>
        </dgm:presLayoutVars>
      </dgm:prSet>
      <dgm:spPr/>
      <dgm:t>
        <a:bodyPr/>
        <a:lstStyle/>
        <a:p>
          <a:endParaRPr lang="en-US"/>
        </a:p>
      </dgm:t>
    </dgm:pt>
    <dgm:pt modelId="{12A2193B-524A-4A0C-9808-38EAAB9EBA0C}" type="pres">
      <dgm:prSet presAssocID="{1880636C-1BC8-4419-8928-06CA6EABB01F}" presName="negativeSpace" presStyleCnt="0"/>
      <dgm:spPr/>
    </dgm:pt>
    <dgm:pt modelId="{A0DB1987-F1B7-46BF-B0EF-2B10879DC0DD}" type="pres">
      <dgm:prSet presAssocID="{1880636C-1BC8-4419-8928-06CA6EABB01F}" presName="childText" presStyleLbl="conFgAcc1" presStyleIdx="1" presStyleCnt="5">
        <dgm:presLayoutVars>
          <dgm:bulletEnabled val="1"/>
        </dgm:presLayoutVars>
      </dgm:prSet>
      <dgm:spPr/>
      <dgm:t>
        <a:bodyPr/>
        <a:lstStyle/>
        <a:p>
          <a:endParaRPr lang="en-US"/>
        </a:p>
      </dgm:t>
    </dgm:pt>
    <dgm:pt modelId="{5680660D-3E0E-4289-8461-DE0C0DB871A2}" type="pres">
      <dgm:prSet presAssocID="{75929894-FE3A-4F1D-A65B-CD674F5874A1}" presName="spaceBetweenRectangles" presStyleCnt="0"/>
      <dgm:spPr/>
    </dgm:pt>
    <dgm:pt modelId="{4BA8690A-78CA-4649-B768-6B1428D57647}" type="pres">
      <dgm:prSet presAssocID="{8B4DD458-58B9-4B62-96B8-A4E7705CC8AD}" presName="parentLin" presStyleCnt="0"/>
      <dgm:spPr/>
    </dgm:pt>
    <dgm:pt modelId="{B45AFFB1-92B8-48A8-8A5A-4087A7EAABD8}" type="pres">
      <dgm:prSet presAssocID="{8B4DD458-58B9-4B62-96B8-A4E7705CC8AD}" presName="parentLeftMargin" presStyleLbl="node1" presStyleIdx="1" presStyleCnt="5"/>
      <dgm:spPr/>
      <dgm:t>
        <a:bodyPr/>
        <a:lstStyle/>
        <a:p>
          <a:endParaRPr lang="en-US"/>
        </a:p>
      </dgm:t>
    </dgm:pt>
    <dgm:pt modelId="{4F39AF0D-123E-4D07-A487-66B933A1CBDD}" type="pres">
      <dgm:prSet presAssocID="{8B4DD458-58B9-4B62-96B8-A4E7705CC8AD}" presName="parentText" presStyleLbl="node1" presStyleIdx="2" presStyleCnt="5">
        <dgm:presLayoutVars>
          <dgm:chMax val="0"/>
          <dgm:bulletEnabled val="1"/>
        </dgm:presLayoutVars>
      </dgm:prSet>
      <dgm:spPr/>
      <dgm:t>
        <a:bodyPr/>
        <a:lstStyle/>
        <a:p>
          <a:endParaRPr lang="en-US"/>
        </a:p>
      </dgm:t>
    </dgm:pt>
    <dgm:pt modelId="{B2F866C5-C929-4022-B586-6F920B66B5A4}" type="pres">
      <dgm:prSet presAssocID="{8B4DD458-58B9-4B62-96B8-A4E7705CC8AD}" presName="negativeSpace" presStyleCnt="0"/>
      <dgm:spPr/>
    </dgm:pt>
    <dgm:pt modelId="{9B11043E-EF9D-437B-89FA-72495FB70463}" type="pres">
      <dgm:prSet presAssocID="{8B4DD458-58B9-4B62-96B8-A4E7705CC8AD}" presName="childText" presStyleLbl="conFgAcc1" presStyleIdx="2" presStyleCnt="5">
        <dgm:presLayoutVars>
          <dgm:bulletEnabled val="1"/>
        </dgm:presLayoutVars>
      </dgm:prSet>
      <dgm:spPr/>
      <dgm:t>
        <a:bodyPr/>
        <a:lstStyle/>
        <a:p>
          <a:endParaRPr lang="en-US"/>
        </a:p>
      </dgm:t>
    </dgm:pt>
    <dgm:pt modelId="{072E1896-DF98-4178-8D99-49F0CCA8992C}" type="pres">
      <dgm:prSet presAssocID="{1DC9556C-40BA-429B-8772-BE99B5E25C87}" presName="spaceBetweenRectangles" presStyleCnt="0"/>
      <dgm:spPr/>
    </dgm:pt>
    <dgm:pt modelId="{B94E350D-ED4B-4FB0-9562-428CEAC1BD99}" type="pres">
      <dgm:prSet presAssocID="{79E3A4B1-E96B-49DE-901A-BF8BDE73E54A}" presName="parentLin" presStyleCnt="0"/>
      <dgm:spPr/>
    </dgm:pt>
    <dgm:pt modelId="{31ED41A8-291F-4D7C-986B-B8E500BE0588}" type="pres">
      <dgm:prSet presAssocID="{79E3A4B1-E96B-49DE-901A-BF8BDE73E54A}" presName="parentLeftMargin" presStyleLbl="node1" presStyleIdx="2" presStyleCnt="5"/>
      <dgm:spPr/>
      <dgm:t>
        <a:bodyPr/>
        <a:lstStyle/>
        <a:p>
          <a:endParaRPr lang="en-US"/>
        </a:p>
      </dgm:t>
    </dgm:pt>
    <dgm:pt modelId="{A9A71B8C-1DDE-446E-A68D-F36CA680BCD6}" type="pres">
      <dgm:prSet presAssocID="{79E3A4B1-E96B-49DE-901A-BF8BDE73E54A}" presName="parentText" presStyleLbl="node1" presStyleIdx="3" presStyleCnt="5">
        <dgm:presLayoutVars>
          <dgm:chMax val="0"/>
          <dgm:bulletEnabled val="1"/>
        </dgm:presLayoutVars>
      </dgm:prSet>
      <dgm:spPr/>
      <dgm:t>
        <a:bodyPr/>
        <a:lstStyle/>
        <a:p>
          <a:endParaRPr lang="en-US"/>
        </a:p>
      </dgm:t>
    </dgm:pt>
    <dgm:pt modelId="{1380130A-4995-4FDF-85B1-E4BF08AAB2F5}" type="pres">
      <dgm:prSet presAssocID="{79E3A4B1-E96B-49DE-901A-BF8BDE73E54A}" presName="negativeSpace" presStyleCnt="0"/>
      <dgm:spPr/>
    </dgm:pt>
    <dgm:pt modelId="{8D41A1D2-EE38-446C-A0C2-2F68F3E8D910}" type="pres">
      <dgm:prSet presAssocID="{79E3A4B1-E96B-49DE-901A-BF8BDE73E54A}" presName="childText" presStyleLbl="conFgAcc1" presStyleIdx="3" presStyleCnt="5">
        <dgm:presLayoutVars>
          <dgm:bulletEnabled val="1"/>
        </dgm:presLayoutVars>
      </dgm:prSet>
      <dgm:spPr/>
      <dgm:t>
        <a:bodyPr/>
        <a:lstStyle/>
        <a:p>
          <a:endParaRPr lang="en-US"/>
        </a:p>
      </dgm:t>
    </dgm:pt>
    <dgm:pt modelId="{6E2BCE20-968B-4E6A-9E18-D99E89C2772C}" type="pres">
      <dgm:prSet presAssocID="{2F0A3F93-5FD1-4FB8-9701-7D7FE8165B56}" presName="spaceBetweenRectangles" presStyleCnt="0"/>
      <dgm:spPr/>
    </dgm:pt>
    <dgm:pt modelId="{3F7A6969-11DB-4DDE-A138-B76CEE40CD19}" type="pres">
      <dgm:prSet presAssocID="{1821169D-ADB5-452B-B8E3-588B05F3552F}" presName="parentLin" presStyleCnt="0"/>
      <dgm:spPr/>
    </dgm:pt>
    <dgm:pt modelId="{A9922135-1831-4B36-98D7-C90006F59FDD}" type="pres">
      <dgm:prSet presAssocID="{1821169D-ADB5-452B-B8E3-588B05F3552F}" presName="parentLeftMargin" presStyleLbl="node1" presStyleIdx="3" presStyleCnt="5"/>
      <dgm:spPr/>
      <dgm:t>
        <a:bodyPr/>
        <a:lstStyle/>
        <a:p>
          <a:endParaRPr lang="en-US"/>
        </a:p>
      </dgm:t>
    </dgm:pt>
    <dgm:pt modelId="{20B3DA0E-196E-45A2-845C-F0B9379E40DA}" type="pres">
      <dgm:prSet presAssocID="{1821169D-ADB5-452B-B8E3-588B05F3552F}" presName="parentText" presStyleLbl="node1" presStyleIdx="4" presStyleCnt="5">
        <dgm:presLayoutVars>
          <dgm:chMax val="0"/>
          <dgm:bulletEnabled val="1"/>
        </dgm:presLayoutVars>
      </dgm:prSet>
      <dgm:spPr/>
      <dgm:t>
        <a:bodyPr/>
        <a:lstStyle/>
        <a:p>
          <a:endParaRPr lang="en-US"/>
        </a:p>
      </dgm:t>
    </dgm:pt>
    <dgm:pt modelId="{09305136-D14C-495E-8957-EE57EBEC7D42}" type="pres">
      <dgm:prSet presAssocID="{1821169D-ADB5-452B-B8E3-588B05F3552F}" presName="negativeSpace" presStyleCnt="0"/>
      <dgm:spPr/>
    </dgm:pt>
    <dgm:pt modelId="{5349F5D1-C3F2-4773-8D51-3B7CBF4A0F38}" type="pres">
      <dgm:prSet presAssocID="{1821169D-ADB5-452B-B8E3-588B05F3552F}" presName="childText" presStyleLbl="conFgAcc1" presStyleIdx="4" presStyleCnt="5">
        <dgm:presLayoutVars>
          <dgm:bulletEnabled val="1"/>
        </dgm:presLayoutVars>
      </dgm:prSet>
      <dgm:spPr/>
      <dgm:t>
        <a:bodyPr/>
        <a:lstStyle/>
        <a:p>
          <a:endParaRPr lang="en-US"/>
        </a:p>
      </dgm:t>
    </dgm:pt>
  </dgm:ptLst>
  <dgm:cxnLst>
    <dgm:cxn modelId="{A5205901-952F-4597-83BE-FE041971FDEF}" type="presOf" srcId="{79E3A4B1-E96B-49DE-901A-BF8BDE73E54A}" destId="{A9A71B8C-1DDE-446E-A68D-F36CA680BCD6}" srcOrd="1" destOrd="0" presId="urn:microsoft.com/office/officeart/2005/8/layout/list1"/>
    <dgm:cxn modelId="{16DF4A3E-F650-4257-880C-71F982813794}" type="presOf" srcId="{77714136-6293-4336-9749-9FE41AADD48F}" destId="{8D41A1D2-EE38-446C-A0C2-2F68F3E8D910}" srcOrd="0" destOrd="0" presId="urn:microsoft.com/office/officeart/2005/8/layout/list1"/>
    <dgm:cxn modelId="{D088B773-CF0C-4D2F-8C2B-2CB04EC8D539}" srcId="{49041C2D-04EA-4160-99D4-6EA36E55CCEF}" destId="{022397B5-80B7-453F-B017-DE8B5CA3B211}" srcOrd="0" destOrd="0" parTransId="{4983607F-2822-4785-B336-388F749BED49}" sibTransId="{4ACEE53A-B4C8-46A9-8A91-642C02B521AD}"/>
    <dgm:cxn modelId="{8B54124F-A154-411C-9C90-5524F0E71BEA}" srcId="{8B4DD458-58B9-4B62-96B8-A4E7705CC8AD}" destId="{B72FCE4E-1224-45B0-9FE9-18B1640AC318}" srcOrd="0" destOrd="0" parTransId="{E914FA34-1461-43B5-AE2B-8CEFD4DA3F1E}" sibTransId="{E87F6B45-75B1-4313-80C2-346C5211C9E7}"/>
    <dgm:cxn modelId="{9DC01005-DCA5-4A41-919D-9A5F13FDB542}" type="presOf" srcId="{4DC1BA0F-048B-43D4-BE2F-29A20E5A53D1}" destId="{A0DB1987-F1B7-46BF-B0EF-2B10879DC0DD}" srcOrd="0" destOrd="0" presId="urn:microsoft.com/office/officeart/2005/8/layout/list1"/>
    <dgm:cxn modelId="{A4E5D378-D853-4A4E-9EF1-88D635D106EB}" type="presOf" srcId="{79E3A4B1-E96B-49DE-901A-BF8BDE73E54A}" destId="{31ED41A8-291F-4D7C-986B-B8E500BE0588}" srcOrd="0" destOrd="0" presId="urn:microsoft.com/office/officeart/2005/8/layout/list1"/>
    <dgm:cxn modelId="{9C93DFF5-BF70-47C2-BF24-C358079FF73A}" type="presOf" srcId="{1880636C-1BC8-4419-8928-06CA6EABB01F}" destId="{B2B5D999-18E1-4397-ABDD-EC92C8027227}" srcOrd="0" destOrd="0" presId="urn:microsoft.com/office/officeart/2005/8/layout/list1"/>
    <dgm:cxn modelId="{00BB5DD1-463D-4A75-8D20-2D1311B54FAF}" type="presOf" srcId="{49041C2D-04EA-4160-99D4-6EA36E55CCEF}" destId="{E4B04C61-3A57-47FD-86EA-4C0D77A23B4F}" srcOrd="1" destOrd="0" presId="urn:microsoft.com/office/officeart/2005/8/layout/list1"/>
    <dgm:cxn modelId="{6C7DAB54-EA62-46CD-8E46-A85C7C0EEA47}" type="presOf" srcId="{1821169D-ADB5-452B-B8E3-588B05F3552F}" destId="{20B3DA0E-196E-45A2-845C-F0B9379E40DA}" srcOrd="1" destOrd="0" presId="urn:microsoft.com/office/officeart/2005/8/layout/list1"/>
    <dgm:cxn modelId="{6626697D-C177-4158-ABE8-A4C176151CFC}" srcId="{79E3A4B1-E96B-49DE-901A-BF8BDE73E54A}" destId="{77714136-6293-4336-9749-9FE41AADD48F}" srcOrd="0" destOrd="0" parTransId="{19B14ABB-6762-4B0E-BFDD-5E8E98729DB2}" sibTransId="{7BADA479-1B3A-42D0-B00C-47F5821AE62C}"/>
    <dgm:cxn modelId="{94CB4594-E6C1-499F-9EB0-E6859960D8F5}" type="presOf" srcId="{D019A0B1-03E6-49EB-BBE1-C21186E788D3}" destId="{69CB34D0-5EBF-41F6-A5A1-88791B9FD77F}" srcOrd="0" destOrd="0" presId="urn:microsoft.com/office/officeart/2005/8/layout/list1"/>
    <dgm:cxn modelId="{B2A573EE-E1E8-40F3-89D6-84BB890B7C99}" type="presOf" srcId="{49041C2D-04EA-4160-99D4-6EA36E55CCEF}" destId="{8210647A-EF57-4283-9E2A-325F8DAA1EE2}" srcOrd="0" destOrd="0" presId="urn:microsoft.com/office/officeart/2005/8/layout/list1"/>
    <dgm:cxn modelId="{572206A5-A2B9-4A6C-9C27-E125A48DF817}" type="presOf" srcId="{1821169D-ADB5-452B-B8E3-588B05F3552F}" destId="{A9922135-1831-4B36-98D7-C90006F59FDD}" srcOrd="0" destOrd="0" presId="urn:microsoft.com/office/officeart/2005/8/layout/list1"/>
    <dgm:cxn modelId="{F72AAB1B-9833-4628-94D5-4F2AEDAEAA7D}" type="presOf" srcId="{8B4DD458-58B9-4B62-96B8-A4E7705CC8AD}" destId="{B45AFFB1-92B8-48A8-8A5A-4087A7EAABD8}" srcOrd="0" destOrd="0" presId="urn:microsoft.com/office/officeart/2005/8/layout/list1"/>
    <dgm:cxn modelId="{F8231A32-BC34-495B-8339-1A0AF2EB76BE}" type="presOf" srcId="{022397B5-80B7-453F-B017-DE8B5CA3B211}" destId="{895E321D-B84A-44A7-92AC-EC9BF2315AD0}" srcOrd="0" destOrd="0" presId="urn:microsoft.com/office/officeart/2005/8/layout/list1"/>
    <dgm:cxn modelId="{0C532A7E-FE0F-4764-BE4D-6B5EC1ADC88E}" type="presOf" srcId="{1880636C-1BC8-4419-8928-06CA6EABB01F}" destId="{5B5AA276-C3A9-4E67-882F-00ECAA74F8CE}" srcOrd="1" destOrd="0" presId="urn:microsoft.com/office/officeart/2005/8/layout/list1"/>
    <dgm:cxn modelId="{8BEE8B7E-4B8C-425C-87C6-E50F6AA83823}" srcId="{D019A0B1-03E6-49EB-BBE1-C21186E788D3}" destId="{1821169D-ADB5-452B-B8E3-588B05F3552F}" srcOrd="4" destOrd="0" parTransId="{6BB8AD27-AE2C-4BBD-8A1D-D99765C53BC3}" sibTransId="{C57CCBD3-D638-408A-878F-91BF964392F0}"/>
    <dgm:cxn modelId="{3CE28F64-078C-4017-928B-314067B1F4FB}" srcId="{D019A0B1-03E6-49EB-BBE1-C21186E788D3}" destId="{49041C2D-04EA-4160-99D4-6EA36E55CCEF}" srcOrd="0" destOrd="0" parTransId="{D7C4B156-FD61-4733-AB71-4035D1B64001}" sibTransId="{0EAF27D0-762E-474A-8D20-A122E33B7053}"/>
    <dgm:cxn modelId="{6C9CD41B-9BBE-410F-8417-8236EFE39B8C}" srcId="{1880636C-1BC8-4419-8928-06CA6EABB01F}" destId="{4DC1BA0F-048B-43D4-BE2F-29A20E5A53D1}" srcOrd="0" destOrd="0" parTransId="{D7EDA8D6-FD87-4590-B10A-143D3351B9F5}" sibTransId="{8760159B-B713-4F04-86F9-77CCDBADAF78}"/>
    <dgm:cxn modelId="{10AB5E20-DE50-4515-84FD-C3EE54A1431F}" srcId="{D019A0B1-03E6-49EB-BBE1-C21186E788D3}" destId="{8B4DD458-58B9-4B62-96B8-A4E7705CC8AD}" srcOrd="2" destOrd="0" parTransId="{3973153E-9C23-4FE6-BB04-0D8B2E03D1B1}" sibTransId="{1DC9556C-40BA-429B-8772-BE99B5E25C87}"/>
    <dgm:cxn modelId="{A9A9523F-9CC8-425D-90E5-53954A09727A}" type="presOf" srcId="{B72FCE4E-1224-45B0-9FE9-18B1640AC318}" destId="{9B11043E-EF9D-437B-89FA-72495FB70463}" srcOrd="0" destOrd="0" presId="urn:microsoft.com/office/officeart/2005/8/layout/list1"/>
    <dgm:cxn modelId="{BAF90CD6-06BE-431F-9441-54D21006B503}" srcId="{D019A0B1-03E6-49EB-BBE1-C21186E788D3}" destId="{1880636C-1BC8-4419-8928-06CA6EABB01F}" srcOrd="1" destOrd="0" parTransId="{14CB9BEE-D929-4F90-8001-C5A0F72A4288}" sibTransId="{75929894-FE3A-4F1D-A65B-CD674F5874A1}"/>
    <dgm:cxn modelId="{B9216594-3E64-4060-A52E-ACFC1B1E944D}" type="presOf" srcId="{5EA5BAA0-D0FC-4D80-996A-30B046231721}" destId="{5349F5D1-C3F2-4773-8D51-3B7CBF4A0F38}" srcOrd="0" destOrd="0" presId="urn:microsoft.com/office/officeart/2005/8/layout/list1"/>
    <dgm:cxn modelId="{D94FEDC1-D4A5-464F-9473-59FECD8FCCD5}" type="presOf" srcId="{8B4DD458-58B9-4B62-96B8-A4E7705CC8AD}" destId="{4F39AF0D-123E-4D07-A487-66B933A1CBDD}" srcOrd="1" destOrd="0" presId="urn:microsoft.com/office/officeart/2005/8/layout/list1"/>
    <dgm:cxn modelId="{16D55182-5E5A-4F71-84A5-5790A281781F}" srcId="{D019A0B1-03E6-49EB-BBE1-C21186E788D3}" destId="{79E3A4B1-E96B-49DE-901A-BF8BDE73E54A}" srcOrd="3" destOrd="0" parTransId="{C1F2FB60-1BC6-4469-9ECA-054F2157218E}" sibTransId="{2F0A3F93-5FD1-4FB8-9701-7D7FE8165B56}"/>
    <dgm:cxn modelId="{B4593620-728F-484B-A71D-67E85A967620}" srcId="{1821169D-ADB5-452B-B8E3-588B05F3552F}" destId="{5EA5BAA0-D0FC-4D80-996A-30B046231721}" srcOrd="0" destOrd="0" parTransId="{521C1ACF-486F-45E9-92BA-B82E9C0F5047}" sibTransId="{5D3B7838-6315-434B-A6B4-AD6A4C388584}"/>
    <dgm:cxn modelId="{6BC8ECAC-97C7-4B2A-A43F-0CAD6D2164AB}" type="presParOf" srcId="{69CB34D0-5EBF-41F6-A5A1-88791B9FD77F}" destId="{8569F65F-37D9-4E76-9D0A-29200B165B46}" srcOrd="0" destOrd="0" presId="urn:microsoft.com/office/officeart/2005/8/layout/list1"/>
    <dgm:cxn modelId="{68371803-953E-4135-8218-829C4EB3F55D}" type="presParOf" srcId="{8569F65F-37D9-4E76-9D0A-29200B165B46}" destId="{8210647A-EF57-4283-9E2A-325F8DAA1EE2}" srcOrd="0" destOrd="0" presId="urn:microsoft.com/office/officeart/2005/8/layout/list1"/>
    <dgm:cxn modelId="{2C33B678-6251-4559-ACBC-4EEAC563D000}" type="presParOf" srcId="{8569F65F-37D9-4E76-9D0A-29200B165B46}" destId="{E4B04C61-3A57-47FD-86EA-4C0D77A23B4F}" srcOrd="1" destOrd="0" presId="urn:microsoft.com/office/officeart/2005/8/layout/list1"/>
    <dgm:cxn modelId="{48E95FF9-C123-45FF-A081-F6B97FD51D04}" type="presParOf" srcId="{69CB34D0-5EBF-41F6-A5A1-88791B9FD77F}" destId="{D87D58DC-258D-4190-A66C-563E0E9189E1}" srcOrd="1" destOrd="0" presId="urn:microsoft.com/office/officeart/2005/8/layout/list1"/>
    <dgm:cxn modelId="{0FD3B421-F8F0-4314-A06D-F7B4553D270B}" type="presParOf" srcId="{69CB34D0-5EBF-41F6-A5A1-88791B9FD77F}" destId="{895E321D-B84A-44A7-92AC-EC9BF2315AD0}" srcOrd="2" destOrd="0" presId="urn:microsoft.com/office/officeart/2005/8/layout/list1"/>
    <dgm:cxn modelId="{DDFF19CB-3864-4FD6-9E8D-6388B856FE35}" type="presParOf" srcId="{69CB34D0-5EBF-41F6-A5A1-88791B9FD77F}" destId="{26E0C719-054B-4D10-9EF0-31F4AAD31D66}" srcOrd="3" destOrd="0" presId="urn:microsoft.com/office/officeart/2005/8/layout/list1"/>
    <dgm:cxn modelId="{E8E56994-EAE0-4722-B195-0D0B1A0E1ADB}" type="presParOf" srcId="{69CB34D0-5EBF-41F6-A5A1-88791B9FD77F}" destId="{B1BC87F0-41AF-4C18-9F4C-4B286A296999}" srcOrd="4" destOrd="0" presId="urn:microsoft.com/office/officeart/2005/8/layout/list1"/>
    <dgm:cxn modelId="{FBE29952-9DE4-4EEE-9EDC-C5B60F9AF1D9}" type="presParOf" srcId="{B1BC87F0-41AF-4C18-9F4C-4B286A296999}" destId="{B2B5D999-18E1-4397-ABDD-EC92C8027227}" srcOrd="0" destOrd="0" presId="urn:microsoft.com/office/officeart/2005/8/layout/list1"/>
    <dgm:cxn modelId="{F32734CD-B686-46D6-9CF5-54DA140AEFF5}" type="presParOf" srcId="{B1BC87F0-41AF-4C18-9F4C-4B286A296999}" destId="{5B5AA276-C3A9-4E67-882F-00ECAA74F8CE}" srcOrd="1" destOrd="0" presId="urn:microsoft.com/office/officeart/2005/8/layout/list1"/>
    <dgm:cxn modelId="{886A5688-C2D9-4C1A-856C-8322166535FA}" type="presParOf" srcId="{69CB34D0-5EBF-41F6-A5A1-88791B9FD77F}" destId="{12A2193B-524A-4A0C-9808-38EAAB9EBA0C}" srcOrd="5" destOrd="0" presId="urn:microsoft.com/office/officeart/2005/8/layout/list1"/>
    <dgm:cxn modelId="{5C1BE110-E755-4B72-95EF-F1D63A93C917}" type="presParOf" srcId="{69CB34D0-5EBF-41F6-A5A1-88791B9FD77F}" destId="{A0DB1987-F1B7-46BF-B0EF-2B10879DC0DD}" srcOrd="6" destOrd="0" presId="urn:microsoft.com/office/officeart/2005/8/layout/list1"/>
    <dgm:cxn modelId="{C8C6A926-F725-4C61-A7C3-A141873F97FD}" type="presParOf" srcId="{69CB34D0-5EBF-41F6-A5A1-88791B9FD77F}" destId="{5680660D-3E0E-4289-8461-DE0C0DB871A2}" srcOrd="7" destOrd="0" presId="urn:microsoft.com/office/officeart/2005/8/layout/list1"/>
    <dgm:cxn modelId="{DB5B066E-5B65-4C4E-8639-37F78495130C}" type="presParOf" srcId="{69CB34D0-5EBF-41F6-A5A1-88791B9FD77F}" destId="{4BA8690A-78CA-4649-B768-6B1428D57647}" srcOrd="8" destOrd="0" presId="urn:microsoft.com/office/officeart/2005/8/layout/list1"/>
    <dgm:cxn modelId="{D10F3DD0-B6D6-4F66-8CF5-7349761D2EE6}" type="presParOf" srcId="{4BA8690A-78CA-4649-B768-6B1428D57647}" destId="{B45AFFB1-92B8-48A8-8A5A-4087A7EAABD8}" srcOrd="0" destOrd="0" presId="urn:microsoft.com/office/officeart/2005/8/layout/list1"/>
    <dgm:cxn modelId="{BCE574E3-2083-4AAF-8D5D-EF6736CFC750}" type="presParOf" srcId="{4BA8690A-78CA-4649-B768-6B1428D57647}" destId="{4F39AF0D-123E-4D07-A487-66B933A1CBDD}" srcOrd="1" destOrd="0" presId="urn:microsoft.com/office/officeart/2005/8/layout/list1"/>
    <dgm:cxn modelId="{C796848C-B3AF-4A7A-9F00-638AADF4BA5B}" type="presParOf" srcId="{69CB34D0-5EBF-41F6-A5A1-88791B9FD77F}" destId="{B2F866C5-C929-4022-B586-6F920B66B5A4}" srcOrd="9" destOrd="0" presId="urn:microsoft.com/office/officeart/2005/8/layout/list1"/>
    <dgm:cxn modelId="{A884FE55-AFE7-4F86-B1B4-D06313E33085}" type="presParOf" srcId="{69CB34D0-5EBF-41F6-A5A1-88791B9FD77F}" destId="{9B11043E-EF9D-437B-89FA-72495FB70463}" srcOrd="10" destOrd="0" presId="urn:microsoft.com/office/officeart/2005/8/layout/list1"/>
    <dgm:cxn modelId="{D5B3564C-0CC5-4135-A9CB-3B37BB7B4459}" type="presParOf" srcId="{69CB34D0-5EBF-41F6-A5A1-88791B9FD77F}" destId="{072E1896-DF98-4178-8D99-49F0CCA8992C}" srcOrd="11" destOrd="0" presId="urn:microsoft.com/office/officeart/2005/8/layout/list1"/>
    <dgm:cxn modelId="{B915C545-4171-4559-AD7C-F679E8DBC46E}" type="presParOf" srcId="{69CB34D0-5EBF-41F6-A5A1-88791B9FD77F}" destId="{B94E350D-ED4B-4FB0-9562-428CEAC1BD99}" srcOrd="12" destOrd="0" presId="urn:microsoft.com/office/officeart/2005/8/layout/list1"/>
    <dgm:cxn modelId="{C2CF0243-5839-4005-B0A9-1A3D9CE04224}" type="presParOf" srcId="{B94E350D-ED4B-4FB0-9562-428CEAC1BD99}" destId="{31ED41A8-291F-4D7C-986B-B8E500BE0588}" srcOrd="0" destOrd="0" presId="urn:microsoft.com/office/officeart/2005/8/layout/list1"/>
    <dgm:cxn modelId="{43E3581A-AC99-4BA4-9E39-E5744C46D7DD}" type="presParOf" srcId="{B94E350D-ED4B-4FB0-9562-428CEAC1BD99}" destId="{A9A71B8C-1DDE-446E-A68D-F36CA680BCD6}" srcOrd="1" destOrd="0" presId="urn:microsoft.com/office/officeart/2005/8/layout/list1"/>
    <dgm:cxn modelId="{72651933-EC85-42FB-8B3A-F29BAC7F5530}" type="presParOf" srcId="{69CB34D0-5EBF-41F6-A5A1-88791B9FD77F}" destId="{1380130A-4995-4FDF-85B1-E4BF08AAB2F5}" srcOrd="13" destOrd="0" presId="urn:microsoft.com/office/officeart/2005/8/layout/list1"/>
    <dgm:cxn modelId="{8B0AAA63-3B55-454D-BD38-90476C3265CB}" type="presParOf" srcId="{69CB34D0-5EBF-41F6-A5A1-88791B9FD77F}" destId="{8D41A1D2-EE38-446C-A0C2-2F68F3E8D910}" srcOrd="14" destOrd="0" presId="urn:microsoft.com/office/officeart/2005/8/layout/list1"/>
    <dgm:cxn modelId="{EA4DEC86-1E5D-4D93-8A11-D370B5FE33F7}" type="presParOf" srcId="{69CB34D0-5EBF-41F6-A5A1-88791B9FD77F}" destId="{6E2BCE20-968B-4E6A-9E18-D99E89C2772C}" srcOrd="15" destOrd="0" presId="urn:microsoft.com/office/officeart/2005/8/layout/list1"/>
    <dgm:cxn modelId="{CC1BB96C-656A-4DA5-B97E-7132C80F1470}" type="presParOf" srcId="{69CB34D0-5EBF-41F6-A5A1-88791B9FD77F}" destId="{3F7A6969-11DB-4DDE-A138-B76CEE40CD19}" srcOrd="16" destOrd="0" presId="urn:microsoft.com/office/officeart/2005/8/layout/list1"/>
    <dgm:cxn modelId="{8AD4F7F3-1CD0-46E6-ADE8-EBC608E50EB4}" type="presParOf" srcId="{3F7A6969-11DB-4DDE-A138-B76CEE40CD19}" destId="{A9922135-1831-4B36-98D7-C90006F59FDD}" srcOrd="0" destOrd="0" presId="urn:microsoft.com/office/officeart/2005/8/layout/list1"/>
    <dgm:cxn modelId="{6A2F1711-9018-4C36-8BFD-6C239FA2C52E}" type="presParOf" srcId="{3F7A6969-11DB-4DDE-A138-B76CEE40CD19}" destId="{20B3DA0E-196E-45A2-845C-F0B9379E40DA}" srcOrd="1" destOrd="0" presId="urn:microsoft.com/office/officeart/2005/8/layout/list1"/>
    <dgm:cxn modelId="{4339DF13-EC08-4C4E-B0E3-3082421A37C5}" type="presParOf" srcId="{69CB34D0-5EBF-41F6-A5A1-88791B9FD77F}" destId="{09305136-D14C-495E-8957-EE57EBEC7D42}" srcOrd="17" destOrd="0" presId="urn:microsoft.com/office/officeart/2005/8/layout/list1"/>
    <dgm:cxn modelId="{17B13E1C-92A3-464F-B652-2285F31B5621}" type="presParOf" srcId="{69CB34D0-5EBF-41F6-A5A1-88791B9FD77F}" destId="{5349F5D1-C3F2-4773-8D51-3B7CBF4A0F3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2B851E-5941-4F7D-95E3-C867C211C36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E7FBCCD7-3172-467B-82F7-8B002D8F29C1}">
      <dgm:prSet custT="1"/>
      <dgm:spPr/>
      <dgm:t>
        <a:bodyPr/>
        <a:lstStyle/>
        <a:p>
          <a:r>
            <a:rPr lang="en-US" sz="3200" dirty="0"/>
            <a:t>Post-conviction forfeiture</a:t>
          </a:r>
        </a:p>
      </dgm:t>
    </dgm:pt>
    <dgm:pt modelId="{AA946611-AF2E-4C6C-B80F-203EB4891F25}" type="parTrans" cxnId="{96666CD6-81E3-4C42-B033-635662ED6C9C}">
      <dgm:prSet/>
      <dgm:spPr/>
      <dgm:t>
        <a:bodyPr/>
        <a:lstStyle/>
        <a:p>
          <a:endParaRPr lang="en-US"/>
        </a:p>
      </dgm:t>
    </dgm:pt>
    <dgm:pt modelId="{5CC47AF6-E99F-439D-A0DB-74CF941B28EF}" type="sibTrans" cxnId="{96666CD6-81E3-4C42-B033-635662ED6C9C}">
      <dgm:prSet/>
      <dgm:spPr/>
      <dgm:t>
        <a:bodyPr/>
        <a:lstStyle/>
        <a:p>
          <a:endParaRPr lang="en-US"/>
        </a:p>
      </dgm:t>
    </dgm:pt>
    <dgm:pt modelId="{457B1F88-1432-4C24-BD0C-5D480999223A}">
      <dgm:prSet custT="1"/>
      <dgm:spPr/>
      <dgm:t>
        <a:bodyPr/>
        <a:lstStyle/>
        <a:p>
          <a:r>
            <a:rPr lang="en-US" sz="2000" dirty="0"/>
            <a:t>If repeat offender or conduct resulted in animal death-&gt;mandatory</a:t>
          </a:r>
        </a:p>
      </dgm:t>
    </dgm:pt>
    <dgm:pt modelId="{D4A06064-938F-4937-81F3-11EAD9087F0B}" type="parTrans" cxnId="{0635312F-2983-4101-AC3C-FF0B9E745CE1}">
      <dgm:prSet/>
      <dgm:spPr/>
      <dgm:t>
        <a:bodyPr/>
        <a:lstStyle/>
        <a:p>
          <a:endParaRPr lang="en-US"/>
        </a:p>
      </dgm:t>
    </dgm:pt>
    <dgm:pt modelId="{93F8C92B-E77C-4DB5-BCEE-A60206725D93}" type="sibTrans" cxnId="{0635312F-2983-4101-AC3C-FF0B9E745CE1}">
      <dgm:prSet/>
      <dgm:spPr/>
      <dgm:t>
        <a:bodyPr/>
        <a:lstStyle/>
        <a:p>
          <a:endParaRPr lang="en-US"/>
        </a:p>
      </dgm:t>
    </dgm:pt>
    <dgm:pt modelId="{9E923FC8-2E38-4E0B-9D00-24ECB01042E4}">
      <dgm:prSet custT="1"/>
      <dgm:spPr/>
      <dgm:t>
        <a:bodyPr/>
        <a:lstStyle/>
        <a:p>
          <a:r>
            <a:rPr lang="en-US" sz="2000" dirty="0"/>
            <a:t>Court may order forfeiture-upon finding treatment to have been severe and likely to reoccur</a:t>
          </a:r>
        </a:p>
      </dgm:t>
    </dgm:pt>
    <dgm:pt modelId="{0A698BF1-929F-496B-AF01-D18EC4ECA06A}" type="parTrans" cxnId="{E0A8CAF7-B758-4726-AFBA-90D2CDEE46B4}">
      <dgm:prSet/>
      <dgm:spPr/>
      <dgm:t>
        <a:bodyPr/>
        <a:lstStyle/>
        <a:p>
          <a:endParaRPr lang="en-US"/>
        </a:p>
      </dgm:t>
    </dgm:pt>
    <dgm:pt modelId="{88B24841-306A-41B0-A8CE-525807A9A28C}" type="sibTrans" cxnId="{E0A8CAF7-B758-4726-AFBA-90D2CDEE46B4}">
      <dgm:prSet/>
      <dgm:spPr/>
      <dgm:t>
        <a:bodyPr/>
        <a:lstStyle/>
        <a:p>
          <a:endParaRPr lang="en-US"/>
        </a:p>
      </dgm:t>
    </dgm:pt>
    <dgm:pt modelId="{49CE0E85-E072-4F06-924D-F0D43D73B356}">
      <dgm:prSet custT="1"/>
      <dgm:spPr/>
      <dgm:t>
        <a:bodyPr/>
        <a:lstStyle/>
        <a:p>
          <a:r>
            <a:rPr lang="en-US" sz="3200" dirty="0"/>
            <a:t>Post-conviction Possession ban</a:t>
          </a:r>
        </a:p>
      </dgm:t>
    </dgm:pt>
    <dgm:pt modelId="{C93C60E6-5509-41CE-9764-00C4400B475D}" type="parTrans" cxnId="{E1D2DFA7-355E-4DE6-953A-62FBC9A06B59}">
      <dgm:prSet/>
      <dgm:spPr/>
      <dgm:t>
        <a:bodyPr/>
        <a:lstStyle/>
        <a:p>
          <a:endParaRPr lang="en-US"/>
        </a:p>
      </dgm:t>
    </dgm:pt>
    <dgm:pt modelId="{EDC4F513-6784-4BED-AD95-F741FD500F87}" type="sibTrans" cxnId="{E1D2DFA7-355E-4DE6-953A-62FBC9A06B59}">
      <dgm:prSet/>
      <dgm:spPr/>
      <dgm:t>
        <a:bodyPr/>
        <a:lstStyle/>
        <a:p>
          <a:endParaRPr lang="en-US"/>
        </a:p>
      </dgm:t>
    </dgm:pt>
    <dgm:pt modelId="{375E2D3F-10D1-4972-9FC2-1AC0F37C8672}">
      <dgm:prSet custT="1"/>
      <dgm:spPr/>
      <dgm:t>
        <a:bodyPr/>
        <a:lstStyle/>
        <a:p>
          <a:r>
            <a:rPr lang="en-US" sz="2000" dirty="0"/>
            <a:t>Ban on owning, caring for, or residing with</a:t>
          </a:r>
        </a:p>
      </dgm:t>
    </dgm:pt>
    <dgm:pt modelId="{214C9EDD-51BC-408B-BC85-5C75B404AADD}" type="parTrans" cxnId="{DF86F38B-9788-4C36-9421-410364725237}">
      <dgm:prSet/>
      <dgm:spPr/>
      <dgm:t>
        <a:bodyPr/>
        <a:lstStyle/>
        <a:p>
          <a:endParaRPr lang="en-US"/>
        </a:p>
      </dgm:t>
    </dgm:pt>
    <dgm:pt modelId="{827D44F1-0F49-4B97-9D01-8509412A9F91}" type="sibTrans" cxnId="{DF86F38B-9788-4C36-9421-410364725237}">
      <dgm:prSet/>
      <dgm:spPr/>
      <dgm:t>
        <a:bodyPr/>
        <a:lstStyle/>
        <a:p>
          <a:endParaRPr lang="en-US"/>
        </a:p>
      </dgm:t>
    </dgm:pt>
    <dgm:pt modelId="{08A4B58E-0034-4D68-A578-23B66CD8F161}">
      <dgm:prSet custT="1"/>
      <dgm:spPr/>
      <dgm:t>
        <a:bodyPr/>
        <a:lstStyle/>
        <a:p>
          <a:r>
            <a:rPr lang="en-US" sz="2000" dirty="0"/>
            <a:t>Animal of same taxonomic order &gt; for mammals</a:t>
          </a:r>
        </a:p>
      </dgm:t>
    </dgm:pt>
    <dgm:pt modelId="{2CACDA5D-CC44-4A21-A383-E9229AE7E0A3}" type="parTrans" cxnId="{5A9D5F78-020F-4334-952B-8C1BFF290584}">
      <dgm:prSet/>
      <dgm:spPr/>
      <dgm:t>
        <a:bodyPr/>
        <a:lstStyle/>
        <a:p>
          <a:endParaRPr lang="en-US"/>
        </a:p>
      </dgm:t>
    </dgm:pt>
    <dgm:pt modelId="{784F19FF-4322-4C77-A0CE-DA7A28475B02}" type="sibTrans" cxnId="{5A9D5F78-020F-4334-952B-8C1BFF290584}">
      <dgm:prSet/>
      <dgm:spPr/>
      <dgm:t>
        <a:bodyPr/>
        <a:lstStyle/>
        <a:p>
          <a:endParaRPr lang="en-US"/>
        </a:p>
      </dgm:t>
    </dgm:pt>
    <dgm:pt modelId="{B88F7923-E6F3-42C2-8881-0ECDB99E584D}">
      <dgm:prSet custT="1"/>
      <dgm:spPr/>
      <dgm:t>
        <a:bodyPr/>
        <a:lstStyle/>
        <a:p>
          <a:r>
            <a:rPr lang="en-US" sz="2000" dirty="0"/>
            <a:t>Animal of same taxonomic class &gt;for non-mammals</a:t>
          </a:r>
        </a:p>
      </dgm:t>
    </dgm:pt>
    <dgm:pt modelId="{84221F91-0778-4884-B35A-02DBD1BDE22A}" type="parTrans" cxnId="{276F4CE5-0F6A-4AC2-904F-9DC992E5C910}">
      <dgm:prSet/>
      <dgm:spPr/>
      <dgm:t>
        <a:bodyPr/>
        <a:lstStyle/>
        <a:p>
          <a:endParaRPr lang="en-US"/>
        </a:p>
      </dgm:t>
    </dgm:pt>
    <dgm:pt modelId="{AE8E4C18-4D40-4266-8A13-D1DD424AFE12}" type="sibTrans" cxnId="{276F4CE5-0F6A-4AC2-904F-9DC992E5C910}">
      <dgm:prSet/>
      <dgm:spPr/>
      <dgm:t>
        <a:bodyPr/>
        <a:lstStyle/>
        <a:p>
          <a:endParaRPr lang="en-US"/>
        </a:p>
      </dgm:t>
    </dgm:pt>
    <dgm:pt modelId="{33855032-3910-48ED-AD87-141910A47A3C}" type="pres">
      <dgm:prSet presAssocID="{6D2B851E-5941-4F7D-95E3-C867C211C36B}" presName="Name0" presStyleCnt="0">
        <dgm:presLayoutVars>
          <dgm:dir/>
          <dgm:animLvl val="lvl"/>
          <dgm:resizeHandles val="exact"/>
        </dgm:presLayoutVars>
      </dgm:prSet>
      <dgm:spPr/>
      <dgm:t>
        <a:bodyPr/>
        <a:lstStyle/>
        <a:p>
          <a:endParaRPr lang="en-US"/>
        </a:p>
      </dgm:t>
    </dgm:pt>
    <dgm:pt modelId="{4D08D433-8B4E-4132-AB3A-EF970DAE9B92}" type="pres">
      <dgm:prSet presAssocID="{E7FBCCD7-3172-467B-82F7-8B002D8F29C1}" presName="linNode" presStyleCnt="0"/>
      <dgm:spPr/>
    </dgm:pt>
    <dgm:pt modelId="{B818470F-D6D6-4596-B27E-E7ADBB57E9FA}" type="pres">
      <dgm:prSet presAssocID="{E7FBCCD7-3172-467B-82F7-8B002D8F29C1}" presName="parentText" presStyleLbl="node1" presStyleIdx="0" presStyleCnt="2">
        <dgm:presLayoutVars>
          <dgm:chMax val="1"/>
          <dgm:bulletEnabled val="1"/>
        </dgm:presLayoutVars>
      </dgm:prSet>
      <dgm:spPr/>
      <dgm:t>
        <a:bodyPr/>
        <a:lstStyle/>
        <a:p>
          <a:endParaRPr lang="en-US"/>
        </a:p>
      </dgm:t>
    </dgm:pt>
    <dgm:pt modelId="{201B74EF-C55F-4EB6-A0B1-4AEDE132D036}" type="pres">
      <dgm:prSet presAssocID="{E7FBCCD7-3172-467B-82F7-8B002D8F29C1}" presName="descendantText" presStyleLbl="alignAccFollowNode1" presStyleIdx="0" presStyleCnt="2" custScaleY="175470">
        <dgm:presLayoutVars>
          <dgm:bulletEnabled val="1"/>
        </dgm:presLayoutVars>
      </dgm:prSet>
      <dgm:spPr/>
      <dgm:t>
        <a:bodyPr/>
        <a:lstStyle/>
        <a:p>
          <a:endParaRPr lang="en-US"/>
        </a:p>
      </dgm:t>
    </dgm:pt>
    <dgm:pt modelId="{A44BD746-A485-4C97-B8CE-CC61A336520D}" type="pres">
      <dgm:prSet presAssocID="{5CC47AF6-E99F-439D-A0DB-74CF941B28EF}" presName="sp" presStyleCnt="0"/>
      <dgm:spPr/>
    </dgm:pt>
    <dgm:pt modelId="{73E99595-F087-45D2-8A38-BA5AB2274865}" type="pres">
      <dgm:prSet presAssocID="{49CE0E85-E072-4F06-924D-F0D43D73B356}" presName="linNode" presStyleCnt="0"/>
      <dgm:spPr/>
    </dgm:pt>
    <dgm:pt modelId="{BA410AF8-ABA8-41C2-856B-C634FE30B0C0}" type="pres">
      <dgm:prSet presAssocID="{49CE0E85-E072-4F06-924D-F0D43D73B356}" presName="parentText" presStyleLbl="node1" presStyleIdx="1" presStyleCnt="2">
        <dgm:presLayoutVars>
          <dgm:chMax val="1"/>
          <dgm:bulletEnabled val="1"/>
        </dgm:presLayoutVars>
      </dgm:prSet>
      <dgm:spPr/>
      <dgm:t>
        <a:bodyPr/>
        <a:lstStyle/>
        <a:p>
          <a:endParaRPr lang="en-US"/>
        </a:p>
      </dgm:t>
    </dgm:pt>
    <dgm:pt modelId="{28642115-D46B-49CF-81AD-4AE5AF278A58}" type="pres">
      <dgm:prSet presAssocID="{49CE0E85-E072-4F06-924D-F0D43D73B356}" presName="descendantText" presStyleLbl="alignAccFollowNode1" presStyleIdx="1" presStyleCnt="2" custScaleY="155044">
        <dgm:presLayoutVars>
          <dgm:bulletEnabled val="1"/>
        </dgm:presLayoutVars>
      </dgm:prSet>
      <dgm:spPr/>
      <dgm:t>
        <a:bodyPr/>
        <a:lstStyle/>
        <a:p>
          <a:endParaRPr lang="en-US"/>
        </a:p>
      </dgm:t>
    </dgm:pt>
  </dgm:ptLst>
  <dgm:cxnLst>
    <dgm:cxn modelId="{21D63BDD-159E-40D1-B5DB-04E2D49D8573}" type="presOf" srcId="{6D2B851E-5941-4F7D-95E3-C867C211C36B}" destId="{33855032-3910-48ED-AD87-141910A47A3C}" srcOrd="0" destOrd="0" presId="urn:microsoft.com/office/officeart/2005/8/layout/vList5"/>
    <dgm:cxn modelId="{1D316F08-4D76-48EA-92EE-D0840D2C1EF3}" type="presOf" srcId="{9E923FC8-2E38-4E0B-9D00-24ECB01042E4}" destId="{201B74EF-C55F-4EB6-A0B1-4AEDE132D036}" srcOrd="0" destOrd="1" presId="urn:microsoft.com/office/officeart/2005/8/layout/vList5"/>
    <dgm:cxn modelId="{E1D2DFA7-355E-4DE6-953A-62FBC9A06B59}" srcId="{6D2B851E-5941-4F7D-95E3-C867C211C36B}" destId="{49CE0E85-E072-4F06-924D-F0D43D73B356}" srcOrd="1" destOrd="0" parTransId="{C93C60E6-5509-41CE-9764-00C4400B475D}" sibTransId="{EDC4F513-6784-4BED-AD95-F741FD500F87}"/>
    <dgm:cxn modelId="{5A9D5F78-020F-4334-952B-8C1BFF290584}" srcId="{375E2D3F-10D1-4972-9FC2-1AC0F37C8672}" destId="{08A4B58E-0034-4D68-A578-23B66CD8F161}" srcOrd="0" destOrd="0" parTransId="{2CACDA5D-CC44-4A21-A383-E9229AE7E0A3}" sibTransId="{784F19FF-4322-4C77-A0CE-DA7A28475B02}"/>
    <dgm:cxn modelId="{24599E01-58C9-49F9-81BB-D81CF56E4446}" type="presOf" srcId="{B88F7923-E6F3-42C2-8881-0ECDB99E584D}" destId="{28642115-D46B-49CF-81AD-4AE5AF278A58}" srcOrd="0" destOrd="2" presId="urn:microsoft.com/office/officeart/2005/8/layout/vList5"/>
    <dgm:cxn modelId="{E0A8CAF7-B758-4726-AFBA-90D2CDEE46B4}" srcId="{E7FBCCD7-3172-467B-82F7-8B002D8F29C1}" destId="{9E923FC8-2E38-4E0B-9D00-24ECB01042E4}" srcOrd="1" destOrd="0" parTransId="{0A698BF1-929F-496B-AF01-D18EC4ECA06A}" sibTransId="{88B24841-306A-41B0-A8CE-525807A9A28C}"/>
    <dgm:cxn modelId="{69DD9EA1-7A34-4AC1-B6BC-88870BE72A2E}" type="presOf" srcId="{457B1F88-1432-4C24-BD0C-5D480999223A}" destId="{201B74EF-C55F-4EB6-A0B1-4AEDE132D036}" srcOrd="0" destOrd="0" presId="urn:microsoft.com/office/officeart/2005/8/layout/vList5"/>
    <dgm:cxn modelId="{6C76AE73-7224-46CC-BA56-FE71AF8E6869}" type="presOf" srcId="{49CE0E85-E072-4F06-924D-F0D43D73B356}" destId="{BA410AF8-ABA8-41C2-856B-C634FE30B0C0}" srcOrd="0" destOrd="0" presId="urn:microsoft.com/office/officeart/2005/8/layout/vList5"/>
    <dgm:cxn modelId="{96666CD6-81E3-4C42-B033-635662ED6C9C}" srcId="{6D2B851E-5941-4F7D-95E3-C867C211C36B}" destId="{E7FBCCD7-3172-467B-82F7-8B002D8F29C1}" srcOrd="0" destOrd="0" parTransId="{AA946611-AF2E-4C6C-B80F-203EB4891F25}" sibTransId="{5CC47AF6-E99F-439D-A0DB-74CF941B28EF}"/>
    <dgm:cxn modelId="{0635312F-2983-4101-AC3C-FF0B9E745CE1}" srcId="{E7FBCCD7-3172-467B-82F7-8B002D8F29C1}" destId="{457B1F88-1432-4C24-BD0C-5D480999223A}" srcOrd="0" destOrd="0" parTransId="{D4A06064-938F-4937-81F3-11EAD9087F0B}" sibTransId="{93F8C92B-E77C-4DB5-BCEE-A60206725D93}"/>
    <dgm:cxn modelId="{E60D5187-AF84-4C8B-B8C7-A998AC66EB64}" type="presOf" srcId="{E7FBCCD7-3172-467B-82F7-8B002D8F29C1}" destId="{B818470F-D6D6-4596-B27E-E7ADBB57E9FA}" srcOrd="0" destOrd="0" presId="urn:microsoft.com/office/officeart/2005/8/layout/vList5"/>
    <dgm:cxn modelId="{B8366015-D02F-4AE1-A4BC-4BE6839CEF4E}" type="presOf" srcId="{375E2D3F-10D1-4972-9FC2-1AC0F37C8672}" destId="{28642115-D46B-49CF-81AD-4AE5AF278A58}" srcOrd="0" destOrd="0" presId="urn:microsoft.com/office/officeart/2005/8/layout/vList5"/>
    <dgm:cxn modelId="{276F4CE5-0F6A-4AC2-904F-9DC992E5C910}" srcId="{375E2D3F-10D1-4972-9FC2-1AC0F37C8672}" destId="{B88F7923-E6F3-42C2-8881-0ECDB99E584D}" srcOrd="1" destOrd="0" parTransId="{84221F91-0778-4884-B35A-02DBD1BDE22A}" sibTransId="{AE8E4C18-4D40-4266-8A13-D1DD424AFE12}"/>
    <dgm:cxn modelId="{C8777137-4ABC-4B4D-A89D-0057E241362C}" type="presOf" srcId="{08A4B58E-0034-4D68-A578-23B66CD8F161}" destId="{28642115-D46B-49CF-81AD-4AE5AF278A58}" srcOrd="0" destOrd="1" presId="urn:microsoft.com/office/officeart/2005/8/layout/vList5"/>
    <dgm:cxn modelId="{DF86F38B-9788-4C36-9421-410364725237}" srcId="{49CE0E85-E072-4F06-924D-F0D43D73B356}" destId="{375E2D3F-10D1-4972-9FC2-1AC0F37C8672}" srcOrd="0" destOrd="0" parTransId="{214C9EDD-51BC-408B-BC85-5C75B404AADD}" sibTransId="{827D44F1-0F49-4B97-9D01-8509412A9F91}"/>
    <dgm:cxn modelId="{EC6ACCB0-3B66-4681-8782-74B3A466216C}" type="presParOf" srcId="{33855032-3910-48ED-AD87-141910A47A3C}" destId="{4D08D433-8B4E-4132-AB3A-EF970DAE9B92}" srcOrd="0" destOrd="0" presId="urn:microsoft.com/office/officeart/2005/8/layout/vList5"/>
    <dgm:cxn modelId="{74414F4D-35C8-4C1E-8363-72C4DFA71885}" type="presParOf" srcId="{4D08D433-8B4E-4132-AB3A-EF970DAE9B92}" destId="{B818470F-D6D6-4596-B27E-E7ADBB57E9FA}" srcOrd="0" destOrd="0" presId="urn:microsoft.com/office/officeart/2005/8/layout/vList5"/>
    <dgm:cxn modelId="{3B729AD3-0F5A-4257-BA86-0B46FC574791}" type="presParOf" srcId="{4D08D433-8B4E-4132-AB3A-EF970DAE9B92}" destId="{201B74EF-C55F-4EB6-A0B1-4AEDE132D036}" srcOrd="1" destOrd="0" presId="urn:microsoft.com/office/officeart/2005/8/layout/vList5"/>
    <dgm:cxn modelId="{9B0A75DE-F10E-4A18-83D4-3914DCC8AE79}" type="presParOf" srcId="{33855032-3910-48ED-AD87-141910A47A3C}" destId="{A44BD746-A485-4C97-B8CE-CC61A336520D}" srcOrd="1" destOrd="0" presId="urn:microsoft.com/office/officeart/2005/8/layout/vList5"/>
    <dgm:cxn modelId="{497788FF-12EA-4CDA-90A9-F7814614527C}" type="presParOf" srcId="{33855032-3910-48ED-AD87-141910A47A3C}" destId="{73E99595-F087-45D2-8A38-BA5AB2274865}" srcOrd="2" destOrd="0" presId="urn:microsoft.com/office/officeart/2005/8/layout/vList5"/>
    <dgm:cxn modelId="{09B14146-6E15-432A-BD99-51EC48F04096}" type="presParOf" srcId="{73E99595-F087-45D2-8A38-BA5AB2274865}" destId="{BA410AF8-ABA8-41C2-856B-C634FE30B0C0}" srcOrd="0" destOrd="0" presId="urn:microsoft.com/office/officeart/2005/8/layout/vList5"/>
    <dgm:cxn modelId="{28BB0D8D-AFC0-4F00-A5DE-3194A82738CD}" type="presParOf" srcId="{73E99595-F087-45D2-8A38-BA5AB2274865}" destId="{28642115-D46B-49CF-81AD-4AE5AF278A5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89CFB-6BB7-4C83-A042-C9C94308530C}">
      <dsp:nvSpPr>
        <dsp:cNvPr id="0" name=""/>
        <dsp:cNvSpPr/>
      </dsp:nvSpPr>
      <dsp:spPr>
        <a:xfrm>
          <a:off x="3048230" y="542588"/>
          <a:ext cx="420283" cy="91440"/>
        </a:xfrm>
        <a:custGeom>
          <a:avLst/>
          <a:gdLst/>
          <a:ahLst/>
          <a:cxnLst/>
          <a:rect l="0" t="0" r="0" b="0"/>
          <a:pathLst>
            <a:path>
              <a:moveTo>
                <a:pt x="0" y="45720"/>
              </a:moveTo>
              <a:lnTo>
                <a:pt x="420283"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47099" y="586054"/>
        <a:ext cx="22544" cy="4508"/>
      </dsp:txXfrm>
    </dsp:sp>
    <dsp:sp modelId="{566F0DBD-DC94-4FA0-9724-5D022FB5C853}">
      <dsp:nvSpPr>
        <dsp:cNvPr id="0" name=""/>
        <dsp:cNvSpPr/>
      </dsp:nvSpPr>
      <dsp:spPr>
        <a:xfrm>
          <a:off x="1089667" y="200"/>
          <a:ext cx="1960362" cy="117621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59" tIns="100831" rIns="96059" bIns="100831" numCol="1" spcCol="1270" anchor="ctr" anchorCtr="0">
          <a:noAutofit/>
        </a:bodyPr>
        <a:lstStyle/>
        <a:p>
          <a:pPr lvl="0" algn="ctr" defTabSz="889000">
            <a:lnSpc>
              <a:spcPct val="90000"/>
            </a:lnSpc>
            <a:spcBef>
              <a:spcPct val="0"/>
            </a:spcBef>
            <a:spcAft>
              <a:spcPct val="35000"/>
            </a:spcAft>
          </a:pPr>
          <a:r>
            <a:rPr lang="en-US" sz="2000" b="1" kern="1200" dirty="0"/>
            <a:t>Initial Report</a:t>
          </a:r>
          <a:endParaRPr lang="en-US" sz="2000" kern="1200" dirty="0"/>
        </a:p>
      </dsp:txBody>
      <dsp:txXfrm>
        <a:off x="1089667" y="200"/>
        <a:ext cx="1960362" cy="1176217"/>
      </dsp:txXfrm>
    </dsp:sp>
    <dsp:sp modelId="{B5DA56BE-9297-49B1-BDF5-E760BEF22E28}">
      <dsp:nvSpPr>
        <dsp:cNvPr id="0" name=""/>
        <dsp:cNvSpPr/>
      </dsp:nvSpPr>
      <dsp:spPr>
        <a:xfrm>
          <a:off x="5459476" y="542588"/>
          <a:ext cx="420283" cy="91440"/>
        </a:xfrm>
        <a:custGeom>
          <a:avLst/>
          <a:gdLst/>
          <a:ahLst/>
          <a:cxnLst/>
          <a:rect l="0" t="0" r="0" b="0"/>
          <a:pathLst>
            <a:path>
              <a:moveTo>
                <a:pt x="0" y="45720"/>
              </a:moveTo>
              <a:lnTo>
                <a:pt x="420283" y="45720"/>
              </a:lnTo>
            </a:path>
          </a:pathLst>
        </a:custGeom>
        <a:noFill/>
        <a:ln w="9525" cap="rnd" cmpd="sng" algn="ctr">
          <a:solidFill>
            <a:schemeClr val="accent5">
              <a:hueOff val="-328492"/>
              <a:satOff val="-2231"/>
              <a:lumOff val="-93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58345" y="586054"/>
        <a:ext cx="22544" cy="4508"/>
      </dsp:txXfrm>
    </dsp:sp>
    <dsp:sp modelId="{93B6A4BB-CD7F-4D88-BA46-CDA8D95670AA}">
      <dsp:nvSpPr>
        <dsp:cNvPr id="0" name=""/>
        <dsp:cNvSpPr/>
      </dsp:nvSpPr>
      <dsp:spPr>
        <a:xfrm>
          <a:off x="3500913" y="200"/>
          <a:ext cx="1960362" cy="1176217"/>
        </a:xfrm>
        <a:prstGeom prst="rect">
          <a:avLst/>
        </a:prstGeom>
        <a:solidFill>
          <a:schemeClr val="accent5">
            <a:hueOff val="-291993"/>
            <a:satOff val="-1983"/>
            <a:lumOff val="-8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59" tIns="100831" rIns="96059" bIns="100831" numCol="1" spcCol="1270" anchor="ctr" anchorCtr="0">
          <a:noAutofit/>
        </a:bodyPr>
        <a:lstStyle/>
        <a:p>
          <a:pPr lvl="0" algn="ctr" defTabSz="889000">
            <a:lnSpc>
              <a:spcPct val="90000"/>
            </a:lnSpc>
            <a:spcBef>
              <a:spcPct val="0"/>
            </a:spcBef>
            <a:spcAft>
              <a:spcPct val="35000"/>
            </a:spcAft>
          </a:pPr>
          <a:r>
            <a:rPr lang="en-US" sz="2000" b="1" kern="1200"/>
            <a:t>Investigation</a:t>
          </a:r>
          <a:endParaRPr lang="en-US" sz="2000" kern="1200"/>
        </a:p>
      </dsp:txBody>
      <dsp:txXfrm>
        <a:off x="3500913" y="200"/>
        <a:ext cx="1960362" cy="1176217"/>
      </dsp:txXfrm>
    </dsp:sp>
    <dsp:sp modelId="{1212CE87-A8FD-47F8-A973-9FCE2178E230}">
      <dsp:nvSpPr>
        <dsp:cNvPr id="0" name=""/>
        <dsp:cNvSpPr/>
      </dsp:nvSpPr>
      <dsp:spPr>
        <a:xfrm>
          <a:off x="7870722" y="542588"/>
          <a:ext cx="420283" cy="91440"/>
        </a:xfrm>
        <a:custGeom>
          <a:avLst/>
          <a:gdLst/>
          <a:ahLst/>
          <a:cxnLst/>
          <a:rect l="0" t="0" r="0" b="0"/>
          <a:pathLst>
            <a:path>
              <a:moveTo>
                <a:pt x="0" y="45720"/>
              </a:moveTo>
              <a:lnTo>
                <a:pt x="420283" y="45720"/>
              </a:lnTo>
            </a:path>
          </a:pathLst>
        </a:custGeom>
        <a:noFill/>
        <a:ln w="9525" cap="rnd" cmpd="sng" algn="ctr">
          <a:solidFill>
            <a:schemeClr val="accent5">
              <a:hueOff val="-656984"/>
              <a:satOff val="-4462"/>
              <a:lumOff val="-186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069592" y="586054"/>
        <a:ext cx="22544" cy="4508"/>
      </dsp:txXfrm>
    </dsp:sp>
    <dsp:sp modelId="{C8EDE1FE-205D-41EC-A30C-A8F905641F03}">
      <dsp:nvSpPr>
        <dsp:cNvPr id="0" name=""/>
        <dsp:cNvSpPr/>
      </dsp:nvSpPr>
      <dsp:spPr>
        <a:xfrm>
          <a:off x="5912159" y="200"/>
          <a:ext cx="1960362" cy="1176217"/>
        </a:xfrm>
        <a:prstGeom prst="rect">
          <a:avLst/>
        </a:prstGeom>
        <a:solidFill>
          <a:schemeClr val="accent5">
            <a:hueOff val="-583986"/>
            <a:satOff val="-3966"/>
            <a:lumOff val="-165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59" tIns="100831" rIns="96059" bIns="100831" numCol="1" spcCol="1270" anchor="ctr" anchorCtr="0">
          <a:noAutofit/>
        </a:bodyPr>
        <a:lstStyle/>
        <a:p>
          <a:pPr lvl="0" algn="ctr" defTabSz="889000">
            <a:lnSpc>
              <a:spcPct val="90000"/>
            </a:lnSpc>
            <a:spcBef>
              <a:spcPct val="0"/>
            </a:spcBef>
            <a:spcAft>
              <a:spcPct val="35000"/>
            </a:spcAft>
          </a:pPr>
          <a:r>
            <a:rPr lang="en-US" sz="2000" b="1" kern="1200"/>
            <a:t>Referral</a:t>
          </a:r>
          <a:endParaRPr lang="en-US" sz="2000" kern="1200"/>
        </a:p>
      </dsp:txBody>
      <dsp:txXfrm>
        <a:off x="5912159" y="200"/>
        <a:ext cx="1960362" cy="1176217"/>
      </dsp:txXfrm>
    </dsp:sp>
    <dsp:sp modelId="{0F450BC4-FF32-40CA-83DC-2D3F80D666A1}">
      <dsp:nvSpPr>
        <dsp:cNvPr id="0" name=""/>
        <dsp:cNvSpPr/>
      </dsp:nvSpPr>
      <dsp:spPr>
        <a:xfrm>
          <a:off x="2069848" y="1174617"/>
          <a:ext cx="7233738" cy="420283"/>
        </a:xfrm>
        <a:custGeom>
          <a:avLst/>
          <a:gdLst/>
          <a:ahLst/>
          <a:cxnLst/>
          <a:rect l="0" t="0" r="0" b="0"/>
          <a:pathLst>
            <a:path>
              <a:moveTo>
                <a:pt x="7233738" y="0"/>
              </a:moveTo>
              <a:lnTo>
                <a:pt x="7233738" y="227241"/>
              </a:lnTo>
              <a:lnTo>
                <a:pt x="0" y="227241"/>
              </a:lnTo>
              <a:lnTo>
                <a:pt x="0" y="420283"/>
              </a:lnTo>
            </a:path>
          </a:pathLst>
        </a:custGeom>
        <a:noFill/>
        <a:ln w="9525" cap="rnd" cmpd="sng" algn="ctr">
          <a:solidFill>
            <a:schemeClr val="accent5">
              <a:hueOff val="-985476"/>
              <a:satOff val="-6693"/>
              <a:lumOff val="-279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05523" y="1382505"/>
        <a:ext cx="362388" cy="4508"/>
      </dsp:txXfrm>
    </dsp:sp>
    <dsp:sp modelId="{7A466AAE-D25E-4483-95A6-545F914E4E9D}">
      <dsp:nvSpPr>
        <dsp:cNvPr id="0" name=""/>
        <dsp:cNvSpPr/>
      </dsp:nvSpPr>
      <dsp:spPr>
        <a:xfrm>
          <a:off x="8323405" y="200"/>
          <a:ext cx="1960362" cy="1176217"/>
        </a:xfrm>
        <a:prstGeom prst="rect">
          <a:avLst/>
        </a:prstGeom>
        <a:solidFill>
          <a:schemeClr val="accent5">
            <a:hueOff val="-875979"/>
            <a:satOff val="-5949"/>
            <a:lumOff val="-24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59" tIns="100831" rIns="96059" bIns="100831" numCol="1" spcCol="1270" anchor="ctr" anchorCtr="0">
          <a:noAutofit/>
        </a:bodyPr>
        <a:lstStyle/>
        <a:p>
          <a:pPr lvl="0" algn="ctr" defTabSz="889000">
            <a:lnSpc>
              <a:spcPct val="90000"/>
            </a:lnSpc>
            <a:spcBef>
              <a:spcPct val="0"/>
            </a:spcBef>
            <a:spcAft>
              <a:spcPct val="35000"/>
            </a:spcAft>
          </a:pPr>
          <a:r>
            <a:rPr lang="en-US" sz="2000" b="1" kern="1200"/>
            <a:t>Case Filed</a:t>
          </a:r>
          <a:endParaRPr lang="en-US" sz="2000" kern="1200"/>
        </a:p>
      </dsp:txBody>
      <dsp:txXfrm>
        <a:off x="8323405" y="200"/>
        <a:ext cx="1960362" cy="1176217"/>
      </dsp:txXfrm>
    </dsp:sp>
    <dsp:sp modelId="{31DE8477-1122-4E00-8784-29E2A4FEE039}">
      <dsp:nvSpPr>
        <dsp:cNvPr id="0" name=""/>
        <dsp:cNvSpPr/>
      </dsp:nvSpPr>
      <dsp:spPr>
        <a:xfrm>
          <a:off x="3048230" y="2169690"/>
          <a:ext cx="420283" cy="91440"/>
        </a:xfrm>
        <a:custGeom>
          <a:avLst/>
          <a:gdLst/>
          <a:ahLst/>
          <a:cxnLst/>
          <a:rect l="0" t="0" r="0" b="0"/>
          <a:pathLst>
            <a:path>
              <a:moveTo>
                <a:pt x="0" y="45720"/>
              </a:moveTo>
              <a:lnTo>
                <a:pt x="420283" y="45720"/>
              </a:lnTo>
            </a:path>
          </a:pathLst>
        </a:custGeom>
        <a:noFill/>
        <a:ln w="9525" cap="rnd" cmpd="sng" algn="ctr">
          <a:solidFill>
            <a:schemeClr val="accent5">
              <a:hueOff val="-1313969"/>
              <a:satOff val="-8924"/>
              <a:lumOff val="-372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47099" y="2213155"/>
        <a:ext cx="22544" cy="4508"/>
      </dsp:txXfrm>
    </dsp:sp>
    <dsp:sp modelId="{997A48CE-477A-4407-9E11-ADC65DAE5912}">
      <dsp:nvSpPr>
        <dsp:cNvPr id="0" name=""/>
        <dsp:cNvSpPr/>
      </dsp:nvSpPr>
      <dsp:spPr>
        <a:xfrm>
          <a:off x="1089667" y="1627301"/>
          <a:ext cx="1960362" cy="1176217"/>
        </a:xfrm>
        <a:prstGeom prst="rect">
          <a:avLst/>
        </a:prstGeom>
        <a:solidFill>
          <a:schemeClr val="accent5">
            <a:hueOff val="-1167972"/>
            <a:satOff val="-7932"/>
            <a:lumOff val="-331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59" tIns="100831" rIns="96059" bIns="100831" numCol="1" spcCol="1270" anchor="ctr" anchorCtr="0">
          <a:noAutofit/>
        </a:bodyPr>
        <a:lstStyle/>
        <a:p>
          <a:pPr lvl="0" algn="ctr" defTabSz="889000">
            <a:lnSpc>
              <a:spcPct val="90000"/>
            </a:lnSpc>
            <a:spcBef>
              <a:spcPct val="0"/>
            </a:spcBef>
            <a:spcAft>
              <a:spcPct val="35000"/>
            </a:spcAft>
          </a:pPr>
          <a:r>
            <a:rPr lang="en-US" sz="2000" b="1" kern="1200"/>
            <a:t>Arraignment</a:t>
          </a:r>
          <a:endParaRPr lang="en-US" sz="2000" kern="1200"/>
        </a:p>
      </dsp:txBody>
      <dsp:txXfrm>
        <a:off x="1089667" y="1627301"/>
        <a:ext cx="1960362" cy="1176217"/>
      </dsp:txXfrm>
    </dsp:sp>
    <dsp:sp modelId="{363F2B0D-872D-4463-A02A-A77B6F2F9D33}">
      <dsp:nvSpPr>
        <dsp:cNvPr id="0" name=""/>
        <dsp:cNvSpPr/>
      </dsp:nvSpPr>
      <dsp:spPr>
        <a:xfrm>
          <a:off x="5459476" y="2169690"/>
          <a:ext cx="420283" cy="91440"/>
        </a:xfrm>
        <a:custGeom>
          <a:avLst/>
          <a:gdLst/>
          <a:ahLst/>
          <a:cxnLst/>
          <a:rect l="0" t="0" r="0" b="0"/>
          <a:pathLst>
            <a:path>
              <a:moveTo>
                <a:pt x="0" y="45720"/>
              </a:moveTo>
              <a:lnTo>
                <a:pt x="420283" y="45720"/>
              </a:lnTo>
            </a:path>
          </a:pathLst>
        </a:custGeom>
        <a:noFill/>
        <a:ln w="9525" cap="rnd" cmpd="sng" algn="ctr">
          <a:solidFill>
            <a:schemeClr val="accent5">
              <a:hueOff val="-1642461"/>
              <a:satOff val="-11155"/>
              <a:lumOff val="-465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58345" y="2213155"/>
        <a:ext cx="22544" cy="4508"/>
      </dsp:txXfrm>
    </dsp:sp>
    <dsp:sp modelId="{7B28899F-0C48-465E-BD4A-781EAB232F6F}">
      <dsp:nvSpPr>
        <dsp:cNvPr id="0" name=""/>
        <dsp:cNvSpPr/>
      </dsp:nvSpPr>
      <dsp:spPr>
        <a:xfrm>
          <a:off x="3500913" y="1627301"/>
          <a:ext cx="1960362" cy="1176217"/>
        </a:xfrm>
        <a:prstGeom prst="rect">
          <a:avLst/>
        </a:prstGeom>
        <a:solidFill>
          <a:schemeClr val="accent5">
            <a:hueOff val="-1459965"/>
            <a:satOff val="-9916"/>
            <a:lumOff val="-413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59" tIns="100831" rIns="96059" bIns="100831" numCol="1" spcCol="1270" anchor="ctr" anchorCtr="0">
          <a:noAutofit/>
        </a:bodyPr>
        <a:lstStyle/>
        <a:p>
          <a:pPr lvl="0" algn="ctr" defTabSz="889000">
            <a:lnSpc>
              <a:spcPct val="90000"/>
            </a:lnSpc>
            <a:spcBef>
              <a:spcPct val="0"/>
            </a:spcBef>
            <a:spcAft>
              <a:spcPct val="35000"/>
            </a:spcAft>
          </a:pPr>
          <a:r>
            <a:rPr lang="en-US" sz="2000" b="1" kern="1200" dirty="0"/>
            <a:t>Pretrial / Omnibus Hearing</a:t>
          </a:r>
          <a:endParaRPr lang="en-US" sz="2000" kern="1200" dirty="0"/>
        </a:p>
      </dsp:txBody>
      <dsp:txXfrm>
        <a:off x="3500913" y="1627301"/>
        <a:ext cx="1960362" cy="1176217"/>
      </dsp:txXfrm>
    </dsp:sp>
    <dsp:sp modelId="{E95CB140-A244-4F34-BF88-8466394ADAAD}">
      <dsp:nvSpPr>
        <dsp:cNvPr id="0" name=""/>
        <dsp:cNvSpPr/>
      </dsp:nvSpPr>
      <dsp:spPr>
        <a:xfrm>
          <a:off x="7870722" y="2169690"/>
          <a:ext cx="420283" cy="91440"/>
        </a:xfrm>
        <a:custGeom>
          <a:avLst/>
          <a:gdLst/>
          <a:ahLst/>
          <a:cxnLst/>
          <a:rect l="0" t="0" r="0" b="0"/>
          <a:pathLst>
            <a:path>
              <a:moveTo>
                <a:pt x="0" y="45720"/>
              </a:moveTo>
              <a:lnTo>
                <a:pt x="420283" y="45720"/>
              </a:lnTo>
            </a:path>
          </a:pathLst>
        </a:custGeom>
        <a:noFill/>
        <a:ln w="9525" cap="rnd" cmpd="sng" algn="ctr">
          <a:solidFill>
            <a:schemeClr val="accent5">
              <a:hueOff val="-1970953"/>
              <a:satOff val="-13386"/>
              <a:lumOff val="-5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069592" y="2213155"/>
        <a:ext cx="22544" cy="4508"/>
      </dsp:txXfrm>
    </dsp:sp>
    <dsp:sp modelId="{ED6535F3-7CF7-46A3-A5A1-A9F939BBC8EB}">
      <dsp:nvSpPr>
        <dsp:cNvPr id="0" name=""/>
        <dsp:cNvSpPr/>
      </dsp:nvSpPr>
      <dsp:spPr>
        <a:xfrm>
          <a:off x="5912159" y="1627301"/>
          <a:ext cx="1960362" cy="1176217"/>
        </a:xfrm>
        <a:prstGeom prst="rect">
          <a:avLst/>
        </a:prstGeom>
        <a:solidFill>
          <a:schemeClr val="accent5">
            <a:hueOff val="-1751958"/>
            <a:satOff val="-11899"/>
            <a:lumOff val="-49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59" tIns="100831" rIns="96059" bIns="100831" numCol="1" spcCol="1270" anchor="ctr" anchorCtr="0">
          <a:noAutofit/>
        </a:bodyPr>
        <a:lstStyle/>
        <a:p>
          <a:pPr lvl="0" algn="ctr" defTabSz="889000">
            <a:lnSpc>
              <a:spcPct val="90000"/>
            </a:lnSpc>
            <a:spcBef>
              <a:spcPct val="0"/>
            </a:spcBef>
            <a:spcAft>
              <a:spcPct val="35000"/>
            </a:spcAft>
          </a:pPr>
          <a:r>
            <a:rPr lang="en-US" sz="2000" b="1" kern="1200" dirty="0"/>
            <a:t>Plea</a:t>
          </a:r>
        </a:p>
      </dsp:txBody>
      <dsp:txXfrm>
        <a:off x="5912159" y="1627301"/>
        <a:ext cx="1960362" cy="1176217"/>
      </dsp:txXfrm>
    </dsp:sp>
    <dsp:sp modelId="{A156EEA8-2ABC-4517-9164-232772B42DD4}">
      <dsp:nvSpPr>
        <dsp:cNvPr id="0" name=""/>
        <dsp:cNvSpPr/>
      </dsp:nvSpPr>
      <dsp:spPr>
        <a:xfrm>
          <a:off x="2069848" y="2801718"/>
          <a:ext cx="7233738" cy="420283"/>
        </a:xfrm>
        <a:custGeom>
          <a:avLst/>
          <a:gdLst/>
          <a:ahLst/>
          <a:cxnLst/>
          <a:rect l="0" t="0" r="0" b="0"/>
          <a:pathLst>
            <a:path>
              <a:moveTo>
                <a:pt x="7233738" y="0"/>
              </a:moveTo>
              <a:lnTo>
                <a:pt x="7233738" y="227241"/>
              </a:lnTo>
              <a:lnTo>
                <a:pt x="0" y="227241"/>
              </a:lnTo>
              <a:lnTo>
                <a:pt x="0" y="420283"/>
              </a:lnTo>
            </a:path>
          </a:pathLst>
        </a:custGeom>
        <a:noFill/>
        <a:ln w="9525" cap="rnd" cmpd="sng" algn="ctr">
          <a:solidFill>
            <a:schemeClr val="accent5">
              <a:hueOff val="-2299445"/>
              <a:satOff val="-15617"/>
              <a:lumOff val="-652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05523" y="3009606"/>
        <a:ext cx="362388" cy="4508"/>
      </dsp:txXfrm>
    </dsp:sp>
    <dsp:sp modelId="{21FE36BC-F679-4F93-B0B9-48BBCB30D65B}">
      <dsp:nvSpPr>
        <dsp:cNvPr id="0" name=""/>
        <dsp:cNvSpPr/>
      </dsp:nvSpPr>
      <dsp:spPr>
        <a:xfrm>
          <a:off x="8323405" y="1627301"/>
          <a:ext cx="1960362" cy="1176217"/>
        </a:xfrm>
        <a:prstGeom prst="rect">
          <a:avLst/>
        </a:prstGeom>
        <a:solidFill>
          <a:schemeClr val="accent5">
            <a:hueOff val="-2043951"/>
            <a:satOff val="-13882"/>
            <a:lumOff val="-57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59" tIns="100831" rIns="96059" bIns="100831" numCol="1" spcCol="1270" anchor="ctr" anchorCtr="0">
          <a:noAutofit/>
        </a:bodyPr>
        <a:lstStyle/>
        <a:p>
          <a:pPr lvl="0" algn="ctr" defTabSz="889000">
            <a:lnSpc>
              <a:spcPct val="90000"/>
            </a:lnSpc>
            <a:spcBef>
              <a:spcPct val="0"/>
            </a:spcBef>
            <a:spcAft>
              <a:spcPct val="35000"/>
            </a:spcAft>
          </a:pPr>
          <a:r>
            <a:rPr lang="en-US" sz="2000" b="1" kern="1200" dirty="0"/>
            <a:t>Motion Hearing</a:t>
          </a:r>
          <a:endParaRPr lang="en-US" sz="2000" kern="1200" dirty="0"/>
        </a:p>
      </dsp:txBody>
      <dsp:txXfrm>
        <a:off x="8323405" y="1627301"/>
        <a:ext cx="1960362" cy="1176217"/>
      </dsp:txXfrm>
    </dsp:sp>
    <dsp:sp modelId="{7ABA4F4E-4BEA-41CE-9F51-B9D0DE05FBF2}">
      <dsp:nvSpPr>
        <dsp:cNvPr id="0" name=""/>
        <dsp:cNvSpPr/>
      </dsp:nvSpPr>
      <dsp:spPr>
        <a:xfrm>
          <a:off x="3048230" y="3796791"/>
          <a:ext cx="420283" cy="91440"/>
        </a:xfrm>
        <a:custGeom>
          <a:avLst/>
          <a:gdLst/>
          <a:ahLst/>
          <a:cxnLst/>
          <a:rect l="0" t="0" r="0" b="0"/>
          <a:pathLst>
            <a:path>
              <a:moveTo>
                <a:pt x="0" y="45720"/>
              </a:moveTo>
              <a:lnTo>
                <a:pt x="420283" y="45720"/>
              </a:lnTo>
            </a:path>
          </a:pathLst>
        </a:custGeom>
        <a:noFill/>
        <a:ln w="9525" cap="rnd" cmpd="sng" algn="ctr">
          <a:solidFill>
            <a:schemeClr val="accent5">
              <a:hueOff val="-2627937"/>
              <a:satOff val="-17848"/>
              <a:lumOff val="-745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47099" y="3840256"/>
        <a:ext cx="22544" cy="4508"/>
      </dsp:txXfrm>
    </dsp:sp>
    <dsp:sp modelId="{6DB92FD2-C68A-4DCE-AF10-4CD2F59B8BC7}">
      <dsp:nvSpPr>
        <dsp:cNvPr id="0" name=""/>
        <dsp:cNvSpPr/>
      </dsp:nvSpPr>
      <dsp:spPr>
        <a:xfrm>
          <a:off x="1089667" y="3254402"/>
          <a:ext cx="1960362" cy="1176217"/>
        </a:xfrm>
        <a:prstGeom prst="rect">
          <a:avLst/>
        </a:prstGeom>
        <a:solidFill>
          <a:schemeClr val="accent5">
            <a:hueOff val="-2335944"/>
            <a:satOff val="-15865"/>
            <a:lumOff val="-662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59" tIns="100831" rIns="96059" bIns="100831" numCol="1" spcCol="1270" anchor="ctr" anchorCtr="0">
          <a:noAutofit/>
        </a:bodyPr>
        <a:lstStyle/>
        <a:p>
          <a:pPr lvl="0" algn="ctr" defTabSz="889000">
            <a:lnSpc>
              <a:spcPct val="90000"/>
            </a:lnSpc>
            <a:spcBef>
              <a:spcPct val="0"/>
            </a:spcBef>
            <a:spcAft>
              <a:spcPct val="35000"/>
            </a:spcAft>
          </a:pPr>
          <a:r>
            <a:rPr lang="en-US" sz="2000" b="1" kern="1200"/>
            <a:t>Trial</a:t>
          </a:r>
          <a:endParaRPr lang="en-US" sz="2000" kern="1200"/>
        </a:p>
      </dsp:txBody>
      <dsp:txXfrm>
        <a:off x="1089667" y="3254402"/>
        <a:ext cx="1960362" cy="1176217"/>
      </dsp:txXfrm>
    </dsp:sp>
    <dsp:sp modelId="{B361745D-1425-4D8C-BD99-F1DA25AD1925}">
      <dsp:nvSpPr>
        <dsp:cNvPr id="0" name=""/>
        <dsp:cNvSpPr/>
      </dsp:nvSpPr>
      <dsp:spPr>
        <a:xfrm>
          <a:off x="3500913" y="3254402"/>
          <a:ext cx="1960362" cy="1176217"/>
        </a:xfrm>
        <a:prstGeom prst="rect">
          <a:avLst/>
        </a:prstGeom>
        <a:solidFill>
          <a:schemeClr val="accent5">
            <a:hueOff val="-2627937"/>
            <a:satOff val="-17848"/>
            <a:lumOff val="-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59" tIns="100831" rIns="96059" bIns="100831" numCol="1" spcCol="1270" anchor="ctr" anchorCtr="0">
          <a:noAutofit/>
        </a:bodyPr>
        <a:lstStyle/>
        <a:p>
          <a:pPr lvl="0" algn="ctr" defTabSz="889000">
            <a:lnSpc>
              <a:spcPct val="90000"/>
            </a:lnSpc>
            <a:spcBef>
              <a:spcPct val="0"/>
            </a:spcBef>
            <a:spcAft>
              <a:spcPct val="35000"/>
            </a:spcAft>
          </a:pPr>
          <a:r>
            <a:rPr lang="en-US" sz="2000" b="1" kern="1200" dirty="0"/>
            <a:t>Appeal, if any</a:t>
          </a:r>
        </a:p>
      </dsp:txBody>
      <dsp:txXfrm>
        <a:off x="3500913" y="3254402"/>
        <a:ext cx="1960362" cy="1176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7AEA4-CC5C-497F-A459-88C1B72A39A2}">
      <dsp:nvSpPr>
        <dsp:cNvPr id="0" name=""/>
        <dsp:cNvSpPr/>
      </dsp:nvSpPr>
      <dsp:spPr>
        <a:xfrm>
          <a:off x="0" y="1890"/>
          <a:ext cx="6575258" cy="608354"/>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i="0" kern="1200" dirty="0"/>
            <a:t>Miranda Rights</a:t>
          </a:r>
          <a:endParaRPr lang="en-US" sz="2800" kern="1200" dirty="0"/>
        </a:p>
      </dsp:txBody>
      <dsp:txXfrm>
        <a:off x="29697" y="31587"/>
        <a:ext cx="6515864" cy="548960"/>
      </dsp:txXfrm>
    </dsp:sp>
    <dsp:sp modelId="{B901B2CE-5FA7-4518-9513-2D7AF4789322}">
      <dsp:nvSpPr>
        <dsp:cNvPr id="0" name=""/>
        <dsp:cNvSpPr/>
      </dsp:nvSpPr>
      <dsp:spPr>
        <a:xfrm>
          <a:off x="0" y="623153"/>
          <a:ext cx="6575258" cy="608354"/>
        </a:xfrm>
        <a:prstGeom prst="roundRect">
          <a:avLst/>
        </a:prstGeom>
        <a:gradFill rotWithShape="0">
          <a:gsLst>
            <a:gs pos="0">
              <a:schemeClr val="accent2">
                <a:hueOff val="-190105"/>
                <a:satOff val="1174"/>
                <a:lumOff val="-168"/>
                <a:alphaOff val="0"/>
                <a:tint val="98000"/>
                <a:lumMod val="114000"/>
              </a:schemeClr>
            </a:gs>
            <a:gs pos="100000">
              <a:schemeClr val="accent2">
                <a:hueOff val="-190105"/>
                <a:satOff val="1174"/>
                <a:lumOff val="-168"/>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i="0" kern="1200" dirty="0"/>
            <a:t>Talking to Witnesses</a:t>
          </a:r>
          <a:endParaRPr lang="en-US" sz="2800" kern="1200" dirty="0"/>
        </a:p>
      </dsp:txBody>
      <dsp:txXfrm>
        <a:off x="29697" y="652850"/>
        <a:ext cx="6515864" cy="548960"/>
      </dsp:txXfrm>
    </dsp:sp>
    <dsp:sp modelId="{2EDD5416-F121-4AE4-AC70-764094B96BC1}">
      <dsp:nvSpPr>
        <dsp:cNvPr id="0" name=""/>
        <dsp:cNvSpPr/>
      </dsp:nvSpPr>
      <dsp:spPr>
        <a:xfrm>
          <a:off x="0" y="1244417"/>
          <a:ext cx="6575258" cy="608354"/>
        </a:xfrm>
        <a:prstGeom prst="roundRect">
          <a:avLst/>
        </a:prstGeom>
        <a:gradFill rotWithShape="0">
          <a:gsLst>
            <a:gs pos="0">
              <a:schemeClr val="accent2">
                <a:hueOff val="-380210"/>
                <a:satOff val="2347"/>
                <a:lumOff val="-336"/>
                <a:alphaOff val="0"/>
                <a:tint val="98000"/>
                <a:lumMod val="114000"/>
              </a:schemeClr>
            </a:gs>
            <a:gs pos="100000">
              <a:schemeClr val="accent2">
                <a:hueOff val="-380210"/>
                <a:satOff val="2347"/>
                <a:lumOff val="-33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i="0" kern="1200" dirty="0"/>
            <a:t>Gathering Evidence</a:t>
          </a:r>
          <a:endParaRPr lang="en-US" sz="2800" kern="1200" dirty="0"/>
        </a:p>
      </dsp:txBody>
      <dsp:txXfrm>
        <a:off x="29697" y="1274114"/>
        <a:ext cx="6515864" cy="548960"/>
      </dsp:txXfrm>
    </dsp:sp>
    <dsp:sp modelId="{CFD3E043-5B5A-423A-A890-09C60C207AE9}">
      <dsp:nvSpPr>
        <dsp:cNvPr id="0" name=""/>
        <dsp:cNvSpPr/>
      </dsp:nvSpPr>
      <dsp:spPr>
        <a:xfrm>
          <a:off x="0" y="1865681"/>
          <a:ext cx="6575258" cy="608354"/>
        </a:xfrm>
        <a:prstGeom prst="roundRect">
          <a:avLst/>
        </a:prstGeom>
        <a:gradFill rotWithShape="0">
          <a:gsLst>
            <a:gs pos="0">
              <a:schemeClr val="accent2">
                <a:hueOff val="-570315"/>
                <a:satOff val="3521"/>
                <a:lumOff val="-504"/>
                <a:alphaOff val="0"/>
                <a:tint val="98000"/>
                <a:lumMod val="114000"/>
              </a:schemeClr>
            </a:gs>
            <a:gs pos="100000">
              <a:schemeClr val="accent2">
                <a:hueOff val="-570315"/>
                <a:satOff val="3521"/>
                <a:lumOff val="-50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i="0" kern="1200" dirty="0"/>
            <a:t>What Crime applies</a:t>
          </a:r>
          <a:endParaRPr lang="en-US" sz="2800" kern="1200" dirty="0"/>
        </a:p>
      </dsp:txBody>
      <dsp:txXfrm>
        <a:off x="29697" y="1895378"/>
        <a:ext cx="6515864" cy="548960"/>
      </dsp:txXfrm>
    </dsp:sp>
    <dsp:sp modelId="{619F6280-6F10-45F4-81E8-CE98B1B0AAA3}">
      <dsp:nvSpPr>
        <dsp:cNvPr id="0" name=""/>
        <dsp:cNvSpPr/>
      </dsp:nvSpPr>
      <dsp:spPr>
        <a:xfrm>
          <a:off x="0" y="2474035"/>
          <a:ext cx="6575258" cy="36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76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0" i="0" kern="1200" dirty="0"/>
            <a:t>Civil or RCW</a:t>
          </a:r>
          <a:endParaRPr lang="en-US" sz="2400" kern="1200" dirty="0"/>
        </a:p>
      </dsp:txBody>
      <dsp:txXfrm>
        <a:off x="0" y="2474035"/>
        <a:ext cx="6575258" cy="361865"/>
      </dsp:txXfrm>
    </dsp:sp>
    <dsp:sp modelId="{9425EE1C-E585-4842-8C20-573D18122DB3}">
      <dsp:nvSpPr>
        <dsp:cNvPr id="0" name=""/>
        <dsp:cNvSpPr/>
      </dsp:nvSpPr>
      <dsp:spPr>
        <a:xfrm>
          <a:off x="0" y="2835901"/>
          <a:ext cx="6575258" cy="608354"/>
        </a:xfrm>
        <a:prstGeom prst="roundRect">
          <a:avLst/>
        </a:prstGeom>
        <a:gradFill rotWithShape="0">
          <a:gsLst>
            <a:gs pos="0">
              <a:schemeClr val="accent2">
                <a:hueOff val="-760420"/>
                <a:satOff val="4695"/>
                <a:lumOff val="-672"/>
                <a:alphaOff val="0"/>
                <a:tint val="98000"/>
                <a:lumMod val="114000"/>
              </a:schemeClr>
            </a:gs>
            <a:gs pos="100000">
              <a:schemeClr val="accent2">
                <a:hueOff val="-760420"/>
                <a:satOff val="4695"/>
                <a:lumOff val="-67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i="0" kern="1200" dirty="0"/>
            <a:t>Veterinary Records</a:t>
          </a:r>
          <a:endParaRPr lang="en-US" sz="2800" kern="1200" dirty="0"/>
        </a:p>
      </dsp:txBody>
      <dsp:txXfrm>
        <a:off x="29697" y="2865598"/>
        <a:ext cx="6515864" cy="548960"/>
      </dsp:txXfrm>
    </dsp:sp>
    <dsp:sp modelId="{576CDF3D-EE25-487D-BAB1-4028D8A2E1C7}">
      <dsp:nvSpPr>
        <dsp:cNvPr id="0" name=""/>
        <dsp:cNvSpPr/>
      </dsp:nvSpPr>
      <dsp:spPr>
        <a:xfrm>
          <a:off x="0" y="3457165"/>
          <a:ext cx="6575258" cy="608354"/>
        </a:xfrm>
        <a:prstGeom prst="roundRect">
          <a:avLst/>
        </a:prstGeom>
        <a:gradFill rotWithShape="0">
          <a:gsLst>
            <a:gs pos="0">
              <a:schemeClr val="accent2">
                <a:hueOff val="-950525"/>
                <a:satOff val="5869"/>
                <a:lumOff val="-840"/>
                <a:alphaOff val="0"/>
                <a:tint val="98000"/>
                <a:lumMod val="114000"/>
              </a:schemeClr>
            </a:gs>
            <a:gs pos="100000">
              <a:schemeClr val="accent2">
                <a:hueOff val="-950525"/>
                <a:satOff val="5869"/>
                <a:lumOff val="-84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i="0" kern="1200" dirty="0"/>
            <a:t>Photographs</a:t>
          </a:r>
          <a:endParaRPr lang="en-US" sz="2800" kern="1200" dirty="0"/>
        </a:p>
      </dsp:txBody>
      <dsp:txXfrm>
        <a:off x="29697" y="3486862"/>
        <a:ext cx="6515864" cy="548960"/>
      </dsp:txXfrm>
    </dsp:sp>
    <dsp:sp modelId="{A2571DB6-0A7E-4A3A-8C0C-25EBB768B322}">
      <dsp:nvSpPr>
        <dsp:cNvPr id="0" name=""/>
        <dsp:cNvSpPr/>
      </dsp:nvSpPr>
      <dsp:spPr>
        <a:xfrm>
          <a:off x="0" y="4078428"/>
          <a:ext cx="6575258" cy="608354"/>
        </a:xfrm>
        <a:prstGeom prst="roundRect">
          <a:avLst/>
        </a:prstGeom>
        <a:gradFill rotWithShape="0">
          <a:gsLst>
            <a:gs pos="0">
              <a:schemeClr val="accent2">
                <a:hueOff val="-1140630"/>
                <a:satOff val="7042"/>
                <a:lumOff val="-1008"/>
                <a:alphaOff val="0"/>
                <a:tint val="98000"/>
                <a:lumMod val="114000"/>
              </a:schemeClr>
            </a:gs>
            <a:gs pos="100000">
              <a:schemeClr val="accent2">
                <a:hueOff val="-1140630"/>
                <a:satOff val="7042"/>
                <a:lumOff val="-1008"/>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i="0" kern="1200" dirty="0"/>
            <a:t>Warrant</a:t>
          </a:r>
          <a:endParaRPr lang="en-US" sz="2800" kern="1200" dirty="0"/>
        </a:p>
      </dsp:txBody>
      <dsp:txXfrm>
        <a:off x="29697" y="4108125"/>
        <a:ext cx="6515864" cy="548960"/>
      </dsp:txXfrm>
    </dsp:sp>
    <dsp:sp modelId="{5215D4B6-97AF-43C5-8BC8-130717D406EA}">
      <dsp:nvSpPr>
        <dsp:cNvPr id="0" name=""/>
        <dsp:cNvSpPr/>
      </dsp:nvSpPr>
      <dsp:spPr>
        <a:xfrm>
          <a:off x="0" y="4699692"/>
          <a:ext cx="6575258" cy="608354"/>
        </a:xfrm>
        <a:prstGeom prst="roundRect">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i="0" kern="1200" dirty="0"/>
            <a:t>Report Writing</a:t>
          </a:r>
          <a:endParaRPr lang="en-US" sz="2800" kern="1200" dirty="0"/>
        </a:p>
      </dsp:txBody>
      <dsp:txXfrm>
        <a:off x="29697" y="4729389"/>
        <a:ext cx="6515864" cy="548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6FC02-6499-49E3-9A23-D9ECBBDD88E3}">
      <dsp:nvSpPr>
        <dsp:cNvPr id="0" name=""/>
        <dsp:cNvSpPr/>
      </dsp:nvSpPr>
      <dsp:spPr>
        <a:xfrm>
          <a:off x="47" y="42407"/>
          <a:ext cx="4499421" cy="1526400"/>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215392" rIns="376936" bIns="215392" numCol="1" spcCol="1270" anchor="ctr" anchorCtr="0">
          <a:noAutofit/>
        </a:bodyPr>
        <a:lstStyle/>
        <a:p>
          <a:pPr lvl="0" algn="ctr" defTabSz="2355850">
            <a:lnSpc>
              <a:spcPct val="90000"/>
            </a:lnSpc>
            <a:spcBef>
              <a:spcPct val="0"/>
            </a:spcBef>
            <a:spcAft>
              <a:spcPct val="35000"/>
            </a:spcAft>
          </a:pPr>
          <a:r>
            <a:rPr lang="en-CA" sz="5300" kern="1200" dirty="0"/>
            <a:t>Direct File</a:t>
          </a:r>
          <a:endParaRPr lang="en-US" sz="5300" kern="1200" dirty="0"/>
        </a:p>
      </dsp:txBody>
      <dsp:txXfrm>
        <a:off x="47" y="42407"/>
        <a:ext cx="4499421" cy="1526400"/>
      </dsp:txXfrm>
    </dsp:sp>
    <dsp:sp modelId="{4BED86EF-FEA5-4D21-8A93-C9B79304A05F}">
      <dsp:nvSpPr>
        <dsp:cNvPr id="0" name=""/>
        <dsp:cNvSpPr/>
      </dsp:nvSpPr>
      <dsp:spPr>
        <a:xfrm>
          <a:off x="47" y="1568807"/>
          <a:ext cx="4499421" cy="2936978"/>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CA" sz="2800" kern="1200" dirty="0"/>
            <a:t>Upon the arrest of a Defendant, Officer files a citation with the court through SECTOR or another approved method</a:t>
          </a:r>
          <a:endParaRPr lang="en-US" sz="2800" kern="1200" dirty="0"/>
        </a:p>
      </dsp:txBody>
      <dsp:txXfrm>
        <a:off x="47" y="1568807"/>
        <a:ext cx="4499421" cy="2936978"/>
      </dsp:txXfrm>
    </dsp:sp>
    <dsp:sp modelId="{62E15D86-1C9C-4548-8E78-9B29246E366F}">
      <dsp:nvSpPr>
        <dsp:cNvPr id="0" name=""/>
        <dsp:cNvSpPr/>
      </dsp:nvSpPr>
      <dsp:spPr>
        <a:xfrm>
          <a:off x="5129388" y="42407"/>
          <a:ext cx="4499421" cy="1526400"/>
        </a:xfrm>
        <a:prstGeom prst="rect">
          <a:avLst/>
        </a:prstGeom>
        <a:solidFill>
          <a:schemeClr val="accent5">
            <a:hueOff val="-2627937"/>
            <a:satOff val="-17848"/>
            <a:lumOff val="-7451"/>
            <a:alphaOff val="0"/>
          </a:schemeClr>
        </a:solidFill>
        <a:ln w="19050" cap="rnd" cmpd="sng" algn="ctr">
          <a:solidFill>
            <a:schemeClr val="accent5">
              <a:hueOff val="-2627937"/>
              <a:satOff val="-17848"/>
              <a:lumOff val="-7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215392" rIns="376936" bIns="215392" numCol="1" spcCol="1270" anchor="ctr" anchorCtr="0">
          <a:noAutofit/>
        </a:bodyPr>
        <a:lstStyle/>
        <a:p>
          <a:pPr lvl="0" algn="ctr" defTabSz="2355850">
            <a:lnSpc>
              <a:spcPct val="90000"/>
            </a:lnSpc>
            <a:spcBef>
              <a:spcPct val="0"/>
            </a:spcBef>
            <a:spcAft>
              <a:spcPct val="35000"/>
            </a:spcAft>
          </a:pPr>
          <a:r>
            <a:rPr lang="en-CA" sz="5300" kern="1200" dirty="0"/>
            <a:t>Referral</a:t>
          </a:r>
          <a:endParaRPr lang="en-US" sz="5300" kern="1200" dirty="0"/>
        </a:p>
      </dsp:txBody>
      <dsp:txXfrm>
        <a:off x="5129388" y="42407"/>
        <a:ext cx="4499421" cy="1526400"/>
      </dsp:txXfrm>
    </dsp:sp>
    <dsp:sp modelId="{F604A7E9-A099-4DB9-A9C9-B358B71837B7}">
      <dsp:nvSpPr>
        <dsp:cNvPr id="0" name=""/>
        <dsp:cNvSpPr/>
      </dsp:nvSpPr>
      <dsp:spPr>
        <a:xfrm>
          <a:off x="5129388" y="1568807"/>
          <a:ext cx="4499421" cy="2936978"/>
        </a:xfrm>
        <a:prstGeom prst="rect">
          <a:avLst/>
        </a:prstGeom>
        <a:solidFill>
          <a:schemeClr val="accent5">
            <a:tint val="40000"/>
            <a:alpha val="90000"/>
            <a:hueOff val="-3188598"/>
            <a:satOff val="-21305"/>
            <a:lumOff val="-2087"/>
            <a:alphaOff val="0"/>
          </a:schemeClr>
        </a:solidFill>
        <a:ln w="19050" cap="rnd" cmpd="sng" algn="ctr">
          <a:solidFill>
            <a:schemeClr val="accent5">
              <a:tint val="40000"/>
              <a:alpha val="90000"/>
              <a:hueOff val="-3188598"/>
              <a:satOff val="-21305"/>
              <a:lumOff val="-20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kern="1200" dirty="0"/>
            <a:t>Officers write a report and send it to the prosecutor’s office for filing of charges</a:t>
          </a:r>
          <a:endParaRPr lang="en-US" sz="2000" kern="1200" dirty="0"/>
        </a:p>
        <a:p>
          <a:pPr marL="228600" lvl="1" indent="-228600" algn="l" defTabSz="889000">
            <a:lnSpc>
              <a:spcPct val="90000"/>
            </a:lnSpc>
            <a:spcBef>
              <a:spcPct val="0"/>
            </a:spcBef>
            <a:spcAft>
              <a:spcPct val="15000"/>
            </a:spcAft>
            <a:buChar char="••"/>
          </a:pPr>
          <a:r>
            <a:rPr lang="en-US" sz="2000" kern="1200" dirty="0"/>
            <a:t>Prosecutor reviews discovery and compares to statutes</a:t>
          </a:r>
        </a:p>
        <a:p>
          <a:pPr marL="457200" lvl="2" indent="-228600" algn="l" defTabSz="889000">
            <a:lnSpc>
              <a:spcPct val="90000"/>
            </a:lnSpc>
            <a:spcBef>
              <a:spcPct val="0"/>
            </a:spcBef>
            <a:spcAft>
              <a:spcPct val="15000"/>
            </a:spcAft>
            <a:buChar char="••"/>
          </a:pPr>
          <a:r>
            <a:rPr lang="en-US" sz="2000" kern="1200" dirty="0"/>
            <a:t>Probable cause v. beyond a reasonable doubt</a:t>
          </a:r>
        </a:p>
        <a:p>
          <a:pPr marL="457200" lvl="2" indent="-228600" algn="l" defTabSz="889000">
            <a:lnSpc>
              <a:spcPct val="90000"/>
            </a:lnSpc>
            <a:spcBef>
              <a:spcPct val="0"/>
            </a:spcBef>
            <a:spcAft>
              <a:spcPct val="15000"/>
            </a:spcAft>
            <a:buChar char="••"/>
          </a:pPr>
          <a:r>
            <a:rPr lang="en-US" sz="2000" kern="1200" dirty="0"/>
            <a:t>Vertical v. horizontal prosecution </a:t>
          </a:r>
        </a:p>
      </dsp:txBody>
      <dsp:txXfrm>
        <a:off x="5129388" y="1568807"/>
        <a:ext cx="4499421" cy="2936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CAF32-6EEA-438C-AD41-249EDCC0A175}">
      <dsp:nvSpPr>
        <dsp:cNvPr id="0" name=""/>
        <dsp:cNvSpPr/>
      </dsp:nvSpPr>
      <dsp:spPr>
        <a:xfrm>
          <a:off x="11737" y="0"/>
          <a:ext cx="726524" cy="69789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3000" b="-3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64193A-98EC-4A04-88A5-AB1B176E45EE}">
      <dsp:nvSpPr>
        <dsp:cNvPr id="0" name=""/>
        <dsp:cNvSpPr/>
      </dsp:nvSpPr>
      <dsp:spPr>
        <a:xfrm>
          <a:off x="11737" y="860005"/>
          <a:ext cx="2075783" cy="29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44550">
            <a:lnSpc>
              <a:spcPct val="90000"/>
            </a:lnSpc>
            <a:spcBef>
              <a:spcPct val="0"/>
            </a:spcBef>
            <a:spcAft>
              <a:spcPct val="35000"/>
            </a:spcAft>
            <a:defRPr b="1"/>
          </a:pPr>
          <a:r>
            <a:rPr lang="en-US" sz="1900" b="0" i="0" kern="1200"/>
            <a:t>Motions in Limine</a:t>
          </a:r>
          <a:endParaRPr lang="en-US" sz="1900" kern="1200"/>
        </a:p>
      </dsp:txBody>
      <dsp:txXfrm>
        <a:off x="11737" y="860005"/>
        <a:ext cx="2075783" cy="299099"/>
      </dsp:txXfrm>
    </dsp:sp>
    <dsp:sp modelId="{7689EC41-F6BC-45AB-885E-D8A043693392}">
      <dsp:nvSpPr>
        <dsp:cNvPr id="0" name=""/>
        <dsp:cNvSpPr/>
      </dsp:nvSpPr>
      <dsp:spPr>
        <a:xfrm>
          <a:off x="11737" y="1234503"/>
          <a:ext cx="2075783" cy="269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90000"/>
            </a:lnSpc>
            <a:spcBef>
              <a:spcPct val="0"/>
            </a:spcBef>
            <a:spcAft>
              <a:spcPct val="35000"/>
            </a:spcAft>
          </a:pPr>
          <a:r>
            <a:rPr lang="en-US" sz="1800" b="0" i="0" kern="1200" dirty="0"/>
            <a:t>Before trial, both Prosecutor and Defense Attorney may submit motions to be considered before trial.  Common MILs include exclusion of witnesses from the courtroom.</a:t>
          </a:r>
          <a:endParaRPr lang="en-US" sz="1800" kern="1200" dirty="0"/>
        </a:p>
      </dsp:txBody>
      <dsp:txXfrm>
        <a:off x="11737" y="1234503"/>
        <a:ext cx="2075783" cy="2693867"/>
      </dsp:txXfrm>
    </dsp:sp>
    <dsp:sp modelId="{63B02744-F19E-4EEF-881B-80A1213EFBF9}">
      <dsp:nvSpPr>
        <dsp:cNvPr id="0" name=""/>
        <dsp:cNvSpPr/>
      </dsp:nvSpPr>
      <dsp:spPr>
        <a:xfrm>
          <a:off x="2450782" y="0"/>
          <a:ext cx="726524" cy="6978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03A275-28C8-4D91-9905-1742043BE260}">
      <dsp:nvSpPr>
        <dsp:cNvPr id="0" name=""/>
        <dsp:cNvSpPr/>
      </dsp:nvSpPr>
      <dsp:spPr>
        <a:xfrm>
          <a:off x="2450782" y="860005"/>
          <a:ext cx="2075783" cy="29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44550">
            <a:lnSpc>
              <a:spcPct val="90000"/>
            </a:lnSpc>
            <a:spcBef>
              <a:spcPct val="0"/>
            </a:spcBef>
            <a:spcAft>
              <a:spcPct val="35000"/>
            </a:spcAft>
            <a:defRPr b="1"/>
          </a:pPr>
          <a:r>
            <a:rPr lang="en-US" sz="1900" b="0" i="0" kern="1200"/>
            <a:t>Voir Dire</a:t>
          </a:r>
          <a:endParaRPr lang="en-US" sz="1900" kern="1200"/>
        </a:p>
      </dsp:txBody>
      <dsp:txXfrm>
        <a:off x="2450782" y="860005"/>
        <a:ext cx="2075783" cy="299099"/>
      </dsp:txXfrm>
    </dsp:sp>
    <dsp:sp modelId="{0722A41F-7781-40E4-97BF-C3C5DCECBA41}">
      <dsp:nvSpPr>
        <dsp:cNvPr id="0" name=""/>
        <dsp:cNvSpPr/>
      </dsp:nvSpPr>
      <dsp:spPr>
        <a:xfrm>
          <a:off x="2450782" y="1234503"/>
          <a:ext cx="2075783" cy="269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90000"/>
            </a:lnSpc>
            <a:spcBef>
              <a:spcPct val="0"/>
            </a:spcBef>
            <a:spcAft>
              <a:spcPct val="35000"/>
            </a:spcAft>
          </a:pPr>
          <a:r>
            <a:rPr lang="en-US" sz="1800" b="0" i="0" kern="1200" dirty="0"/>
            <a:t>Questioning jury pool to find jury panel-avoiding people with biases/prejudices</a:t>
          </a:r>
          <a:endParaRPr lang="en-US" sz="1800" kern="1200" dirty="0"/>
        </a:p>
      </dsp:txBody>
      <dsp:txXfrm>
        <a:off x="2450782" y="1234503"/>
        <a:ext cx="2075783" cy="2693867"/>
      </dsp:txXfrm>
    </dsp:sp>
    <dsp:sp modelId="{6BC5FCA7-ECA6-42BF-989E-26E081AA9B5E}">
      <dsp:nvSpPr>
        <dsp:cNvPr id="0" name=""/>
        <dsp:cNvSpPr/>
      </dsp:nvSpPr>
      <dsp:spPr>
        <a:xfrm>
          <a:off x="4889828" y="0"/>
          <a:ext cx="726524" cy="6978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26FCFEE-4234-47A4-A8D3-EAB0CCC180EF}">
      <dsp:nvSpPr>
        <dsp:cNvPr id="0" name=""/>
        <dsp:cNvSpPr/>
      </dsp:nvSpPr>
      <dsp:spPr>
        <a:xfrm>
          <a:off x="4889828" y="860005"/>
          <a:ext cx="2075783" cy="29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44550">
            <a:lnSpc>
              <a:spcPct val="90000"/>
            </a:lnSpc>
            <a:spcBef>
              <a:spcPct val="0"/>
            </a:spcBef>
            <a:spcAft>
              <a:spcPct val="35000"/>
            </a:spcAft>
            <a:defRPr b="1"/>
          </a:pPr>
          <a:r>
            <a:rPr lang="en-US" sz="1900" b="0" i="0" kern="1200"/>
            <a:t>Exhibits</a:t>
          </a:r>
          <a:endParaRPr lang="en-US" sz="1900" kern="1200"/>
        </a:p>
      </dsp:txBody>
      <dsp:txXfrm>
        <a:off x="4889828" y="860005"/>
        <a:ext cx="2075783" cy="299099"/>
      </dsp:txXfrm>
    </dsp:sp>
    <dsp:sp modelId="{A1FD59B7-ABFB-4CDB-A473-AC2469E4AB3B}">
      <dsp:nvSpPr>
        <dsp:cNvPr id="0" name=""/>
        <dsp:cNvSpPr/>
      </dsp:nvSpPr>
      <dsp:spPr>
        <a:xfrm>
          <a:off x="4889828" y="1234503"/>
          <a:ext cx="2075783" cy="269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90000"/>
            </a:lnSpc>
            <a:spcBef>
              <a:spcPct val="0"/>
            </a:spcBef>
            <a:spcAft>
              <a:spcPct val="35000"/>
            </a:spcAft>
          </a:pPr>
          <a:r>
            <a:rPr lang="en-US" sz="1800" b="0" i="0" kern="1200" dirty="0"/>
            <a:t>Any piece of evidence/physical item that is admissible at trial that a party wants the jurors to see, such as photos, videos, etc.</a:t>
          </a:r>
          <a:endParaRPr lang="en-US" sz="1800" kern="1200" dirty="0"/>
        </a:p>
      </dsp:txBody>
      <dsp:txXfrm>
        <a:off x="4889828" y="1234503"/>
        <a:ext cx="2075783" cy="2693867"/>
      </dsp:txXfrm>
    </dsp:sp>
    <dsp:sp modelId="{2FF6A7B4-6638-485C-B6E0-72B173126DD3}">
      <dsp:nvSpPr>
        <dsp:cNvPr id="0" name=""/>
        <dsp:cNvSpPr/>
      </dsp:nvSpPr>
      <dsp:spPr>
        <a:xfrm>
          <a:off x="8011692" y="0"/>
          <a:ext cx="726524" cy="6978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F62AB0-FAA5-4060-97EC-6840F9D78DA5}">
      <dsp:nvSpPr>
        <dsp:cNvPr id="0" name=""/>
        <dsp:cNvSpPr/>
      </dsp:nvSpPr>
      <dsp:spPr>
        <a:xfrm>
          <a:off x="8037141" y="690023"/>
          <a:ext cx="2075783" cy="29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44550">
            <a:lnSpc>
              <a:spcPct val="90000"/>
            </a:lnSpc>
            <a:spcBef>
              <a:spcPct val="0"/>
            </a:spcBef>
            <a:spcAft>
              <a:spcPct val="35000"/>
            </a:spcAft>
            <a:defRPr b="1"/>
          </a:pPr>
          <a:r>
            <a:rPr lang="en-US" sz="1900" b="0" i="0" kern="1200" dirty="0"/>
            <a:t>Jury Instructions</a:t>
          </a:r>
          <a:endParaRPr lang="en-US" sz="1900" kern="1200" dirty="0"/>
        </a:p>
      </dsp:txBody>
      <dsp:txXfrm>
        <a:off x="8037141" y="690023"/>
        <a:ext cx="2075783" cy="299099"/>
      </dsp:txXfrm>
    </dsp:sp>
    <dsp:sp modelId="{BAB23F09-9762-482A-AA35-436C9F6C8159}">
      <dsp:nvSpPr>
        <dsp:cNvPr id="0" name=""/>
        <dsp:cNvSpPr/>
      </dsp:nvSpPr>
      <dsp:spPr>
        <a:xfrm>
          <a:off x="7292485" y="1059563"/>
          <a:ext cx="3554758" cy="269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90000"/>
            </a:lnSpc>
            <a:spcBef>
              <a:spcPct val="0"/>
            </a:spcBef>
            <a:spcAft>
              <a:spcPct val="35000"/>
            </a:spcAft>
          </a:pPr>
          <a:r>
            <a:rPr lang="en-US" sz="1800" b="0" i="0" kern="1200" dirty="0"/>
            <a:t>Prosecutor and Defense submit proposed instructions to the jury, that instruct the jury on the law. The Judge will choose which instructions are proper, and read them to the jury before or after closing argument, depending on jurisdiction.</a:t>
          </a:r>
          <a:endParaRPr lang="en-US" sz="1800" kern="1200" dirty="0"/>
        </a:p>
      </dsp:txBody>
      <dsp:txXfrm>
        <a:off x="7292485" y="1059563"/>
        <a:ext cx="3554758" cy="26938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5BC1D-DB85-4CCF-8B5B-3E70D52922AF}">
      <dsp:nvSpPr>
        <dsp:cNvPr id="0" name=""/>
        <dsp:cNvSpPr/>
      </dsp:nvSpPr>
      <dsp:spPr>
        <a:xfrm>
          <a:off x="801880" y="0"/>
          <a:ext cx="1135842" cy="9365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9000" b="-9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909894-006C-4B96-AE96-A4F8802F711E}">
      <dsp:nvSpPr>
        <dsp:cNvPr id="0" name=""/>
        <dsp:cNvSpPr/>
      </dsp:nvSpPr>
      <dsp:spPr>
        <a:xfrm>
          <a:off x="11865" y="1075780"/>
          <a:ext cx="3245265" cy="401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defRPr b="1"/>
          </a:pPr>
          <a:r>
            <a:rPr lang="en-US" sz="2800" b="0" i="0" kern="1200"/>
            <a:t>Guilty</a:t>
          </a:r>
          <a:endParaRPr lang="en-US" sz="2800" kern="1200"/>
        </a:p>
      </dsp:txBody>
      <dsp:txXfrm>
        <a:off x="11865" y="1075780"/>
        <a:ext cx="3245265" cy="401359"/>
      </dsp:txXfrm>
    </dsp:sp>
    <dsp:sp modelId="{C907A90F-82F7-4EB1-A3AD-016217229B52}">
      <dsp:nvSpPr>
        <dsp:cNvPr id="0" name=""/>
        <dsp:cNvSpPr/>
      </dsp:nvSpPr>
      <dsp:spPr>
        <a:xfrm>
          <a:off x="11865" y="1541918"/>
          <a:ext cx="3245265" cy="2386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pPr>
          <a:r>
            <a:rPr lang="en-US" sz="2000" b="0" i="0" kern="1200" dirty="0"/>
            <a:t>The defendant is found guilty of the crime as charged or a lesser included.</a:t>
          </a:r>
          <a:endParaRPr lang="en-US" sz="2000" kern="1200" dirty="0"/>
        </a:p>
        <a:p>
          <a:pPr lvl="0" algn="ctr" defTabSz="889000">
            <a:lnSpc>
              <a:spcPct val="90000"/>
            </a:lnSpc>
            <a:spcBef>
              <a:spcPct val="0"/>
            </a:spcBef>
            <a:spcAft>
              <a:spcPct val="35000"/>
            </a:spcAft>
          </a:pPr>
          <a:r>
            <a:rPr lang="en-US" sz="2000" b="0" i="0" kern="1200" dirty="0"/>
            <a:t>The defendant will be sentenced.</a:t>
          </a:r>
          <a:endParaRPr lang="en-US" sz="2000" kern="1200" dirty="0"/>
        </a:p>
        <a:p>
          <a:pPr lvl="0" algn="ctr" defTabSz="889000">
            <a:lnSpc>
              <a:spcPct val="90000"/>
            </a:lnSpc>
            <a:spcBef>
              <a:spcPct val="0"/>
            </a:spcBef>
            <a:spcAft>
              <a:spcPct val="35000"/>
            </a:spcAft>
          </a:pPr>
          <a:r>
            <a:rPr lang="en-US" sz="2000" b="0" i="0" kern="1200" dirty="0"/>
            <a:t>The conviction will show up on his criminal history.</a:t>
          </a:r>
          <a:endParaRPr lang="en-US" sz="2000" kern="1200" dirty="0"/>
        </a:p>
        <a:p>
          <a:pPr lvl="0" algn="ctr" defTabSz="889000">
            <a:lnSpc>
              <a:spcPct val="90000"/>
            </a:lnSpc>
            <a:spcBef>
              <a:spcPct val="0"/>
            </a:spcBef>
            <a:spcAft>
              <a:spcPct val="35000"/>
            </a:spcAft>
          </a:pPr>
          <a:r>
            <a:rPr lang="en-US" sz="2000" b="0" i="0" kern="1200" dirty="0"/>
            <a:t>Right to Appeal</a:t>
          </a:r>
          <a:endParaRPr lang="en-US" sz="2000" kern="1200" dirty="0"/>
        </a:p>
      </dsp:txBody>
      <dsp:txXfrm>
        <a:off x="11865" y="1541918"/>
        <a:ext cx="3245265" cy="2386452"/>
      </dsp:txXfrm>
    </dsp:sp>
    <dsp:sp modelId="{DE4D997D-F7CB-42D7-8700-188F3BC0FFBE}">
      <dsp:nvSpPr>
        <dsp:cNvPr id="0" name=""/>
        <dsp:cNvSpPr/>
      </dsp:nvSpPr>
      <dsp:spPr>
        <a:xfrm>
          <a:off x="4879763" y="0"/>
          <a:ext cx="1135842" cy="9365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49310A1-4D13-4265-815C-2DD15588BED0}">
      <dsp:nvSpPr>
        <dsp:cNvPr id="0" name=""/>
        <dsp:cNvSpPr/>
      </dsp:nvSpPr>
      <dsp:spPr>
        <a:xfrm>
          <a:off x="3825052" y="1075780"/>
          <a:ext cx="3245265" cy="401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defRPr b="1"/>
          </a:pPr>
          <a:r>
            <a:rPr lang="en-US" sz="2800" b="0" i="0" kern="1200"/>
            <a:t>Not Guilty</a:t>
          </a:r>
          <a:endParaRPr lang="en-US" sz="2800" kern="1200"/>
        </a:p>
      </dsp:txBody>
      <dsp:txXfrm>
        <a:off x="3825052" y="1075780"/>
        <a:ext cx="3245265" cy="401359"/>
      </dsp:txXfrm>
    </dsp:sp>
    <dsp:sp modelId="{1E37BBA8-4D25-49D7-A06B-83C30FDD3ABF}">
      <dsp:nvSpPr>
        <dsp:cNvPr id="0" name=""/>
        <dsp:cNvSpPr/>
      </dsp:nvSpPr>
      <dsp:spPr>
        <a:xfrm>
          <a:off x="3825052" y="1541918"/>
          <a:ext cx="3245265" cy="2386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b="0" i="0" kern="1200" dirty="0"/>
            <a:t>The case is closed, no conditions are imposed on the defendant.</a:t>
          </a:r>
          <a:endParaRPr lang="en-US" sz="2400" kern="1200" dirty="0"/>
        </a:p>
      </dsp:txBody>
      <dsp:txXfrm>
        <a:off x="3825052" y="1541918"/>
        <a:ext cx="3245265" cy="2386452"/>
      </dsp:txXfrm>
    </dsp:sp>
    <dsp:sp modelId="{285BC58F-4C34-4387-A718-E021EF6DB127}">
      <dsp:nvSpPr>
        <dsp:cNvPr id="0" name=""/>
        <dsp:cNvSpPr/>
      </dsp:nvSpPr>
      <dsp:spPr>
        <a:xfrm>
          <a:off x="8692950" y="0"/>
          <a:ext cx="1135842" cy="9365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9000" b="-9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7F5812-BE54-4C56-A567-7239FB98927D}">
      <dsp:nvSpPr>
        <dsp:cNvPr id="0" name=""/>
        <dsp:cNvSpPr/>
      </dsp:nvSpPr>
      <dsp:spPr>
        <a:xfrm>
          <a:off x="7638239" y="1075780"/>
          <a:ext cx="3245265" cy="401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defRPr b="1"/>
          </a:pPr>
          <a:r>
            <a:rPr lang="en-US" sz="2800" b="0" i="0" kern="1200"/>
            <a:t>Hung Jury</a:t>
          </a:r>
          <a:endParaRPr lang="en-US" sz="2800" kern="1200"/>
        </a:p>
      </dsp:txBody>
      <dsp:txXfrm>
        <a:off x="7638239" y="1075780"/>
        <a:ext cx="3245265" cy="401359"/>
      </dsp:txXfrm>
    </dsp:sp>
    <dsp:sp modelId="{3AAE69F0-95A8-4D82-9670-C4A45CFE8B9C}">
      <dsp:nvSpPr>
        <dsp:cNvPr id="0" name=""/>
        <dsp:cNvSpPr/>
      </dsp:nvSpPr>
      <dsp:spPr>
        <a:xfrm>
          <a:off x="7638239" y="1541918"/>
          <a:ext cx="3245265" cy="2386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b="0" i="0" kern="1200" dirty="0"/>
            <a:t>Jury could not reach a unanimous decision, case may be retried or not with a new jury pool at the discretion of the prosecutor.</a:t>
          </a:r>
          <a:endParaRPr lang="en-US" sz="2400" kern="1200" dirty="0"/>
        </a:p>
      </dsp:txBody>
      <dsp:txXfrm>
        <a:off x="7638239" y="1541918"/>
        <a:ext cx="3245265" cy="2386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E321D-B84A-44A7-92AC-EC9BF2315AD0}">
      <dsp:nvSpPr>
        <dsp:cNvPr id="0" name=""/>
        <dsp:cNvSpPr/>
      </dsp:nvSpPr>
      <dsp:spPr>
        <a:xfrm>
          <a:off x="0" y="171512"/>
          <a:ext cx="6496050" cy="744975"/>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4166" tIns="229108" rIns="50416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90 days in jail, $1,000 fine</a:t>
          </a:r>
        </a:p>
      </dsp:txBody>
      <dsp:txXfrm>
        <a:off x="0" y="171512"/>
        <a:ext cx="6496050" cy="744975"/>
      </dsp:txXfrm>
    </dsp:sp>
    <dsp:sp modelId="{E4B04C61-3A57-47FD-86EA-4C0D77A23B4F}">
      <dsp:nvSpPr>
        <dsp:cNvPr id="0" name=""/>
        <dsp:cNvSpPr/>
      </dsp:nvSpPr>
      <dsp:spPr>
        <a:xfrm>
          <a:off x="324802" y="9152"/>
          <a:ext cx="4547235" cy="32472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875" tIns="0" rIns="171875" bIns="0" numCol="1" spcCol="1270" anchor="ctr" anchorCtr="0">
          <a:noAutofit/>
        </a:bodyPr>
        <a:lstStyle/>
        <a:p>
          <a:pPr lvl="0" algn="l" defTabSz="1244600">
            <a:lnSpc>
              <a:spcPct val="90000"/>
            </a:lnSpc>
            <a:spcBef>
              <a:spcPct val="0"/>
            </a:spcBef>
            <a:spcAft>
              <a:spcPct val="35000"/>
            </a:spcAft>
          </a:pPr>
          <a:r>
            <a:rPr lang="en-US" sz="2800" kern="1200" dirty="0"/>
            <a:t>Simple Misdemeanor</a:t>
          </a:r>
        </a:p>
      </dsp:txBody>
      <dsp:txXfrm>
        <a:off x="340654" y="25004"/>
        <a:ext cx="4515531" cy="293016"/>
      </dsp:txXfrm>
    </dsp:sp>
    <dsp:sp modelId="{A0DB1987-F1B7-46BF-B0EF-2B10879DC0DD}">
      <dsp:nvSpPr>
        <dsp:cNvPr id="0" name=""/>
        <dsp:cNvSpPr/>
      </dsp:nvSpPr>
      <dsp:spPr>
        <a:xfrm>
          <a:off x="0" y="1138247"/>
          <a:ext cx="6496050" cy="744975"/>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4166" tIns="229108" rIns="50416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364 days in jail, $5,000 fine</a:t>
          </a:r>
        </a:p>
      </dsp:txBody>
      <dsp:txXfrm>
        <a:off x="0" y="1138247"/>
        <a:ext cx="6496050" cy="744975"/>
      </dsp:txXfrm>
    </dsp:sp>
    <dsp:sp modelId="{5B5AA276-C3A9-4E67-882F-00ECAA74F8CE}">
      <dsp:nvSpPr>
        <dsp:cNvPr id="0" name=""/>
        <dsp:cNvSpPr/>
      </dsp:nvSpPr>
      <dsp:spPr>
        <a:xfrm>
          <a:off x="324802" y="975887"/>
          <a:ext cx="4547235" cy="32472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875" tIns="0" rIns="171875" bIns="0" numCol="1" spcCol="1270" anchor="ctr" anchorCtr="0">
          <a:noAutofit/>
        </a:bodyPr>
        <a:lstStyle/>
        <a:p>
          <a:pPr lvl="0" algn="l" defTabSz="1244600">
            <a:lnSpc>
              <a:spcPct val="90000"/>
            </a:lnSpc>
            <a:spcBef>
              <a:spcPct val="0"/>
            </a:spcBef>
            <a:spcAft>
              <a:spcPct val="35000"/>
            </a:spcAft>
          </a:pPr>
          <a:r>
            <a:rPr lang="en-US" sz="2800" kern="1200" dirty="0"/>
            <a:t>Gross Misdemeanor</a:t>
          </a:r>
        </a:p>
      </dsp:txBody>
      <dsp:txXfrm>
        <a:off x="340654" y="991739"/>
        <a:ext cx="4515531" cy="293016"/>
      </dsp:txXfrm>
    </dsp:sp>
    <dsp:sp modelId="{9B11043E-EF9D-437B-89FA-72495FB70463}">
      <dsp:nvSpPr>
        <dsp:cNvPr id="0" name=""/>
        <dsp:cNvSpPr/>
      </dsp:nvSpPr>
      <dsp:spPr>
        <a:xfrm>
          <a:off x="0" y="2104982"/>
          <a:ext cx="6496050" cy="744975"/>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4166" tIns="229108" rIns="50416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5 years in prison, $10,000 fine</a:t>
          </a:r>
        </a:p>
      </dsp:txBody>
      <dsp:txXfrm>
        <a:off x="0" y="2104982"/>
        <a:ext cx="6496050" cy="744975"/>
      </dsp:txXfrm>
    </dsp:sp>
    <dsp:sp modelId="{4F39AF0D-123E-4D07-A487-66B933A1CBDD}">
      <dsp:nvSpPr>
        <dsp:cNvPr id="0" name=""/>
        <dsp:cNvSpPr/>
      </dsp:nvSpPr>
      <dsp:spPr>
        <a:xfrm>
          <a:off x="324802" y="1942622"/>
          <a:ext cx="4547235" cy="32472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875" tIns="0" rIns="171875" bIns="0" numCol="1" spcCol="1270" anchor="ctr" anchorCtr="0">
          <a:noAutofit/>
        </a:bodyPr>
        <a:lstStyle/>
        <a:p>
          <a:pPr lvl="0" algn="l" defTabSz="1244600">
            <a:lnSpc>
              <a:spcPct val="90000"/>
            </a:lnSpc>
            <a:spcBef>
              <a:spcPct val="0"/>
            </a:spcBef>
            <a:spcAft>
              <a:spcPct val="35000"/>
            </a:spcAft>
          </a:pPr>
          <a:r>
            <a:rPr lang="en-US" sz="2800" kern="1200" dirty="0"/>
            <a:t>Class C Felony</a:t>
          </a:r>
        </a:p>
      </dsp:txBody>
      <dsp:txXfrm>
        <a:off x="340654" y="1958474"/>
        <a:ext cx="4515531" cy="293016"/>
      </dsp:txXfrm>
    </dsp:sp>
    <dsp:sp modelId="{8D41A1D2-EE38-446C-A0C2-2F68F3E8D910}">
      <dsp:nvSpPr>
        <dsp:cNvPr id="0" name=""/>
        <dsp:cNvSpPr/>
      </dsp:nvSpPr>
      <dsp:spPr>
        <a:xfrm>
          <a:off x="0" y="3071717"/>
          <a:ext cx="6496050" cy="744975"/>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4166" tIns="229108" rIns="50416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10 years in prison, $20,000 fine</a:t>
          </a:r>
        </a:p>
      </dsp:txBody>
      <dsp:txXfrm>
        <a:off x="0" y="3071717"/>
        <a:ext cx="6496050" cy="744975"/>
      </dsp:txXfrm>
    </dsp:sp>
    <dsp:sp modelId="{A9A71B8C-1DDE-446E-A68D-F36CA680BCD6}">
      <dsp:nvSpPr>
        <dsp:cNvPr id="0" name=""/>
        <dsp:cNvSpPr/>
      </dsp:nvSpPr>
      <dsp:spPr>
        <a:xfrm>
          <a:off x="324802" y="2909357"/>
          <a:ext cx="4547235" cy="32472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875" tIns="0" rIns="171875" bIns="0" numCol="1" spcCol="1270" anchor="ctr" anchorCtr="0">
          <a:noAutofit/>
        </a:bodyPr>
        <a:lstStyle/>
        <a:p>
          <a:pPr lvl="0" algn="l" defTabSz="1244600">
            <a:lnSpc>
              <a:spcPct val="90000"/>
            </a:lnSpc>
            <a:spcBef>
              <a:spcPct val="0"/>
            </a:spcBef>
            <a:spcAft>
              <a:spcPct val="35000"/>
            </a:spcAft>
          </a:pPr>
          <a:r>
            <a:rPr lang="en-US" sz="2800" kern="1200" dirty="0"/>
            <a:t>Class B Felony</a:t>
          </a:r>
        </a:p>
      </dsp:txBody>
      <dsp:txXfrm>
        <a:off x="340654" y="2925209"/>
        <a:ext cx="4515531" cy="293016"/>
      </dsp:txXfrm>
    </dsp:sp>
    <dsp:sp modelId="{5349F5D1-C3F2-4773-8D51-3B7CBF4A0F38}">
      <dsp:nvSpPr>
        <dsp:cNvPr id="0" name=""/>
        <dsp:cNvSpPr/>
      </dsp:nvSpPr>
      <dsp:spPr>
        <a:xfrm>
          <a:off x="0" y="4038452"/>
          <a:ext cx="6496050" cy="744975"/>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4166" tIns="229108" rIns="50416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Life imprisonment, $50,000 fine</a:t>
          </a:r>
        </a:p>
      </dsp:txBody>
      <dsp:txXfrm>
        <a:off x="0" y="4038452"/>
        <a:ext cx="6496050" cy="744975"/>
      </dsp:txXfrm>
    </dsp:sp>
    <dsp:sp modelId="{20B3DA0E-196E-45A2-845C-F0B9379E40DA}">
      <dsp:nvSpPr>
        <dsp:cNvPr id="0" name=""/>
        <dsp:cNvSpPr/>
      </dsp:nvSpPr>
      <dsp:spPr>
        <a:xfrm>
          <a:off x="324802" y="3876092"/>
          <a:ext cx="4547235" cy="32472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875" tIns="0" rIns="171875" bIns="0" numCol="1" spcCol="1270" anchor="ctr" anchorCtr="0">
          <a:noAutofit/>
        </a:bodyPr>
        <a:lstStyle/>
        <a:p>
          <a:pPr lvl="0" algn="l" defTabSz="1244600">
            <a:lnSpc>
              <a:spcPct val="90000"/>
            </a:lnSpc>
            <a:spcBef>
              <a:spcPct val="0"/>
            </a:spcBef>
            <a:spcAft>
              <a:spcPct val="35000"/>
            </a:spcAft>
          </a:pPr>
          <a:r>
            <a:rPr lang="en-US" sz="2800" kern="1200" dirty="0"/>
            <a:t>Class A Felony</a:t>
          </a:r>
        </a:p>
      </dsp:txBody>
      <dsp:txXfrm>
        <a:off x="340654" y="3891944"/>
        <a:ext cx="4515531" cy="2930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B74EF-C55F-4EB6-A0B1-4AEDE132D036}">
      <dsp:nvSpPr>
        <dsp:cNvPr id="0" name=""/>
        <dsp:cNvSpPr/>
      </dsp:nvSpPr>
      <dsp:spPr>
        <a:xfrm rot="5400000">
          <a:off x="5185865" y="-1798475"/>
          <a:ext cx="2414881" cy="6012907"/>
        </a:xfrm>
        <a:prstGeom prst="round2Same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If repeat offender or conduct resulted in animal death-&gt;mandatory</a:t>
          </a:r>
        </a:p>
        <a:p>
          <a:pPr marL="228600" lvl="1" indent="-228600" algn="l" defTabSz="889000">
            <a:lnSpc>
              <a:spcPct val="90000"/>
            </a:lnSpc>
            <a:spcBef>
              <a:spcPct val="0"/>
            </a:spcBef>
            <a:spcAft>
              <a:spcPct val="15000"/>
            </a:spcAft>
            <a:buChar char="••"/>
          </a:pPr>
          <a:r>
            <a:rPr lang="en-US" sz="2000" kern="1200" dirty="0"/>
            <a:t>Court may order forfeiture-upon finding treatment to have been severe and likely to reoccur</a:t>
          </a:r>
        </a:p>
      </dsp:txBody>
      <dsp:txXfrm rot="-5400000">
        <a:off x="3386853" y="118422"/>
        <a:ext cx="5895022" cy="2179111"/>
      </dsp:txXfrm>
    </dsp:sp>
    <dsp:sp modelId="{B818470F-D6D6-4596-B27E-E7ADBB57E9FA}">
      <dsp:nvSpPr>
        <dsp:cNvPr id="0" name=""/>
        <dsp:cNvSpPr/>
      </dsp:nvSpPr>
      <dsp:spPr>
        <a:xfrm>
          <a:off x="4591" y="347830"/>
          <a:ext cx="3382260" cy="1720294"/>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a:t>Post-conviction forfeiture</a:t>
          </a:r>
        </a:p>
      </dsp:txBody>
      <dsp:txXfrm>
        <a:off x="88569" y="431808"/>
        <a:ext cx="3214304" cy="1552338"/>
      </dsp:txXfrm>
    </dsp:sp>
    <dsp:sp modelId="{28642115-D46B-49CF-81AD-4AE5AF278A58}">
      <dsp:nvSpPr>
        <dsp:cNvPr id="0" name=""/>
        <dsp:cNvSpPr/>
      </dsp:nvSpPr>
      <dsp:spPr>
        <a:xfrm rot="5400000">
          <a:off x="5326420" y="561865"/>
          <a:ext cx="2133771" cy="6012907"/>
        </a:xfrm>
        <a:prstGeom prst="round2SameRect">
          <a:avLst/>
        </a:prstGeom>
        <a:solidFill>
          <a:schemeClr val="accent5">
            <a:tint val="40000"/>
            <a:alpha val="90000"/>
            <a:hueOff val="-3188598"/>
            <a:satOff val="-21305"/>
            <a:lumOff val="-2087"/>
            <a:alphaOff val="0"/>
          </a:schemeClr>
        </a:solidFill>
        <a:ln w="19050" cap="rnd" cmpd="sng" algn="ctr">
          <a:solidFill>
            <a:schemeClr val="accent5">
              <a:tint val="40000"/>
              <a:alpha val="90000"/>
              <a:hueOff val="-3188598"/>
              <a:satOff val="-21305"/>
              <a:lumOff val="-20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Ban on owning, caring for, or residing with</a:t>
          </a:r>
        </a:p>
        <a:p>
          <a:pPr marL="457200" lvl="2" indent="-228600" algn="l" defTabSz="889000">
            <a:lnSpc>
              <a:spcPct val="90000"/>
            </a:lnSpc>
            <a:spcBef>
              <a:spcPct val="0"/>
            </a:spcBef>
            <a:spcAft>
              <a:spcPct val="15000"/>
            </a:spcAft>
            <a:buChar char="••"/>
          </a:pPr>
          <a:r>
            <a:rPr lang="en-US" sz="2000" kern="1200" dirty="0"/>
            <a:t>Animal of same taxonomic order &gt; for mammals</a:t>
          </a:r>
        </a:p>
        <a:p>
          <a:pPr marL="457200" lvl="2" indent="-228600" algn="l" defTabSz="889000">
            <a:lnSpc>
              <a:spcPct val="90000"/>
            </a:lnSpc>
            <a:spcBef>
              <a:spcPct val="0"/>
            </a:spcBef>
            <a:spcAft>
              <a:spcPct val="15000"/>
            </a:spcAft>
            <a:buChar char="••"/>
          </a:pPr>
          <a:r>
            <a:rPr lang="en-US" sz="2000" kern="1200" dirty="0"/>
            <a:t>Animal of same taxonomic class &gt;for non-mammals</a:t>
          </a:r>
        </a:p>
      </dsp:txBody>
      <dsp:txXfrm rot="-5400000">
        <a:off x="3386852" y="2605595"/>
        <a:ext cx="5908745" cy="1925447"/>
      </dsp:txXfrm>
    </dsp:sp>
    <dsp:sp modelId="{BA410AF8-ABA8-41C2-856B-C634FE30B0C0}">
      <dsp:nvSpPr>
        <dsp:cNvPr id="0" name=""/>
        <dsp:cNvSpPr/>
      </dsp:nvSpPr>
      <dsp:spPr>
        <a:xfrm>
          <a:off x="4591" y="2708171"/>
          <a:ext cx="3382260" cy="1720294"/>
        </a:xfrm>
        <a:prstGeom prst="roundRect">
          <a:avLst/>
        </a:prstGeom>
        <a:solidFill>
          <a:schemeClr val="accent5">
            <a:hueOff val="-2627937"/>
            <a:satOff val="-17848"/>
            <a:lumOff val="-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a:t>Post-conviction Possession ban</a:t>
          </a:r>
        </a:p>
      </dsp:txBody>
      <dsp:txXfrm>
        <a:off x="88569" y="2792149"/>
        <a:ext cx="3214304" cy="155233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7294A-5954-471E-8C0E-616703CB7116}" type="datetimeFigureOut">
              <a:rPr lang="en-US" smtClean="0"/>
              <a:t>3/3/2020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8D3CD-2153-4119-A7FC-3059E589C171}" type="slidenum">
              <a:rPr lang="en-US" smtClean="0"/>
              <a:t>‹#›</a:t>
            </a:fld>
            <a:endParaRPr lang="en-US"/>
          </a:p>
        </p:txBody>
      </p:sp>
    </p:spTree>
    <p:extLst>
      <p:ext uri="{BB962C8B-B14F-4D97-AF65-F5344CB8AC3E}">
        <p14:creationId xmlns:p14="http://schemas.microsoft.com/office/powerpoint/2010/main" val="145833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1</a:t>
            </a:fld>
            <a:endParaRPr lang="en-US"/>
          </a:p>
        </p:txBody>
      </p:sp>
    </p:spTree>
    <p:extLst>
      <p:ext uri="{BB962C8B-B14F-4D97-AF65-F5344CB8AC3E}">
        <p14:creationId xmlns:p14="http://schemas.microsoft.com/office/powerpoint/2010/main" val="368783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Speedy trial</a:t>
            </a:r>
            <a:r>
              <a:rPr lang="en-US" sz="1200" dirty="0">
                <a:latin typeface="Book Antiqua"/>
                <a:cs typeface="Book Antiqua"/>
              </a:rPr>
              <a:t>: A defendant must be brought to trial within 60 days of Arraignment if in custody, and 90 days if out of custody. </a:t>
            </a:r>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25</a:t>
            </a:fld>
            <a:endParaRPr lang="en-US"/>
          </a:p>
        </p:txBody>
      </p:sp>
    </p:spTree>
    <p:extLst>
      <p:ext uri="{BB962C8B-B14F-4D97-AF65-F5344CB8AC3E}">
        <p14:creationId xmlns:p14="http://schemas.microsoft.com/office/powerpoint/2010/main" val="289092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29</a:t>
            </a:fld>
            <a:endParaRPr lang="en-US"/>
          </a:p>
        </p:txBody>
      </p:sp>
    </p:spTree>
    <p:extLst>
      <p:ext uri="{BB962C8B-B14F-4D97-AF65-F5344CB8AC3E}">
        <p14:creationId xmlns:p14="http://schemas.microsoft.com/office/powerpoint/2010/main" val="9896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Exception- 3.5 is Prosecution’s motion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Testimony-</a:t>
            </a:r>
            <a:r>
              <a:rPr lang="en-US" sz="1200" dirty="0">
                <a:latin typeface="Book Antiqua"/>
                <a:cs typeface="Book Antiqua"/>
              </a:rPr>
              <a:t>At the motion hearing, the officers and/or witnesses may need to address or clarify the specific issues of the motion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Argument-</a:t>
            </a:r>
            <a:r>
              <a:rPr lang="en-US" sz="1200" dirty="0">
                <a:latin typeface="Book Antiqua"/>
                <a:cs typeface="Book Antiqua"/>
              </a:rPr>
              <a:t>After testimony, both Prosecution and Defense are given the chance to present legal argument on the issue of the motion</a:t>
            </a:r>
          </a:p>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30</a:t>
            </a:fld>
            <a:endParaRPr lang="en-US"/>
          </a:p>
        </p:txBody>
      </p:sp>
    </p:spTree>
    <p:extLst>
      <p:ext uri="{BB962C8B-B14F-4D97-AF65-F5344CB8AC3E}">
        <p14:creationId xmlns:p14="http://schemas.microsoft.com/office/powerpoint/2010/main" val="3654317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Grants motion to suppress-</a:t>
            </a:r>
          </a:p>
          <a:p>
            <a:pPr lvl="1">
              <a:spcBef>
                <a:spcPts val="0"/>
              </a:spcBef>
              <a:buClrTx/>
              <a:defRPr/>
            </a:pPr>
            <a:r>
              <a:rPr lang="en-US" sz="2400" dirty="0">
                <a:latin typeface="+mn-lt"/>
                <a:cs typeface="Book Antiqua"/>
              </a:rPr>
              <a:t>-case either proceeds to trial without that evidence</a:t>
            </a:r>
          </a:p>
          <a:p>
            <a:pPr lvl="1">
              <a:spcBef>
                <a:spcPts val="0"/>
              </a:spcBef>
              <a:buClrTx/>
              <a:defRPr/>
            </a:pPr>
            <a:r>
              <a:rPr lang="en-US" sz="2400" dirty="0">
                <a:latin typeface="+mn-lt"/>
                <a:cs typeface="Book Antiqua"/>
              </a:rPr>
              <a:t>-the parties negotiate a new offer for plea, </a:t>
            </a:r>
            <a:r>
              <a:rPr lang="en-US" sz="2400" b="1" u="sng" dirty="0">
                <a:latin typeface="+mn-lt"/>
                <a:cs typeface="Book Antiqua"/>
              </a:rPr>
              <a:t>OR</a:t>
            </a:r>
          </a:p>
          <a:p>
            <a:pPr lvl="1">
              <a:spcBef>
                <a:spcPts val="0"/>
              </a:spcBef>
              <a:buClrTx/>
              <a:defRPr/>
            </a:pPr>
            <a:r>
              <a:rPr lang="en-US" sz="2400" dirty="0">
                <a:latin typeface="+mn-lt"/>
                <a:cs typeface="Book Antiqua"/>
              </a:rPr>
              <a:t>-case is dismissed because the City/State cannot proceed absent that evidence</a:t>
            </a:r>
          </a:p>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31</a:t>
            </a:fld>
            <a:endParaRPr lang="en-US"/>
          </a:p>
        </p:txBody>
      </p:sp>
    </p:spTree>
    <p:extLst>
      <p:ext uri="{BB962C8B-B14F-4D97-AF65-F5344CB8AC3E}">
        <p14:creationId xmlns:p14="http://schemas.microsoft.com/office/powerpoint/2010/main" val="364364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33</a:t>
            </a:fld>
            <a:endParaRPr lang="en-US"/>
          </a:p>
        </p:txBody>
      </p:sp>
    </p:spTree>
    <p:extLst>
      <p:ext uri="{BB962C8B-B14F-4D97-AF65-F5344CB8AC3E}">
        <p14:creationId xmlns:p14="http://schemas.microsoft.com/office/powerpoint/2010/main" val="1314255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36</a:t>
            </a:fld>
            <a:endParaRPr lang="en-US"/>
          </a:p>
        </p:txBody>
      </p:sp>
    </p:spTree>
    <p:extLst>
      <p:ext uri="{BB962C8B-B14F-4D97-AF65-F5344CB8AC3E}">
        <p14:creationId xmlns:p14="http://schemas.microsoft.com/office/powerpoint/2010/main" val="2252801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40</a:t>
            </a:fld>
            <a:endParaRPr lang="en-US"/>
          </a:p>
        </p:txBody>
      </p:sp>
    </p:spTree>
    <p:extLst>
      <p:ext uri="{BB962C8B-B14F-4D97-AF65-F5344CB8AC3E}">
        <p14:creationId xmlns:p14="http://schemas.microsoft.com/office/powerpoint/2010/main" val="2462132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Defense has no burden to </a:t>
            </a:r>
            <a:r>
              <a:rPr lang="en-US" sz="1200" dirty="0">
                <a:latin typeface="+mn-lt"/>
                <a:cs typeface="Book Antiqua"/>
              </a:rPr>
              <a:t>call any witness or present any evidence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Book Antiqua"/>
              </a:rPr>
              <a:t>Defense has to declare certain defenses ahead of time</a:t>
            </a:r>
          </a:p>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41</a:t>
            </a:fld>
            <a:endParaRPr lang="en-US"/>
          </a:p>
        </p:txBody>
      </p:sp>
    </p:spTree>
    <p:extLst>
      <p:ext uri="{BB962C8B-B14F-4D97-AF65-F5344CB8AC3E}">
        <p14:creationId xmlns:p14="http://schemas.microsoft.com/office/powerpoint/2010/main" val="3395915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42</a:t>
            </a:fld>
            <a:endParaRPr lang="en-US"/>
          </a:p>
        </p:txBody>
      </p:sp>
    </p:spTree>
    <p:extLst>
      <p:ext uri="{BB962C8B-B14F-4D97-AF65-F5344CB8AC3E}">
        <p14:creationId xmlns:p14="http://schemas.microsoft.com/office/powerpoint/2010/main" val="4273858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45</a:t>
            </a:fld>
            <a:endParaRPr lang="en-US"/>
          </a:p>
        </p:txBody>
      </p:sp>
    </p:spTree>
    <p:extLst>
      <p:ext uri="{BB962C8B-B14F-4D97-AF65-F5344CB8AC3E}">
        <p14:creationId xmlns:p14="http://schemas.microsoft.com/office/powerpoint/2010/main" val="187236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Appeal after a plea </a:t>
            </a:r>
            <a:r>
              <a:rPr lang="en-US"/>
              <a:t>is unlikely</a:t>
            </a:r>
          </a:p>
        </p:txBody>
      </p:sp>
      <p:sp>
        <p:nvSpPr>
          <p:cNvPr id="4" name="Slide Number Placeholder 3"/>
          <p:cNvSpPr>
            <a:spLocks noGrp="1"/>
          </p:cNvSpPr>
          <p:nvPr>
            <p:ph type="sldNum" sz="quarter" idx="5"/>
          </p:nvPr>
        </p:nvSpPr>
        <p:spPr/>
        <p:txBody>
          <a:bodyPr/>
          <a:lstStyle/>
          <a:p>
            <a:fld id="{9638D3CD-2153-4119-A7FC-3059E589C171}" type="slidenum">
              <a:rPr lang="en-US" smtClean="0"/>
              <a:t>3</a:t>
            </a:fld>
            <a:endParaRPr lang="en-US"/>
          </a:p>
        </p:txBody>
      </p:sp>
    </p:spTree>
    <p:extLst>
      <p:ext uri="{BB962C8B-B14F-4D97-AF65-F5344CB8AC3E}">
        <p14:creationId xmlns:p14="http://schemas.microsoft.com/office/powerpoint/2010/main" val="1781264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Your Prosecutor-don’t anticipate/try to fix something defense said/did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Book Antiqua"/>
              </a:rPr>
              <a:t>Attention-(or judge, if no jury present)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Book Antiqua"/>
              </a:rPr>
              <a:t>Formal atmosphere-use words like Sir, Ma’am, Miss, Your Honor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Truthful-</a:t>
            </a:r>
            <a:r>
              <a:rPr lang="en-US" sz="1200" dirty="0">
                <a:latin typeface="+mn-lt"/>
                <a:cs typeface="Book Antiqua"/>
              </a:rPr>
              <a:t>If you don’t know or can’t remember, IT’S OKAY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cs typeface="Book Antiqua"/>
              </a:rPr>
              <a:t>Likable = credible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cs typeface="Book Antiqua"/>
              </a:rPr>
              <a:t>Avoid attempts at humor or sarcasm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Book Antiqua"/>
            </a:endParaRPr>
          </a:p>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46</a:t>
            </a:fld>
            <a:endParaRPr lang="en-US"/>
          </a:p>
        </p:txBody>
      </p:sp>
    </p:spTree>
    <p:extLst>
      <p:ext uri="{BB962C8B-B14F-4D97-AF65-F5344CB8AC3E}">
        <p14:creationId xmlns:p14="http://schemas.microsoft.com/office/powerpoint/2010/main" val="524870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Expert-may be allowed to express an opinion in addition to giving testimony as to facts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not, however, required to accept his or her opinion. To determine the credibility and weight to be given to this type of evidence, you may consider, among other things, the education, training, experience, knowledge, and ability of the witness. You may also consider the reasons given for the opinion and the sources of his or her information, as well as considering the factors already given to you for evaluating the testimony of any other witness.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consider the factors already given to you for evaluating the testimony of any other witness</a:t>
            </a:r>
          </a:p>
          <a:p>
            <a:endParaRPr lang="en-US" dirty="0"/>
          </a:p>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47</a:t>
            </a:fld>
            <a:endParaRPr lang="en-US"/>
          </a:p>
        </p:txBody>
      </p:sp>
    </p:spTree>
    <p:extLst>
      <p:ext uri="{BB962C8B-B14F-4D97-AF65-F5344CB8AC3E}">
        <p14:creationId xmlns:p14="http://schemas.microsoft.com/office/powerpoint/2010/main" val="3075944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a:t>Everyone likes veterinarians</a:t>
            </a:r>
          </a:p>
          <a:p>
            <a:pPr>
              <a:lnSpc>
                <a:spcPct val="90000"/>
              </a:lnSpc>
            </a:pPr>
            <a:r>
              <a:rPr lang="en-US" sz="1200" dirty="0"/>
              <a:t>Unfortunately not everyone one likes animal control officers or law enforcement</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1200" dirty="0">
                <a:latin typeface="+mn-lt"/>
              </a:rPr>
              <a:t>They look at any relationship to either side of the case; motive </a:t>
            </a:r>
          </a:p>
          <a:p>
            <a:pPr>
              <a:lnSpc>
                <a:spcPct val="90000"/>
              </a:lnSpc>
            </a:pPr>
            <a:endParaRPr lang="en-US" sz="1200" dirty="0"/>
          </a:p>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48</a:t>
            </a:fld>
            <a:endParaRPr lang="en-US"/>
          </a:p>
        </p:txBody>
      </p:sp>
    </p:spTree>
    <p:extLst>
      <p:ext uri="{BB962C8B-B14F-4D97-AF65-F5344CB8AC3E}">
        <p14:creationId xmlns:p14="http://schemas.microsoft.com/office/powerpoint/2010/main" val="2347355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49</a:t>
            </a:fld>
            <a:endParaRPr lang="en-US"/>
          </a:p>
        </p:txBody>
      </p:sp>
    </p:spTree>
    <p:extLst>
      <p:ext uri="{BB962C8B-B14F-4D97-AF65-F5344CB8AC3E}">
        <p14:creationId xmlns:p14="http://schemas.microsoft.com/office/powerpoint/2010/main" val="4763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Remember’s</a:t>
            </a:r>
            <a:r>
              <a:rPr lang="en-US" dirty="0"/>
              <a:t> State’s burden of proof-reasonable doubt</a:t>
            </a:r>
          </a:p>
        </p:txBody>
      </p:sp>
      <p:sp>
        <p:nvSpPr>
          <p:cNvPr id="4" name="Slide Number Placeholder 3"/>
          <p:cNvSpPr>
            <a:spLocks noGrp="1"/>
          </p:cNvSpPr>
          <p:nvPr>
            <p:ph type="sldNum" sz="quarter" idx="5"/>
          </p:nvPr>
        </p:nvSpPr>
        <p:spPr/>
        <p:txBody>
          <a:bodyPr/>
          <a:lstStyle/>
          <a:p>
            <a:fld id="{9638D3CD-2153-4119-A7FC-3059E589C171}" type="slidenum">
              <a:rPr lang="en-US" smtClean="0"/>
              <a:t>51</a:t>
            </a:fld>
            <a:endParaRPr lang="en-US"/>
          </a:p>
        </p:txBody>
      </p:sp>
    </p:spTree>
    <p:extLst>
      <p:ext uri="{BB962C8B-B14F-4D97-AF65-F5344CB8AC3E}">
        <p14:creationId xmlns:p14="http://schemas.microsoft.com/office/powerpoint/2010/main" val="2924028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53</a:t>
            </a:fld>
            <a:endParaRPr lang="en-US"/>
          </a:p>
        </p:txBody>
      </p:sp>
    </p:spTree>
    <p:extLst>
      <p:ext uri="{BB962C8B-B14F-4D97-AF65-F5344CB8AC3E}">
        <p14:creationId xmlns:p14="http://schemas.microsoft.com/office/powerpoint/2010/main" val="2428786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54</a:t>
            </a:fld>
            <a:endParaRPr lang="en-US"/>
          </a:p>
        </p:txBody>
      </p:sp>
    </p:spTree>
    <p:extLst>
      <p:ext uri="{BB962C8B-B14F-4D97-AF65-F5344CB8AC3E}">
        <p14:creationId xmlns:p14="http://schemas.microsoft.com/office/powerpoint/2010/main" val="3223647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Tx/counseling-D pays,, </a:t>
            </a:r>
            <a:r>
              <a:rPr lang="en-US" sz="1200" dirty="0">
                <a:solidFill>
                  <a:schemeClr val="tx2"/>
                </a:solidFill>
              </a:rPr>
              <a:t>look at underlying pathology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Restitution-</a:t>
            </a:r>
            <a:r>
              <a:rPr lang="en-US" sz="1200" dirty="0">
                <a:solidFill>
                  <a:schemeClr val="tx2"/>
                </a:solidFill>
              </a:rPr>
              <a:t>(be able to break down and document all costs for care-food/treatment)</a:t>
            </a:r>
          </a:p>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55</a:t>
            </a:fld>
            <a:endParaRPr lang="en-US"/>
          </a:p>
        </p:txBody>
      </p:sp>
    </p:spTree>
    <p:extLst>
      <p:ext uri="{BB962C8B-B14F-4D97-AF65-F5344CB8AC3E}">
        <p14:creationId xmlns:p14="http://schemas.microsoft.com/office/powerpoint/2010/main" val="1091231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56</a:t>
            </a:fld>
            <a:endParaRPr lang="en-US"/>
          </a:p>
        </p:txBody>
      </p:sp>
    </p:spTree>
    <p:extLst>
      <p:ext uri="{BB962C8B-B14F-4D97-AF65-F5344CB8AC3E}">
        <p14:creationId xmlns:p14="http://schemas.microsoft.com/office/powerpoint/2010/main" val="3892202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Consideration-where does animal end up, distance from suspect, not allow family to adopt it/bring it back</a:t>
            </a:r>
          </a:p>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57</a:t>
            </a:fld>
            <a:endParaRPr lang="en-US"/>
          </a:p>
        </p:txBody>
      </p:sp>
    </p:spTree>
    <p:extLst>
      <p:ext uri="{BB962C8B-B14F-4D97-AF65-F5344CB8AC3E}">
        <p14:creationId xmlns:p14="http://schemas.microsoft.com/office/powerpoint/2010/main" val="287967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5</a:t>
            </a:fld>
            <a:endParaRPr lang="en-US"/>
          </a:p>
        </p:txBody>
      </p:sp>
    </p:spTree>
    <p:extLst>
      <p:ext uri="{BB962C8B-B14F-4D97-AF65-F5344CB8AC3E}">
        <p14:creationId xmlns:p14="http://schemas.microsoft.com/office/powerpoint/2010/main" val="3918308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59</a:t>
            </a:fld>
            <a:endParaRPr lang="en-US"/>
          </a:p>
        </p:txBody>
      </p:sp>
    </p:spTree>
    <p:extLst>
      <p:ext uri="{BB962C8B-B14F-4D97-AF65-F5344CB8AC3E}">
        <p14:creationId xmlns:p14="http://schemas.microsoft.com/office/powerpoint/2010/main" val="4014022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cs typeface="Book Antiqua"/>
              </a:rPr>
              <a:t>If the higher court takes the appeal, then the Prosecutor will go to argue the issues in the brief at the higher court, as well</a:t>
            </a:r>
          </a:p>
          <a:p>
            <a:endParaRPr lang="en-US"/>
          </a:p>
        </p:txBody>
      </p:sp>
      <p:sp>
        <p:nvSpPr>
          <p:cNvPr id="4" name="Slide Number Placeholder 3"/>
          <p:cNvSpPr>
            <a:spLocks noGrp="1"/>
          </p:cNvSpPr>
          <p:nvPr>
            <p:ph type="sldNum" sz="quarter" idx="5"/>
          </p:nvPr>
        </p:nvSpPr>
        <p:spPr/>
        <p:txBody>
          <a:bodyPr/>
          <a:lstStyle/>
          <a:p>
            <a:fld id="{9638D3CD-2153-4119-A7FC-3059E589C171}" type="slidenum">
              <a:rPr lang="en-US" smtClean="0"/>
              <a:t>60</a:t>
            </a:fld>
            <a:endParaRPr lang="en-US"/>
          </a:p>
        </p:txBody>
      </p:sp>
    </p:spTree>
    <p:extLst>
      <p:ext uri="{BB962C8B-B14F-4D97-AF65-F5344CB8AC3E}">
        <p14:creationId xmlns:p14="http://schemas.microsoft.com/office/powerpoint/2010/main" val="3938968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61</a:t>
            </a:fld>
            <a:endParaRPr lang="en-US"/>
          </a:p>
        </p:txBody>
      </p:sp>
    </p:spTree>
    <p:extLst>
      <p:ext uri="{BB962C8B-B14F-4D97-AF65-F5344CB8AC3E}">
        <p14:creationId xmlns:p14="http://schemas.microsoft.com/office/powerpoint/2010/main" val="118252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Witnesses- civilian, officer, family, veterinary</a:t>
            </a:r>
          </a:p>
          <a:p>
            <a:r>
              <a:rPr lang="en-US" dirty="0"/>
              <a:t>Take photos, document smell, sounds, what you see</a:t>
            </a:r>
          </a:p>
          <a:p>
            <a:r>
              <a:rPr lang="en-US" dirty="0"/>
              <a:t>There is difference between the death/body score being a result of a health condition v. untreated obvious health condition v. starvation</a:t>
            </a:r>
          </a:p>
          <a:p>
            <a:r>
              <a:rPr lang="en-US" dirty="0"/>
              <a:t>Ask Law enforcement/prosecutors to help if DV component, elder abuse, etc.</a:t>
            </a:r>
          </a:p>
          <a:p>
            <a:r>
              <a:rPr lang="en-US" dirty="0"/>
              <a:t>Better to do it right first time, cannot always fix gaps later</a:t>
            </a:r>
          </a:p>
        </p:txBody>
      </p:sp>
      <p:sp>
        <p:nvSpPr>
          <p:cNvPr id="4" name="Slide Number Placeholder 3"/>
          <p:cNvSpPr>
            <a:spLocks noGrp="1"/>
          </p:cNvSpPr>
          <p:nvPr>
            <p:ph type="sldNum" sz="quarter" idx="5"/>
          </p:nvPr>
        </p:nvSpPr>
        <p:spPr/>
        <p:txBody>
          <a:bodyPr/>
          <a:lstStyle/>
          <a:p>
            <a:fld id="{9638D3CD-2153-4119-A7FC-3059E589C171}" type="slidenum">
              <a:rPr lang="en-US" smtClean="0"/>
              <a:t>8</a:t>
            </a:fld>
            <a:endParaRPr lang="en-US"/>
          </a:p>
        </p:txBody>
      </p:sp>
    </p:spTree>
    <p:extLst>
      <p:ext uri="{BB962C8B-B14F-4D97-AF65-F5344CB8AC3E}">
        <p14:creationId xmlns:p14="http://schemas.microsoft.com/office/powerpoint/2010/main" val="3968861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Humans-</a:t>
            </a:r>
            <a:r>
              <a:rPr lang="en-US" sz="1200" dirty="0"/>
              <a:t>(elderly, children, disabled)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Animals-including veterinary evaluation, treatment, sheltering, re-homing, euthanasia)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Restitution-for costs of veterinary care, food, and shelter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15</a:t>
            </a:fld>
            <a:endParaRPr lang="en-US"/>
          </a:p>
        </p:txBody>
      </p:sp>
    </p:spTree>
    <p:extLst>
      <p:ext uri="{BB962C8B-B14F-4D97-AF65-F5344CB8AC3E}">
        <p14:creationId xmlns:p14="http://schemas.microsoft.com/office/powerpoint/2010/main" val="308886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17</a:t>
            </a:fld>
            <a:endParaRPr lang="en-US"/>
          </a:p>
        </p:txBody>
      </p:sp>
    </p:spTree>
    <p:extLst>
      <p:ext uri="{BB962C8B-B14F-4D97-AF65-F5344CB8AC3E}">
        <p14:creationId xmlns:p14="http://schemas.microsoft.com/office/powerpoint/2010/main" val="10728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the focus through out the case- can we or did we prove the elements of the crime</a:t>
            </a:r>
          </a:p>
        </p:txBody>
      </p:sp>
      <p:sp>
        <p:nvSpPr>
          <p:cNvPr id="4" name="Slide Number Placeholder 3"/>
          <p:cNvSpPr>
            <a:spLocks noGrp="1"/>
          </p:cNvSpPr>
          <p:nvPr>
            <p:ph type="sldNum" sz="quarter" idx="5"/>
          </p:nvPr>
        </p:nvSpPr>
        <p:spPr/>
        <p:txBody>
          <a:bodyPr/>
          <a:lstStyle/>
          <a:p>
            <a:fld id="{9638D3CD-2153-4119-A7FC-3059E589C171}" type="slidenum">
              <a:rPr lang="en-US" smtClean="0"/>
              <a:t>19</a:t>
            </a:fld>
            <a:endParaRPr lang="en-US"/>
          </a:p>
        </p:txBody>
      </p:sp>
    </p:spTree>
    <p:extLst>
      <p:ext uri="{BB962C8B-B14F-4D97-AF65-F5344CB8AC3E}">
        <p14:creationId xmlns:p14="http://schemas.microsoft.com/office/powerpoint/2010/main" val="942704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Reasonable Doubt </a:t>
            </a:r>
            <a:r>
              <a:rPr lang="en-US" sz="1200" dirty="0"/>
              <a:t>	“A reasonable doubt is one for which a reason exists and may arise from the evidence or lack of evidence.  It is such a doubt as would exist in the mind of a reasonable person after fully, fairly, and carefully considering all of the evidence or lack of evidence.  If, from such consideration, you have an abiding belief in the truth of the charge, you are satisfied beyond a reasonable doubt.”</a:t>
            </a:r>
          </a:p>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20</a:t>
            </a:fld>
            <a:endParaRPr lang="en-US"/>
          </a:p>
        </p:txBody>
      </p:sp>
    </p:spTree>
    <p:extLst>
      <p:ext uri="{BB962C8B-B14F-4D97-AF65-F5344CB8AC3E}">
        <p14:creationId xmlns:p14="http://schemas.microsoft.com/office/powerpoint/2010/main" val="2581806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Discovery-</a:t>
            </a:r>
            <a:r>
              <a:rPr lang="en-US" dirty="0">
                <a:latin typeface="Book Antiqua"/>
                <a:cs typeface="Book Antiqua"/>
              </a:rPr>
              <a:t>strict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 Antiqua"/>
              </a:rPr>
              <a:t>Prosecutor’s recommendation-</a:t>
            </a:r>
            <a:r>
              <a:rPr lang="en-US" dirty="0">
                <a:latin typeface="Book Antiqua"/>
                <a:cs typeface="Book Antiqua"/>
              </a:rPr>
              <a:t>will make an offer for guilty plea, may be to plead as charged, to defer the sentence, or to amend the charge, depending on circumstances of each case</a:t>
            </a:r>
          </a:p>
          <a:p>
            <a:endParaRPr lang="en-US" dirty="0"/>
          </a:p>
        </p:txBody>
      </p:sp>
      <p:sp>
        <p:nvSpPr>
          <p:cNvPr id="4" name="Slide Number Placeholder 3"/>
          <p:cNvSpPr>
            <a:spLocks noGrp="1"/>
          </p:cNvSpPr>
          <p:nvPr>
            <p:ph type="sldNum" sz="quarter" idx="5"/>
          </p:nvPr>
        </p:nvSpPr>
        <p:spPr/>
        <p:txBody>
          <a:bodyPr/>
          <a:lstStyle/>
          <a:p>
            <a:fld id="{9638D3CD-2153-4119-A7FC-3059E589C171}" type="slidenum">
              <a:rPr lang="en-US" smtClean="0"/>
              <a:t>24</a:t>
            </a:fld>
            <a:endParaRPr lang="en-US"/>
          </a:p>
        </p:txBody>
      </p:sp>
    </p:spTree>
    <p:extLst>
      <p:ext uri="{BB962C8B-B14F-4D97-AF65-F5344CB8AC3E}">
        <p14:creationId xmlns:p14="http://schemas.microsoft.com/office/powerpoint/2010/main" val="149700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90062E-17B4-4D56-ABA9-8961C1BB88F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144524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0062E-17B4-4D56-ABA9-8961C1BB88F9}"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272568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690062E-17B4-4D56-ABA9-8961C1BB88F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1123827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690062E-17B4-4D56-ABA9-8961C1BB88F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CEC70-6269-435A-94B8-4A231B346BC2}"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11541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0062E-17B4-4D56-ABA9-8961C1BB88F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343990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90062E-17B4-4D56-ABA9-8961C1BB88F9}" type="datetimeFigureOut">
              <a:rPr lang="en-US" smtClean="0"/>
              <a:t>3/3/2020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3369602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90062E-17B4-4D56-ABA9-8961C1BB88F9}" type="datetimeFigureOut">
              <a:rPr lang="en-US" smtClean="0"/>
              <a:t>3/3/2020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2607910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90062E-17B4-4D56-ABA9-8961C1BB88F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2770555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90062E-17B4-4D56-ABA9-8961C1BB88F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302845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90062E-17B4-4D56-ABA9-8961C1BB88F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180485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0062E-17B4-4D56-ABA9-8961C1BB88F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132619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90062E-17B4-4D56-ABA9-8961C1BB88F9}"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297411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90062E-17B4-4D56-ABA9-8961C1BB88F9}" type="datetimeFigureOut">
              <a:rPr lang="en-US" smtClean="0"/>
              <a:t>3/3/2020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32293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690062E-17B4-4D56-ABA9-8961C1BB88F9}" type="datetimeFigureOut">
              <a:rPr lang="en-US" smtClean="0"/>
              <a:t>3/3/2020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279134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90062E-17B4-4D56-ABA9-8961C1BB88F9}" type="datetimeFigureOut">
              <a:rPr lang="en-US" smtClean="0"/>
              <a:t>3/3/2020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337208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690062E-17B4-4D56-ABA9-8961C1BB88F9}" type="datetimeFigureOut">
              <a:rPr lang="en-US" smtClean="0"/>
              <a:t>3/3/2020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76875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0062E-17B4-4D56-ABA9-8961C1BB88F9}"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CEC70-6269-435A-94B8-4A231B346BC2}" type="slidenum">
              <a:rPr lang="en-US" smtClean="0"/>
              <a:t>‹#›</a:t>
            </a:fld>
            <a:endParaRPr lang="en-US"/>
          </a:p>
        </p:txBody>
      </p:sp>
    </p:spTree>
    <p:extLst>
      <p:ext uri="{BB962C8B-B14F-4D97-AF65-F5344CB8AC3E}">
        <p14:creationId xmlns:p14="http://schemas.microsoft.com/office/powerpoint/2010/main" val="230365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690062E-17B4-4D56-ABA9-8961C1BB88F9}" type="datetimeFigureOut">
              <a:rPr lang="en-US" smtClean="0"/>
              <a:t>3/3/2020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92CEC70-6269-435A-94B8-4A231B346BC2}" type="slidenum">
              <a:rPr lang="en-US" smtClean="0"/>
              <a:t>‹#›</a:t>
            </a:fld>
            <a:endParaRPr lang="en-US"/>
          </a:p>
        </p:txBody>
      </p:sp>
    </p:spTree>
    <p:extLst>
      <p:ext uri="{BB962C8B-B14F-4D97-AF65-F5344CB8AC3E}">
        <p14:creationId xmlns:p14="http://schemas.microsoft.com/office/powerpoint/2010/main" val="91588872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arrantportal.kingcounty.gov/justTemplate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fif"/><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fif"/><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fif"/><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7.png"/><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DF2F7-2FEB-469F-9C86-969EDAC2D824}"/>
              </a:ext>
            </a:extLst>
          </p:cNvPr>
          <p:cNvSpPr>
            <a:spLocks noGrp="1"/>
          </p:cNvSpPr>
          <p:nvPr>
            <p:ph type="ctrTitle"/>
          </p:nvPr>
        </p:nvSpPr>
        <p:spPr>
          <a:xfrm>
            <a:off x="416560" y="843280"/>
            <a:ext cx="10901680" cy="3934101"/>
          </a:xfrm>
        </p:spPr>
        <p:txBody>
          <a:bodyPr/>
          <a:lstStyle/>
          <a:p>
            <a:pPr algn="ctr"/>
            <a:r>
              <a:rPr lang="en-CA" sz="6000" dirty="0"/>
              <a:t>Criminal Procedure </a:t>
            </a:r>
            <a:br>
              <a:rPr lang="en-CA" sz="6000" dirty="0"/>
            </a:br>
            <a:r>
              <a:rPr lang="en-CA" sz="6000" dirty="0"/>
              <a:t>&amp;</a:t>
            </a:r>
            <a:br>
              <a:rPr lang="en-CA" sz="6000" dirty="0"/>
            </a:br>
            <a:r>
              <a:rPr lang="en-CA" sz="6000" dirty="0"/>
              <a:t>Animal Cases in the Courts</a:t>
            </a:r>
            <a:endParaRPr lang="en-US" sz="6000" dirty="0"/>
          </a:p>
        </p:txBody>
      </p:sp>
      <p:sp>
        <p:nvSpPr>
          <p:cNvPr id="3" name="Subtitle 2">
            <a:extLst>
              <a:ext uri="{FF2B5EF4-FFF2-40B4-BE49-F238E27FC236}">
                <a16:creationId xmlns:a16="http://schemas.microsoft.com/office/drawing/2014/main" id="{02A6D8EE-1CF9-407E-8758-044D48F98B94}"/>
              </a:ext>
            </a:extLst>
          </p:cNvPr>
          <p:cNvSpPr>
            <a:spLocks noGrp="1"/>
          </p:cNvSpPr>
          <p:nvPr>
            <p:ph type="subTitle" idx="1"/>
          </p:nvPr>
        </p:nvSpPr>
        <p:spPr/>
        <p:txBody>
          <a:bodyPr/>
          <a:lstStyle/>
          <a:p>
            <a:pPr>
              <a:spcBef>
                <a:spcPts val="0"/>
              </a:spcBef>
            </a:pPr>
            <a:r>
              <a:rPr lang="en-US" cap="small" dirty="0"/>
              <a:t>Tali Smith and Lauren Burke</a:t>
            </a:r>
          </a:p>
          <a:p>
            <a:pPr>
              <a:spcBef>
                <a:spcPts val="0"/>
              </a:spcBef>
            </a:pPr>
            <a:r>
              <a:rPr lang="en-US" cap="small" dirty="0"/>
              <a:t>Deputy Prosecuting Attorneys, King County </a:t>
            </a:r>
          </a:p>
        </p:txBody>
      </p:sp>
    </p:spTree>
    <p:extLst>
      <p:ext uri="{BB962C8B-B14F-4D97-AF65-F5344CB8AC3E}">
        <p14:creationId xmlns:p14="http://schemas.microsoft.com/office/powerpoint/2010/main" val="1397526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F5773B-98A0-4AA4-8D82-74AD64B974B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4187847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3F9F14D-D560-4396-9E82-A92C10FF6CA7}"/>
              </a:ext>
            </a:extLst>
          </p:cNvPr>
          <p:cNvSpPr>
            <a:spLocks noGrp="1"/>
          </p:cNvSpPr>
          <p:nvPr>
            <p:ph type="title"/>
          </p:nvPr>
        </p:nvSpPr>
        <p:spPr>
          <a:xfrm>
            <a:off x="132347" y="1645920"/>
            <a:ext cx="4608095" cy="4470821"/>
          </a:xfrm>
        </p:spPr>
        <p:txBody>
          <a:bodyPr>
            <a:normAutofit fontScale="90000"/>
          </a:bodyPr>
          <a:lstStyle/>
          <a:p>
            <a:pPr algn="ctr"/>
            <a:r>
              <a:rPr lang="en-US" sz="6000" dirty="0">
                <a:solidFill>
                  <a:schemeClr val="bg2"/>
                </a:solidFill>
              </a:rPr>
              <a:t>Warrants</a:t>
            </a:r>
            <a:r>
              <a:rPr lang="en-US" sz="4000" dirty="0">
                <a:solidFill>
                  <a:schemeClr val="bg2"/>
                </a:solidFill>
              </a:rPr>
              <a:t>	</a:t>
            </a:r>
            <a:br>
              <a:rPr lang="en-US" sz="4000" dirty="0">
                <a:solidFill>
                  <a:schemeClr val="bg2"/>
                </a:solidFill>
              </a:rPr>
            </a:br>
            <a:r>
              <a:rPr lang="en-US" sz="4000" dirty="0">
                <a:solidFill>
                  <a:schemeClr val="bg2"/>
                </a:solidFill>
              </a:rPr>
              <a:t/>
            </a:r>
            <a:br>
              <a:rPr lang="en-US" sz="4000" dirty="0">
                <a:solidFill>
                  <a:schemeClr val="bg2"/>
                </a:solidFill>
              </a:rPr>
            </a:br>
            <a:r>
              <a:rPr lang="en-US" sz="4000" dirty="0">
                <a:solidFill>
                  <a:schemeClr val="bg2"/>
                </a:solidFill>
              </a:rPr>
              <a:t/>
            </a:r>
            <a:br>
              <a:rPr lang="en-US" sz="4000" dirty="0">
                <a:solidFill>
                  <a:schemeClr val="bg2"/>
                </a:solidFill>
              </a:rPr>
            </a:br>
            <a:r>
              <a:rPr lang="en-US" sz="4000" dirty="0">
                <a:solidFill>
                  <a:schemeClr val="bg2"/>
                </a:solidFill>
              </a:rPr>
              <a:t/>
            </a:r>
            <a:br>
              <a:rPr lang="en-US" sz="4000" dirty="0">
                <a:solidFill>
                  <a:schemeClr val="bg2"/>
                </a:solidFill>
              </a:rPr>
            </a:br>
            <a:r>
              <a:rPr lang="en-US" sz="2800" u="sng" dirty="0">
                <a:solidFill>
                  <a:srgbClr val="0070C0"/>
                </a:solidFill>
                <a:hlinkClick r:id="rId3">
                  <a:extLst>
                    <a:ext uri="{A12FA001-AC4F-418D-AE19-62706E023703}">
                      <ahyp:hlinkClr xmlns:ahyp="http://schemas.microsoft.com/office/drawing/2018/hyperlinkcolor" xmlns="" val="tx"/>
                    </a:ext>
                  </a:extLst>
                </a:hlinkClick>
              </a:rPr>
              <a:t>https://warrantportal.kingcounty.gov/justTemplates</a:t>
            </a:r>
            <a:r>
              <a:rPr lang="en-US" sz="4000" dirty="0">
                <a:solidFill>
                  <a:srgbClr val="0070C0"/>
                </a:solidFill>
              </a:rPr>
              <a:t> </a:t>
            </a:r>
            <a:r>
              <a:rPr lang="en-US" sz="4000" dirty="0"/>
              <a:t/>
            </a:r>
            <a:br>
              <a:rPr lang="en-US" sz="4000" dirty="0"/>
            </a:br>
            <a:endParaRPr lang="en-US" sz="4000" dirty="0">
              <a:solidFill>
                <a:schemeClr val="bg2"/>
              </a:solidFill>
            </a:endParaRPr>
          </a:p>
        </p:txBody>
      </p:sp>
      <p:sp>
        <p:nvSpPr>
          <p:cNvPr id="3" name="Content Placeholder 2">
            <a:extLst>
              <a:ext uri="{FF2B5EF4-FFF2-40B4-BE49-F238E27FC236}">
                <a16:creationId xmlns:a16="http://schemas.microsoft.com/office/drawing/2014/main" id="{D01A9299-92FF-4A23-9ABA-91F8FBA7B07A}"/>
              </a:ext>
            </a:extLst>
          </p:cNvPr>
          <p:cNvSpPr>
            <a:spLocks noGrp="1"/>
          </p:cNvSpPr>
          <p:nvPr>
            <p:ph idx="1"/>
          </p:nvPr>
        </p:nvSpPr>
        <p:spPr>
          <a:xfrm>
            <a:off x="5204109" y="1143000"/>
            <a:ext cx="6269434" cy="4973741"/>
          </a:xfrm>
        </p:spPr>
        <p:txBody>
          <a:bodyPr>
            <a:normAutofit lnSpcReduction="10000"/>
          </a:bodyPr>
          <a:lstStyle/>
          <a:p>
            <a:pPr>
              <a:lnSpc>
                <a:spcPct val="90000"/>
              </a:lnSpc>
            </a:pPr>
            <a:r>
              <a:rPr lang="en-US" sz="2800" dirty="0"/>
              <a:t>Use warrant template</a:t>
            </a:r>
          </a:p>
          <a:p>
            <a:pPr>
              <a:lnSpc>
                <a:spcPct val="90000"/>
              </a:lnSpc>
            </a:pPr>
            <a:r>
              <a:rPr lang="en-US" sz="2800" dirty="0"/>
              <a:t>When possible have a prosecutor review the warrant</a:t>
            </a:r>
          </a:p>
          <a:p>
            <a:pPr>
              <a:lnSpc>
                <a:spcPct val="90000"/>
              </a:lnSpc>
            </a:pPr>
            <a:r>
              <a:rPr lang="en-US" sz="2800" dirty="0"/>
              <a:t>Requires a criminal warrant or a civil order?</a:t>
            </a:r>
          </a:p>
          <a:p>
            <a:pPr>
              <a:lnSpc>
                <a:spcPct val="90000"/>
              </a:lnSpc>
            </a:pPr>
            <a:r>
              <a:rPr lang="en-US" sz="2800" dirty="0"/>
              <a:t>Specificity:</a:t>
            </a:r>
          </a:p>
          <a:p>
            <a:pPr lvl="1">
              <a:lnSpc>
                <a:spcPct val="90000"/>
              </a:lnSpc>
            </a:pPr>
            <a:r>
              <a:rPr lang="en-US" sz="2600" dirty="0"/>
              <a:t>Place to be searched</a:t>
            </a:r>
          </a:p>
          <a:p>
            <a:pPr lvl="1">
              <a:lnSpc>
                <a:spcPct val="90000"/>
              </a:lnSpc>
            </a:pPr>
            <a:r>
              <a:rPr lang="en-US" sz="2600" dirty="0"/>
              <a:t>The suspect</a:t>
            </a:r>
          </a:p>
          <a:p>
            <a:pPr lvl="1">
              <a:lnSpc>
                <a:spcPct val="90000"/>
              </a:lnSpc>
            </a:pPr>
            <a:r>
              <a:rPr lang="en-US" sz="2600" dirty="0"/>
              <a:t>The suspected crime</a:t>
            </a:r>
          </a:p>
          <a:p>
            <a:pPr lvl="1">
              <a:lnSpc>
                <a:spcPct val="90000"/>
              </a:lnSpc>
            </a:pPr>
            <a:r>
              <a:rPr lang="en-US" sz="2600" dirty="0"/>
              <a:t>Supporting Facts</a:t>
            </a:r>
          </a:p>
          <a:p>
            <a:pPr marL="457200" lvl="1" indent="0">
              <a:lnSpc>
                <a:spcPct val="90000"/>
              </a:lnSpc>
              <a:buNone/>
            </a:pPr>
            <a:r>
              <a:rPr lang="en-US" sz="2600" dirty="0"/>
              <a:t>**Watch out for overbreadth</a:t>
            </a:r>
          </a:p>
          <a:p>
            <a:pPr>
              <a:lnSpc>
                <a:spcPct val="90000"/>
              </a:lnSpc>
            </a:pPr>
            <a:endParaRPr lang="en-US" sz="2800" dirty="0"/>
          </a:p>
        </p:txBody>
      </p:sp>
    </p:spTree>
    <p:extLst>
      <p:ext uri="{BB962C8B-B14F-4D97-AF65-F5344CB8AC3E}">
        <p14:creationId xmlns:p14="http://schemas.microsoft.com/office/powerpoint/2010/main" val="244624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E9C8D8-967C-4265-A5BE-C46B4569BBD7}"/>
              </a:ext>
            </a:extLst>
          </p:cNvPr>
          <p:cNvSpPr>
            <a:spLocks noGrp="1"/>
          </p:cNvSpPr>
          <p:nvPr>
            <p:ph type="title"/>
          </p:nvPr>
        </p:nvSpPr>
        <p:spPr>
          <a:xfrm>
            <a:off x="653143" y="1645920"/>
            <a:ext cx="3522879" cy="4470821"/>
          </a:xfrm>
        </p:spPr>
        <p:txBody>
          <a:bodyPr>
            <a:normAutofit/>
          </a:bodyPr>
          <a:lstStyle/>
          <a:p>
            <a:pPr algn="ctr"/>
            <a:r>
              <a:rPr lang="en-US" sz="4800" dirty="0">
                <a:solidFill>
                  <a:schemeClr val="bg2"/>
                </a:solidFill>
              </a:rPr>
              <a:t>Miranda Rights</a:t>
            </a:r>
            <a:r>
              <a:rPr lang="en-US" dirty="0">
                <a:solidFill>
                  <a:schemeClr val="bg2"/>
                </a:solidFill>
              </a:rPr>
              <a:t/>
            </a:r>
            <a:br>
              <a:rPr lang="en-US" dirty="0">
                <a:solidFill>
                  <a:schemeClr val="bg2"/>
                </a:solidFill>
              </a:rPr>
            </a:br>
            <a:r>
              <a:rPr lang="en-US" dirty="0">
                <a:solidFill>
                  <a:schemeClr val="bg2"/>
                </a:solidFill>
              </a:rPr>
              <a:t>	</a:t>
            </a:r>
            <a:r>
              <a:rPr lang="en-US" sz="2000" i="1" dirty="0">
                <a:solidFill>
                  <a:schemeClr val="bg2"/>
                </a:solidFill>
              </a:rPr>
              <a:t>Miranda v. Arizona</a:t>
            </a:r>
            <a:r>
              <a:rPr lang="en-US" sz="2000" dirty="0">
                <a:solidFill>
                  <a:schemeClr val="bg2"/>
                </a:solidFill>
              </a:rPr>
              <a:t>,  </a:t>
            </a:r>
            <a:br>
              <a:rPr lang="en-US" sz="2000" dirty="0">
                <a:solidFill>
                  <a:schemeClr val="bg2"/>
                </a:solidFill>
              </a:rPr>
            </a:br>
            <a:r>
              <a:rPr lang="en-US" sz="2000" dirty="0">
                <a:solidFill>
                  <a:schemeClr val="bg2"/>
                </a:solidFill>
              </a:rPr>
              <a:t>384 US 436, (1966)</a:t>
            </a:r>
            <a:endParaRPr lang="en-US" dirty="0">
              <a:solidFill>
                <a:schemeClr val="bg2"/>
              </a:solidFill>
            </a:endParaRPr>
          </a:p>
        </p:txBody>
      </p:sp>
      <p:sp>
        <p:nvSpPr>
          <p:cNvPr id="3" name="Content Placeholder 2">
            <a:extLst>
              <a:ext uri="{FF2B5EF4-FFF2-40B4-BE49-F238E27FC236}">
                <a16:creationId xmlns:a16="http://schemas.microsoft.com/office/drawing/2014/main" id="{426D517C-E97F-480A-B750-B31758F3E444}"/>
              </a:ext>
            </a:extLst>
          </p:cNvPr>
          <p:cNvSpPr>
            <a:spLocks noGrp="1"/>
          </p:cNvSpPr>
          <p:nvPr>
            <p:ph idx="1"/>
          </p:nvPr>
        </p:nvSpPr>
        <p:spPr>
          <a:xfrm>
            <a:off x="4990912" y="1645920"/>
            <a:ext cx="6985847" cy="4470821"/>
          </a:xfrm>
        </p:spPr>
        <p:txBody>
          <a:bodyPr>
            <a:normAutofit/>
          </a:bodyPr>
          <a:lstStyle/>
          <a:p>
            <a:pPr>
              <a:lnSpc>
                <a:spcPct val="90000"/>
              </a:lnSpc>
            </a:pPr>
            <a:r>
              <a:rPr lang="en-US" sz="2800" dirty="0"/>
              <a:t>Right to remain silent</a:t>
            </a:r>
          </a:p>
          <a:p>
            <a:pPr>
              <a:lnSpc>
                <a:spcPct val="90000"/>
              </a:lnSpc>
            </a:pPr>
            <a:r>
              <a:rPr lang="en-US" sz="2800" dirty="0"/>
              <a:t>Right to talk to a lawyer </a:t>
            </a:r>
          </a:p>
          <a:p>
            <a:pPr>
              <a:lnSpc>
                <a:spcPct val="90000"/>
              </a:lnSpc>
            </a:pPr>
            <a:r>
              <a:rPr lang="en-US" sz="2800" dirty="0"/>
              <a:t>Right to have a lawyer during questioning</a:t>
            </a:r>
          </a:p>
          <a:p>
            <a:pPr>
              <a:lnSpc>
                <a:spcPct val="90000"/>
              </a:lnSpc>
            </a:pPr>
            <a:r>
              <a:rPr lang="en-US" sz="2800" dirty="0"/>
              <a:t>Right to have lawyer appointed</a:t>
            </a:r>
          </a:p>
          <a:p>
            <a:pPr>
              <a:lnSpc>
                <a:spcPct val="90000"/>
              </a:lnSpc>
            </a:pPr>
            <a:r>
              <a:rPr lang="en-US" sz="2800" dirty="0"/>
              <a:t>Right to stop answering at any time</a:t>
            </a:r>
          </a:p>
          <a:p>
            <a:pPr marL="0" indent="0">
              <a:lnSpc>
                <a:spcPct val="90000"/>
              </a:lnSpc>
              <a:buNone/>
            </a:pPr>
            <a:endParaRPr lang="en-US" dirty="0"/>
          </a:p>
          <a:p>
            <a:pPr marL="0" indent="0">
              <a:lnSpc>
                <a:spcPct val="90000"/>
              </a:lnSpc>
              <a:buNone/>
            </a:pPr>
            <a:r>
              <a:rPr lang="en-US" dirty="0" smtClean="0"/>
              <a:t>***Be </a:t>
            </a:r>
            <a:r>
              <a:rPr lang="en-US" dirty="0"/>
              <a:t>aware of these rights when talking with someone you suspect of committing a crime.***</a:t>
            </a:r>
          </a:p>
        </p:txBody>
      </p:sp>
    </p:spTree>
    <p:extLst>
      <p:ext uri="{BB962C8B-B14F-4D97-AF65-F5344CB8AC3E}">
        <p14:creationId xmlns:p14="http://schemas.microsoft.com/office/powerpoint/2010/main" val="269666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a:extLst>
              <a:ext uri="{FF2B5EF4-FFF2-40B4-BE49-F238E27FC236}">
                <a16:creationId xmlns:a16="http://schemas.microsoft.com/office/drawing/2014/main"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75AE8DBE-1B4E-42B6-B1BE-74984660D700}"/>
              </a:ext>
            </a:extLst>
          </p:cNvPr>
          <p:cNvSpPr>
            <a:spLocks noGrp="1"/>
          </p:cNvSpPr>
          <p:nvPr>
            <p:ph type="title"/>
          </p:nvPr>
        </p:nvSpPr>
        <p:spPr>
          <a:xfrm>
            <a:off x="1154955" y="1447800"/>
            <a:ext cx="4752399" cy="3329581"/>
          </a:xfrm>
        </p:spPr>
        <p:txBody>
          <a:bodyPr vert="horz" lIns="91440" tIns="45720" rIns="91440" bIns="45720" rtlCol="0" anchor="b">
            <a:normAutofit/>
          </a:bodyPr>
          <a:lstStyle/>
          <a:p>
            <a:r>
              <a:rPr lang="en-US" sz="7200"/>
              <a:t>Odin</a:t>
            </a:r>
          </a:p>
        </p:txBody>
      </p:sp>
      <p:sp>
        <p:nvSpPr>
          <p:cNvPr id="6" name="Text Placeholder 5">
            <a:extLst>
              <a:ext uri="{FF2B5EF4-FFF2-40B4-BE49-F238E27FC236}">
                <a16:creationId xmlns:a16="http://schemas.microsoft.com/office/drawing/2014/main" id="{5B21EDDD-4FC4-4059-9BD0-226CB9A91463}"/>
              </a:ext>
            </a:extLst>
          </p:cNvPr>
          <p:cNvSpPr>
            <a:spLocks noGrp="1"/>
          </p:cNvSpPr>
          <p:nvPr>
            <p:ph type="body" sz="half" idx="2"/>
          </p:nvPr>
        </p:nvSpPr>
        <p:spPr>
          <a:xfrm>
            <a:off x="1154956" y="4777380"/>
            <a:ext cx="4752398" cy="861420"/>
          </a:xfrm>
        </p:spPr>
        <p:txBody>
          <a:bodyPr vert="horz" lIns="91440" tIns="45720" rIns="91440" bIns="45720" rtlCol="0" anchor="t">
            <a:normAutofit/>
          </a:bodyPr>
          <a:lstStyle/>
          <a:p>
            <a:r>
              <a:rPr lang="en-US" sz="2000" cap="all">
                <a:solidFill>
                  <a:schemeClr val="accent1"/>
                </a:solidFill>
              </a:rPr>
              <a:t>Tacoma Humane Society</a:t>
            </a:r>
          </a:p>
        </p:txBody>
      </p:sp>
      <p:sp>
        <p:nvSpPr>
          <p:cNvPr id="25" name="Freeform 7">
            <a:extLst>
              <a:ext uri="{FF2B5EF4-FFF2-40B4-BE49-F238E27FC236}">
                <a16:creationId xmlns:a16="http://schemas.microsoft.com/office/drawing/2014/main" id="{897D890B-9AFB-4A90-9960-C92E657283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449"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Rectangle 26">
            <a:extLst>
              <a:ext uri="{FF2B5EF4-FFF2-40B4-BE49-F238E27FC236}">
                <a16:creationId xmlns:a16="http://schemas.microsoft.com/office/drawing/2014/main" id="{98ED2387-9C78-40F9-B794-A735DCB3AB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0109" y="0"/>
            <a:ext cx="499189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
            <a:extLst>
              <a:ext uri="{FF2B5EF4-FFF2-40B4-BE49-F238E27FC236}">
                <a16:creationId xmlns:a16="http://schemas.microsoft.com/office/drawing/2014/main" id="{477FCF5B-12FA-4ED2-B449-20BD744A7C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53900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1" name="Rectangle 30">
            <a:extLst>
              <a:ext uri="{FF2B5EF4-FFF2-40B4-BE49-F238E27FC236}">
                <a16:creationId xmlns:a16="http://schemas.microsoft.com/office/drawing/2014/main" id="{1780B2A6-1181-456F-8B6E-AD86960CD0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Placeholder 7">
            <a:extLst>
              <a:ext uri="{FF2B5EF4-FFF2-40B4-BE49-F238E27FC236}">
                <a16:creationId xmlns:a16="http://schemas.microsoft.com/office/drawing/2014/main" id="{0CBB3C27-60E3-47CE-A986-E287785E6632}"/>
              </a:ext>
            </a:extLst>
          </p:cNvPr>
          <p:cNvPicPr>
            <a:picLocks noGrp="1"/>
          </p:cNvPicPr>
          <p:nvPr>
            <p:ph type="pic" idx="1"/>
          </p:nvPr>
        </p:nvPicPr>
        <p:blipFill>
          <a:blip r:embed="rId7">
            <a:extLst>
              <a:ext uri="{28A0092B-C50C-407E-A947-70E740481C1C}">
                <a14:useLocalDpi xmlns:a14="http://schemas.microsoft.com/office/drawing/2010/main" val="0"/>
              </a:ext>
            </a:extLst>
          </a:blip>
          <a:srcRect l="21845" r="21845"/>
          <a:stretch>
            <a:fillRect/>
          </a:stretch>
        </p:blipFill>
        <p:spPr bwMode="auto">
          <a:xfrm>
            <a:off x="7203357" y="1447800"/>
            <a:ext cx="2936829" cy="4191000"/>
          </a:xfrm>
          <a:prstGeom prst="rect">
            <a:avLst/>
          </a:prstGeom>
          <a:noFill/>
          <a:effectLst/>
        </p:spPr>
      </p:pic>
    </p:spTree>
    <p:extLst>
      <p:ext uri="{BB962C8B-B14F-4D97-AF65-F5344CB8AC3E}">
        <p14:creationId xmlns:p14="http://schemas.microsoft.com/office/powerpoint/2010/main" val="213457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18"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6C6848B-3B2A-480B-93A6-2CD0D567D0F7}"/>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Referring Case</a:t>
            </a:r>
          </a:p>
        </p:txBody>
      </p:sp>
      <p:sp>
        <p:nvSpPr>
          <p:cNvPr id="3" name="Content Placeholder 2">
            <a:extLst>
              <a:ext uri="{FF2B5EF4-FFF2-40B4-BE49-F238E27FC236}">
                <a16:creationId xmlns:a16="http://schemas.microsoft.com/office/drawing/2014/main" id="{13264C9A-9C57-4689-9950-DE2BB23312B8}"/>
              </a:ext>
            </a:extLst>
          </p:cNvPr>
          <p:cNvSpPr>
            <a:spLocks noGrp="1"/>
          </p:cNvSpPr>
          <p:nvPr>
            <p:ph idx="1"/>
          </p:nvPr>
        </p:nvSpPr>
        <p:spPr>
          <a:xfrm>
            <a:off x="5204109" y="685800"/>
            <a:ext cx="5919503" cy="5931568"/>
          </a:xfrm>
        </p:spPr>
        <p:txBody>
          <a:bodyPr>
            <a:normAutofit fontScale="92500"/>
          </a:bodyPr>
          <a:lstStyle/>
          <a:p>
            <a:r>
              <a:rPr lang="en-US" sz="2800" dirty="0"/>
              <a:t>Consult with Prosecutor</a:t>
            </a:r>
          </a:p>
          <a:p>
            <a:r>
              <a:rPr lang="en-US" sz="2800" dirty="0"/>
              <a:t>Complete Reports</a:t>
            </a:r>
          </a:p>
          <a:p>
            <a:r>
              <a:rPr lang="en-US" sz="2800" dirty="0"/>
              <a:t>Witness Statements</a:t>
            </a:r>
          </a:p>
          <a:p>
            <a:r>
              <a:rPr lang="en-US" sz="2800" dirty="0"/>
              <a:t>Veterinary Records</a:t>
            </a:r>
          </a:p>
          <a:p>
            <a:r>
              <a:rPr lang="en-US" sz="2800" dirty="0"/>
              <a:t>Warrant documents</a:t>
            </a:r>
          </a:p>
          <a:p>
            <a:r>
              <a:rPr lang="en-US" sz="2800" dirty="0"/>
              <a:t>Be clear on date range, time, and location</a:t>
            </a:r>
          </a:p>
          <a:p>
            <a:r>
              <a:rPr lang="en-US" sz="2800" dirty="0"/>
              <a:t>Be clear on the crime-elements</a:t>
            </a:r>
          </a:p>
          <a:p>
            <a:r>
              <a:rPr lang="en-US" sz="2800" dirty="0"/>
              <a:t>Referring Felony v. Misdemeanor</a:t>
            </a:r>
          </a:p>
          <a:p>
            <a:r>
              <a:rPr lang="en-US" sz="2800" dirty="0"/>
              <a:t>Municipal, District Court, Superior Court</a:t>
            </a:r>
          </a:p>
        </p:txBody>
      </p:sp>
    </p:spTree>
    <p:extLst>
      <p:ext uri="{BB962C8B-B14F-4D97-AF65-F5344CB8AC3E}">
        <p14:creationId xmlns:p14="http://schemas.microsoft.com/office/powerpoint/2010/main" val="244981860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63DD93-E171-4A75-98E0-4664C2EC2FC0}"/>
              </a:ext>
            </a:extLst>
          </p:cNvPr>
          <p:cNvSpPr>
            <a:spLocks noGrp="1"/>
          </p:cNvSpPr>
          <p:nvPr>
            <p:ph type="title"/>
          </p:nvPr>
        </p:nvSpPr>
        <p:spPr>
          <a:xfrm>
            <a:off x="653143" y="1645920"/>
            <a:ext cx="3522879" cy="4470821"/>
          </a:xfrm>
        </p:spPr>
        <p:txBody>
          <a:bodyPr>
            <a:normAutofit/>
          </a:bodyPr>
          <a:lstStyle/>
          <a:p>
            <a:pPr algn="ctr"/>
            <a:r>
              <a:rPr lang="en-US" dirty="0" err="1">
                <a:solidFill>
                  <a:schemeClr val="tx1"/>
                </a:solidFill>
              </a:rPr>
              <a:t>Advantagesof</a:t>
            </a:r>
            <a:r>
              <a:rPr lang="en-US" dirty="0">
                <a:solidFill>
                  <a:schemeClr val="tx1"/>
                </a:solidFill>
              </a:rPr>
              <a:t> Prosecution</a:t>
            </a: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7697897-C0AB-4AB1-BC09-A5CE64FD8473}"/>
              </a:ext>
            </a:extLst>
          </p:cNvPr>
          <p:cNvSpPr>
            <a:spLocks noGrp="1"/>
          </p:cNvSpPr>
          <p:nvPr>
            <p:ph idx="1"/>
          </p:nvPr>
        </p:nvSpPr>
        <p:spPr>
          <a:xfrm>
            <a:off x="4196075" y="709865"/>
            <a:ext cx="6294448" cy="5623446"/>
          </a:xfrm>
        </p:spPr>
        <p:txBody>
          <a:bodyPr>
            <a:normAutofit fontScale="92500"/>
          </a:bodyPr>
          <a:lstStyle/>
          <a:p>
            <a:pPr>
              <a:lnSpc>
                <a:spcPct val="90000"/>
              </a:lnSpc>
            </a:pPr>
            <a:r>
              <a:rPr lang="en-US" sz="2800" dirty="0"/>
              <a:t>Evaluation, treatment, and services </a:t>
            </a:r>
          </a:p>
          <a:p>
            <a:pPr lvl="1">
              <a:lnSpc>
                <a:spcPct val="90000"/>
              </a:lnSpc>
            </a:pPr>
            <a:r>
              <a:rPr lang="en-US" sz="2800" dirty="0"/>
              <a:t>Humans</a:t>
            </a:r>
          </a:p>
          <a:p>
            <a:pPr lvl="1">
              <a:lnSpc>
                <a:spcPct val="90000"/>
              </a:lnSpc>
            </a:pPr>
            <a:r>
              <a:rPr lang="en-US" sz="2800" dirty="0"/>
              <a:t>Animals</a:t>
            </a:r>
          </a:p>
          <a:p>
            <a:pPr>
              <a:lnSpc>
                <a:spcPct val="90000"/>
              </a:lnSpc>
            </a:pPr>
            <a:r>
              <a:rPr lang="en-US" sz="2800" dirty="0"/>
              <a:t>Long-term monitoring</a:t>
            </a:r>
          </a:p>
          <a:p>
            <a:pPr>
              <a:lnSpc>
                <a:spcPct val="90000"/>
              </a:lnSpc>
            </a:pPr>
            <a:r>
              <a:rPr lang="en-US" sz="2800" dirty="0"/>
              <a:t>Restitution </a:t>
            </a:r>
          </a:p>
          <a:p>
            <a:pPr>
              <a:lnSpc>
                <a:spcPct val="90000"/>
              </a:lnSpc>
            </a:pPr>
            <a:r>
              <a:rPr lang="en-US" sz="2800" dirty="0"/>
              <a:t>Limits on animal ownership</a:t>
            </a:r>
          </a:p>
          <a:p>
            <a:pPr>
              <a:lnSpc>
                <a:spcPct val="90000"/>
              </a:lnSpc>
            </a:pPr>
            <a:r>
              <a:rPr lang="en-US" sz="2800" dirty="0"/>
              <a:t>Law enforcement record of arrest</a:t>
            </a:r>
          </a:p>
          <a:p>
            <a:pPr>
              <a:lnSpc>
                <a:spcPct val="90000"/>
              </a:lnSpc>
            </a:pPr>
            <a:r>
              <a:rPr lang="en-US" sz="2800" dirty="0"/>
              <a:t>Public record of conviction</a:t>
            </a:r>
          </a:p>
          <a:p>
            <a:pPr>
              <a:lnSpc>
                <a:spcPct val="90000"/>
              </a:lnSpc>
            </a:pPr>
            <a:r>
              <a:rPr lang="en-US" sz="2800" dirty="0"/>
              <a:t>Makes them “accountable”</a:t>
            </a:r>
          </a:p>
          <a:p>
            <a:pPr>
              <a:lnSpc>
                <a:spcPct val="90000"/>
              </a:lnSpc>
            </a:pPr>
            <a:r>
              <a:rPr lang="en-US" sz="2800" dirty="0"/>
              <a:t>Educates the public about the seriousness of the issue</a:t>
            </a:r>
          </a:p>
        </p:txBody>
      </p:sp>
    </p:spTree>
    <p:extLst>
      <p:ext uri="{BB962C8B-B14F-4D97-AF65-F5344CB8AC3E}">
        <p14:creationId xmlns:p14="http://schemas.microsoft.com/office/powerpoint/2010/main" val="369467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25" name="Picture 6">
            <a:extLst>
              <a:ext uri="{FF2B5EF4-FFF2-40B4-BE49-F238E27FC236}">
                <a16:creationId xmlns:a16="http://schemas.microsoft.com/office/drawing/2014/main" id="{5D2D844C-AB64-4A03-80BE-33212E61DD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6" name="Picture 8">
            <a:extLst>
              <a:ext uri="{FF2B5EF4-FFF2-40B4-BE49-F238E27FC236}">
                <a16:creationId xmlns:a16="http://schemas.microsoft.com/office/drawing/2014/main" id="{CAAD0E9B-89C2-4268-98B4-BA7BFFF2C70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 name="Oval 10">
            <a:extLst>
              <a:ext uri="{FF2B5EF4-FFF2-40B4-BE49-F238E27FC236}">
                <a16:creationId xmlns:a16="http://schemas.microsoft.com/office/drawing/2014/main" id="{1653AB08-C531-42A8-AA8D-C2ABAE87CC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8" name="Picture 12">
            <a:extLst>
              <a:ext uri="{FF2B5EF4-FFF2-40B4-BE49-F238E27FC236}">
                <a16:creationId xmlns:a16="http://schemas.microsoft.com/office/drawing/2014/main" id="{72E47EEC-33C8-4EC3-8BFC-BB02B4171FD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9" name="Picture 14">
            <a:extLst>
              <a:ext uri="{FF2B5EF4-FFF2-40B4-BE49-F238E27FC236}">
                <a16:creationId xmlns:a16="http://schemas.microsoft.com/office/drawing/2014/main" id="{A8BC9CC6-50D5-4C61-9EDE-315A1B5F14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0" name="Rectangle 16">
            <a:extLst>
              <a:ext uri="{FF2B5EF4-FFF2-40B4-BE49-F238E27FC236}">
                <a16:creationId xmlns:a16="http://schemas.microsoft.com/office/drawing/2014/main" id="{CED2641B-4430-4CF4-89AB-3FADDD630F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1" name="Rectangle 18">
            <a:extLst>
              <a:ext uri="{FF2B5EF4-FFF2-40B4-BE49-F238E27FC236}">
                <a16:creationId xmlns:a16="http://schemas.microsoft.com/office/drawing/2014/main" id="{C28D0172-F2E0-4763-9C35-F022664959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20">
            <a:extLst>
              <a:ext uri="{FF2B5EF4-FFF2-40B4-BE49-F238E27FC236}">
                <a16:creationId xmlns:a16="http://schemas.microsoft.com/office/drawing/2014/main" id="{DF6FB2B2-CE21-407F-B22E-302DADC2C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3"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469C75D-FCCA-48AA-9F06-2C8762DB28EC}"/>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lnSpc>
                <a:spcPct val="90000"/>
              </a:lnSpc>
            </a:pPr>
            <a:r>
              <a:rPr lang="en-US" sz="6200"/>
              <a:t>“Don’t let the perfect be the enemy of the good.” </a:t>
            </a:r>
            <a:br>
              <a:rPr lang="en-US" sz="6200"/>
            </a:br>
            <a:r>
              <a:rPr lang="en-US" sz="6200"/>
              <a:t>                   ~Voltaire </a:t>
            </a:r>
            <a:br>
              <a:rPr lang="en-US" sz="6200"/>
            </a:br>
            <a:endParaRPr lang="en-US" sz="6200"/>
          </a:p>
        </p:txBody>
      </p:sp>
    </p:spTree>
    <p:extLst>
      <p:ext uri="{BB962C8B-B14F-4D97-AF65-F5344CB8AC3E}">
        <p14:creationId xmlns:p14="http://schemas.microsoft.com/office/powerpoint/2010/main" val="422533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F7AE-AA29-4F67-AD0B-69FE733D7A4A}"/>
              </a:ext>
            </a:extLst>
          </p:cNvPr>
          <p:cNvSpPr>
            <a:spLocks noGrp="1"/>
          </p:cNvSpPr>
          <p:nvPr>
            <p:ph type="title"/>
          </p:nvPr>
        </p:nvSpPr>
        <p:spPr>
          <a:xfrm>
            <a:off x="646111" y="452718"/>
            <a:ext cx="9404723" cy="1400530"/>
          </a:xfrm>
        </p:spPr>
        <p:txBody>
          <a:bodyPr>
            <a:normAutofit/>
          </a:bodyPr>
          <a:lstStyle/>
          <a:p>
            <a:r>
              <a:rPr lang="en-US"/>
              <a:t>Case Filed</a:t>
            </a:r>
            <a:endParaRPr lang="en-US" dirty="0"/>
          </a:p>
        </p:txBody>
      </p:sp>
      <p:graphicFrame>
        <p:nvGraphicFramePr>
          <p:cNvPr id="5" name="Content Placeholder 2">
            <a:extLst>
              <a:ext uri="{FF2B5EF4-FFF2-40B4-BE49-F238E27FC236}">
                <a16:creationId xmlns:a16="http://schemas.microsoft.com/office/drawing/2014/main" id="{8CD99E9D-67F8-4C2D-8D89-5832BE67467B}"/>
              </a:ext>
            </a:extLst>
          </p:cNvPr>
          <p:cNvGraphicFramePr>
            <a:graphicFrameLocks noGrp="1"/>
          </p:cNvGraphicFramePr>
          <p:nvPr>
            <p:ph idx="1"/>
            <p:extLst>
              <p:ext uri="{D42A27DB-BD31-4B8C-83A1-F6EECF244321}">
                <p14:modId xmlns:p14="http://schemas.microsoft.com/office/powerpoint/2010/main" val="286283493"/>
              </p:ext>
            </p:extLst>
          </p:nvPr>
        </p:nvGraphicFramePr>
        <p:xfrm>
          <a:off x="646110" y="1648326"/>
          <a:ext cx="9628857" cy="4548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5650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02A4040-B92B-4B21-95EE-8C7604122827}"/>
              </a:ext>
            </a:extLst>
          </p:cNvPr>
          <p:cNvSpPr>
            <a:spLocks noGrp="1"/>
          </p:cNvSpPr>
          <p:nvPr>
            <p:ph type="title"/>
          </p:nvPr>
        </p:nvSpPr>
        <p:spPr>
          <a:xfrm>
            <a:off x="816209" y="804672"/>
            <a:ext cx="3521359" cy="5248656"/>
          </a:xfrm>
        </p:spPr>
        <p:txBody>
          <a:bodyPr anchor="ctr">
            <a:normAutofit/>
          </a:bodyPr>
          <a:lstStyle/>
          <a:p>
            <a:pPr algn="ctr"/>
            <a:r>
              <a:rPr lang="en-US" dirty="0"/>
              <a:t>Best Practice for Charging</a:t>
            </a:r>
            <a:endParaRPr lang="en-US"/>
          </a:p>
        </p:txBody>
      </p:sp>
      <p:sp>
        <p:nvSpPr>
          <p:cNvPr id="3" name="Content Placeholder 2">
            <a:extLst>
              <a:ext uri="{FF2B5EF4-FFF2-40B4-BE49-F238E27FC236}">
                <a16:creationId xmlns:a16="http://schemas.microsoft.com/office/drawing/2014/main" id="{96E5CDE7-671F-40DD-A40C-4B8503B16D6E}"/>
              </a:ext>
            </a:extLst>
          </p:cNvPr>
          <p:cNvSpPr>
            <a:spLocks noGrp="1"/>
          </p:cNvSpPr>
          <p:nvPr>
            <p:ph idx="1"/>
          </p:nvPr>
        </p:nvSpPr>
        <p:spPr>
          <a:xfrm>
            <a:off x="4975861" y="804671"/>
            <a:ext cx="6399930" cy="5248657"/>
          </a:xfrm>
        </p:spPr>
        <p:txBody>
          <a:bodyPr anchor="ctr">
            <a:normAutofit lnSpcReduction="10000"/>
          </a:bodyPr>
          <a:lstStyle/>
          <a:p>
            <a:r>
              <a:rPr lang="en-US" sz="2800" dirty="0"/>
              <a:t>If the treatment (act or omission) of an individual animal results in a provable violation, then a charge should be filed involving that animal</a:t>
            </a:r>
          </a:p>
          <a:p>
            <a:r>
              <a:rPr lang="en-US" sz="2800" dirty="0"/>
              <a:t>Each animal should be specifically identified in some manner to the exclusion of all other animals involved in the same incident</a:t>
            </a:r>
          </a:p>
          <a:p>
            <a:r>
              <a:rPr lang="en-US" sz="2800" dirty="0"/>
              <a:t>ONE ANIMAL = ONE CHARGE</a:t>
            </a:r>
          </a:p>
          <a:p>
            <a:r>
              <a:rPr lang="en-US" sz="2800" dirty="0"/>
              <a:t>Each office will charge differently </a:t>
            </a:r>
          </a:p>
        </p:txBody>
      </p:sp>
    </p:spTree>
    <p:extLst>
      <p:ext uri="{BB962C8B-B14F-4D97-AF65-F5344CB8AC3E}">
        <p14:creationId xmlns:p14="http://schemas.microsoft.com/office/powerpoint/2010/main" val="768864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1DA696B-CB43-4515-AABA-DFBA1772A395}"/>
              </a:ext>
            </a:extLst>
          </p:cNvPr>
          <p:cNvSpPr>
            <a:spLocks noGrp="1"/>
          </p:cNvSpPr>
          <p:nvPr>
            <p:ph type="title"/>
          </p:nvPr>
        </p:nvSpPr>
        <p:spPr>
          <a:xfrm>
            <a:off x="972153" y="803878"/>
            <a:ext cx="3521359" cy="5248656"/>
          </a:xfrm>
        </p:spPr>
        <p:txBody>
          <a:bodyPr anchor="ctr">
            <a:normAutofit/>
          </a:bodyPr>
          <a:lstStyle/>
          <a:p>
            <a:pPr algn="ctr"/>
            <a:r>
              <a:rPr lang="en-US" dirty="0"/>
              <a:t>Key Elements</a:t>
            </a:r>
          </a:p>
        </p:txBody>
      </p:sp>
      <p:sp>
        <p:nvSpPr>
          <p:cNvPr id="3" name="Content Placeholder 2">
            <a:extLst>
              <a:ext uri="{FF2B5EF4-FFF2-40B4-BE49-F238E27FC236}">
                <a16:creationId xmlns:a16="http://schemas.microsoft.com/office/drawing/2014/main" id="{64A6400B-DBDA-47DA-BF84-8B0631911A7E}"/>
              </a:ext>
            </a:extLst>
          </p:cNvPr>
          <p:cNvSpPr>
            <a:spLocks noGrp="1"/>
          </p:cNvSpPr>
          <p:nvPr>
            <p:ph idx="1"/>
          </p:nvPr>
        </p:nvSpPr>
        <p:spPr>
          <a:xfrm>
            <a:off x="4975861" y="804671"/>
            <a:ext cx="6399930" cy="5248657"/>
          </a:xfrm>
        </p:spPr>
        <p:txBody>
          <a:bodyPr anchor="ctr">
            <a:normAutofit/>
          </a:bodyPr>
          <a:lstStyle/>
          <a:p>
            <a:r>
              <a:rPr lang="en-US" sz="3600" dirty="0"/>
              <a:t>Identification</a:t>
            </a:r>
          </a:p>
          <a:p>
            <a:r>
              <a:rPr lang="en-US" sz="3600" dirty="0"/>
              <a:t>Date</a:t>
            </a:r>
          </a:p>
          <a:p>
            <a:r>
              <a:rPr lang="en-US" sz="3600" dirty="0"/>
              <a:t>Venue / Location</a:t>
            </a:r>
          </a:p>
          <a:p>
            <a:r>
              <a:rPr lang="en-US" sz="3600" dirty="0"/>
              <a:t>Mental state</a:t>
            </a:r>
          </a:p>
          <a:p>
            <a:r>
              <a:rPr lang="en-US" sz="3600" dirty="0"/>
              <a:t>Acts / Omissions</a:t>
            </a:r>
          </a:p>
        </p:txBody>
      </p:sp>
    </p:spTree>
    <p:extLst>
      <p:ext uri="{BB962C8B-B14F-4D97-AF65-F5344CB8AC3E}">
        <p14:creationId xmlns:p14="http://schemas.microsoft.com/office/powerpoint/2010/main" val="2722081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2" name="Rectangle 21">
            <a:extLst>
              <a:ext uri="{FF2B5EF4-FFF2-40B4-BE49-F238E27FC236}">
                <a16:creationId xmlns:a16="http://schemas.microsoft.com/office/drawing/2014/main"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197CDE2-BB03-4B83-B190-B3127C62A6C7}"/>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5400"/>
              <a:t>Queen</a:t>
            </a:r>
          </a:p>
        </p:txBody>
      </p:sp>
      <p:sp>
        <p:nvSpPr>
          <p:cNvPr id="6" name="Text Placeholder 5">
            <a:extLst>
              <a:ext uri="{FF2B5EF4-FFF2-40B4-BE49-F238E27FC236}">
                <a16:creationId xmlns:a16="http://schemas.microsoft.com/office/drawing/2014/main" id="{6A577A98-332E-4770-919C-2901C0EF2AB2}"/>
              </a:ext>
            </a:extLst>
          </p:cNvPr>
          <p:cNvSpPr>
            <a:spLocks noGrp="1"/>
          </p:cNvSpPr>
          <p:nvPr>
            <p:ph type="body" sz="half" idx="2"/>
          </p:nvPr>
        </p:nvSpPr>
        <p:spPr>
          <a:xfrm>
            <a:off x="8191925" y="4588329"/>
            <a:ext cx="3352375" cy="1621508"/>
          </a:xfrm>
        </p:spPr>
        <p:txBody>
          <a:bodyPr vert="horz" lIns="91440" tIns="45720" rIns="91440" bIns="45720" rtlCol="0" anchor="t">
            <a:normAutofit/>
          </a:bodyPr>
          <a:lstStyle/>
          <a:p>
            <a:r>
              <a:rPr lang="en-US" sz="1800" cap="all">
                <a:solidFill>
                  <a:schemeClr val="accent1"/>
                </a:solidFill>
              </a:rPr>
              <a:t>Tacoma Humane Society</a:t>
            </a:r>
          </a:p>
        </p:txBody>
      </p:sp>
      <p:sp>
        <p:nvSpPr>
          <p:cNvPr id="24" name="Rectangle 23">
            <a:extLst>
              <a:ext uri="{FF2B5EF4-FFF2-40B4-BE49-F238E27FC236}">
                <a16:creationId xmlns:a16="http://schemas.microsoft.com/office/drawing/2014/main" id="{4C1E981B-F06E-48B4-9275-F4B261AFCA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7" name="Picture Placeholder 6">
            <a:extLst>
              <a:ext uri="{FF2B5EF4-FFF2-40B4-BE49-F238E27FC236}">
                <a16:creationId xmlns:a16="http://schemas.microsoft.com/office/drawing/2014/main" id="{C5A8ABB0-BF9F-4138-840C-FD085CDD5F8D}"/>
              </a:ext>
            </a:extLst>
          </p:cNvPr>
          <p:cNvPicPr>
            <a:picLocks noGrp="1"/>
          </p:cNvPicPr>
          <p:nvPr>
            <p:ph type="pic" idx="1"/>
          </p:nvPr>
        </p:nvPicPr>
        <p:blipFill>
          <a:blip r:embed="rId7">
            <a:extLst>
              <a:ext uri="{28A0092B-C50C-407E-A947-70E740481C1C}">
                <a14:useLocalDpi xmlns:a14="http://schemas.microsoft.com/office/drawing/2010/main" val="0"/>
              </a:ext>
            </a:extLst>
          </a:blip>
          <a:srcRect l="14166" r="14166"/>
          <a:stretch>
            <a:fillRect/>
          </a:stretch>
        </p:blipFill>
        <p:spPr bwMode="auto">
          <a:xfrm>
            <a:off x="1830340" y="647698"/>
            <a:ext cx="3897689" cy="5562139"/>
          </a:xfrm>
          <a:prstGeom prst="rect">
            <a:avLst/>
          </a:prstGeom>
          <a:noFill/>
          <a:effectLst/>
        </p:spPr>
      </p:pic>
    </p:spTree>
    <p:extLst>
      <p:ext uri="{BB962C8B-B14F-4D97-AF65-F5344CB8AC3E}">
        <p14:creationId xmlns:p14="http://schemas.microsoft.com/office/powerpoint/2010/main" val="2175508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95CEF47-FDD1-4628-A17E-9524F476D596}"/>
              </a:ext>
            </a:extLst>
          </p:cNvPr>
          <p:cNvSpPr>
            <a:spLocks noGrp="1"/>
          </p:cNvSpPr>
          <p:nvPr>
            <p:ph type="title"/>
          </p:nvPr>
        </p:nvSpPr>
        <p:spPr>
          <a:xfrm>
            <a:off x="653143" y="1645920"/>
            <a:ext cx="3522879" cy="4470821"/>
          </a:xfrm>
        </p:spPr>
        <p:txBody>
          <a:bodyPr>
            <a:normAutofit fontScale="90000"/>
          </a:bodyPr>
          <a:lstStyle/>
          <a:p>
            <a:pPr algn="r"/>
            <a:r>
              <a:rPr lang="en-US" dirty="0">
                <a:solidFill>
                  <a:schemeClr val="bg2"/>
                </a:solidFill>
              </a:rPr>
              <a:t>Burden of Proof:</a:t>
            </a:r>
            <a:br>
              <a:rPr lang="en-US" dirty="0">
                <a:solidFill>
                  <a:schemeClr val="bg2"/>
                </a:solidFill>
              </a:rPr>
            </a:br>
            <a:r>
              <a:rPr lang="en-US" dirty="0">
                <a:solidFill>
                  <a:schemeClr val="bg2"/>
                </a:solidFill>
              </a:rPr>
              <a:t>Reasonable Doubt</a:t>
            </a:r>
            <a:br>
              <a:rPr lang="en-US" dirty="0">
                <a:solidFill>
                  <a:schemeClr val="bg2"/>
                </a:solidFill>
              </a:rPr>
            </a:br>
            <a:r>
              <a:rPr lang="en-US" dirty="0">
                <a:solidFill>
                  <a:schemeClr val="bg2"/>
                </a:solidFill>
              </a:rPr>
              <a:t>											WA Instruction 4.01</a:t>
            </a:r>
          </a:p>
        </p:txBody>
      </p:sp>
      <p:sp>
        <p:nvSpPr>
          <p:cNvPr id="3" name="Content Placeholder 2">
            <a:extLst>
              <a:ext uri="{FF2B5EF4-FFF2-40B4-BE49-F238E27FC236}">
                <a16:creationId xmlns:a16="http://schemas.microsoft.com/office/drawing/2014/main" id="{BDC711CE-5323-460E-9BB9-DB3B78FE6545}"/>
              </a:ext>
            </a:extLst>
          </p:cNvPr>
          <p:cNvSpPr>
            <a:spLocks noGrp="1"/>
          </p:cNvSpPr>
          <p:nvPr>
            <p:ph idx="1"/>
          </p:nvPr>
        </p:nvSpPr>
        <p:spPr>
          <a:xfrm>
            <a:off x="5204109" y="1394459"/>
            <a:ext cx="6269434" cy="4973741"/>
          </a:xfrm>
        </p:spPr>
        <p:txBody>
          <a:bodyPr>
            <a:normAutofit fontScale="92500" lnSpcReduction="20000"/>
          </a:bodyPr>
          <a:lstStyle/>
          <a:p>
            <a:pPr>
              <a:lnSpc>
                <a:spcPct val="90000"/>
              </a:lnSpc>
            </a:pPr>
            <a:r>
              <a:rPr lang="en-US" sz="2600" dirty="0"/>
              <a:t>The State/City is the plaintiff and has the burden of proving each element of the crime beyond a reasonable doubt.  </a:t>
            </a:r>
          </a:p>
          <a:p>
            <a:pPr>
              <a:lnSpc>
                <a:spcPct val="90000"/>
              </a:lnSpc>
            </a:pPr>
            <a:r>
              <a:rPr lang="en-US" sz="2600" dirty="0"/>
              <a:t>The defendant has no burden of proving that a reasonable doubt exists as to these elements.</a:t>
            </a:r>
          </a:p>
          <a:p>
            <a:pPr>
              <a:lnSpc>
                <a:spcPct val="90000"/>
              </a:lnSpc>
            </a:pPr>
            <a:r>
              <a:rPr lang="en-US" sz="2600" dirty="0"/>
              <a:t>A defendant is presumed innocent.  This presumption continues throughout the entire trial </a:t>
            </a:r>
            <a:r>
              <a:rPr lang="en-US" sz="2600" b="1" dirty="0"/>
              <a:t>unless during your deliberations you find it has been </a:t>
            </a:r>
            <a:r>
              <a:rPr lang="en-US" sz="2600" b="1" dirty="0">
                <a:latin typeface="+mn-lt"/>
              </a:rPr>
              <a:t>overcome by the evidence beyond a reasonable doubt.</a:t>
            </a:r>
          </a:p>
          <a:p>
            <a:pPr>
              <a:lnSpc>
                <a:spcPct val="90000"/>
              </a:lnSpc>
            </a:pPr>
            <a:endParaRPr lang="en-US" sz="2600" dirty="0">
              <a:latin typeface="+mn-lt"/>
            </a:endParaRPr>
          </a:p>
          <a:p>
            <a:pPr>
              <a:lnSpc>
                <a:spcPct val="90000"/>
              </a:lnSpc>
            </a:pPr>
            <a:r>
              <a:rPr lang="en-US" sz="2600" dirty="0">
                <a:latin typeface="+mn-lt"/>
                <a:cs typeface="Book Antiqua"/>
              </a:rPr>
              <a:t>Prosecutor always gets the last word because they have the burden</a:t>
            </a:r>
            <a:endParaRPr lang="en-US" sz="2600" dirty="0">
              <a:latin typeface="+mn-lt"/>
            </a:endParaRPr>
          </a:p>
          <a:p>
            <a:endParaRPr lang="en-US" dirty="0"/>
          </a:p>
        </p:txBody>
      </p:sp>
    </p:spTree>
    <p:extLst>
      <p:ext uri="{BB962C8B-B14F-4D97-AF65-F5344CB8AC3E}">
        <p14:creationId xmlns:p14="http://schemas.microsoft.com/office/powerpoint/2010/main" val="4232349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a:extLst>
              <a:ext uri="{FF2B5EF4-FFF2-40B4-BE49-F238E27FC236}">
                <a16:creationId xmlns:a16="http://schemas.microsoft.com/office/drawing/2014/main"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48484A87-24AC-4767-B22C-1004C569B931}"/>
              </a:ext>
            </a:extLst>
          </p:cNvPr>
          <p:cNvSpPr>
            <a:spLocks noGrp="1"/>
          </p:cNvSpPr>
          <p:nvPr>
            <p:ph type="title"/>
          </p:nvPr>
        </p:nvSpPr>
        <p:spPr>
          <a:xfrm>
            <a:off x="8201839" y="1454964"/>
            <a:ext cx="3342460" cy="3308840"/>
          </a:xfrm>
        </p:spPr>
        <p:txBody>
          <a:bodyPr vert="horz" lIns="91440" tIns="45720" rIns="91440" bIns="45720" rtlCol="0" anchor="b">
            <a:normAutofit/>
          </a:bodyPr>
          <a:lstStyle/>
          <a:p>
            <a:r>
              <a:rPr lang="en-US" sz="6000"/>
              <a:t>Kona	</a:t>
            </a:r>
          </a:p>
        </p:txBody>
      </p:sp>
      <p:sp>
        <p:nvSpPr>
          <p:cNvPr id="6" name="Text Placeholder 5">
            <a:extLst>
              <a:ext uri="{FF2B5EF4-FFF2-40B4-BE49-F238E27FC236}">
                <a16:creationId xmlns:a16="http://schemas.microsoft.com/office/drawing/2014/main" id="{C08092B5-14FB-48B6-BE4E-F9C3B1279197}"/>
              </a:ext>
            </a:extLst>
          </p:cNvPr>
          <p:cNvSpPr>
            <a:spLocks noGrp="1"/>
          </p:cNvSpPr>
          <p:nvPr>
            <p:ph type="body" sz="half" idx="2"/>
          </p:nvPr>
        </p:nvSpPr>
        <p:spPr>
          <a:xfrm>
            <a:off x="8201839" y="4763803"/>
            <a:ext cx="3342460" cy="1464378"/>
          </a:xfrm>
        </p:spPr>
        <p:txBody>
          <a:bodyPr vert="horz" lIns="91440" tIns="45720" rIns="91440" bIns="45720" rtlCol="0" anchor="t">
            <a:normAutofit/>
          </a:bodyPr>
          <a:lstStyle/>
          <a:p>
            <a:r>
              <a:rPr lang="en-US" sz="1800" cap="all">
                <a:solidFill>
                  <a:schemeClr val="accent1"/>
                </a:solidFill>
              </a:rPr>
              <a:t>Thurston County Joint Animal Services</a:t>
            </a:r>
          </a:p>
        </p:txBody>
      </p:sp>
      <p:pic>
        <p:nvPicPr>
          <p:cNvPr id="8" name="Picture Placeholder 7">
            <a:extLst>
              <a:ext uri="{FF2B5EF4-FFF2-40B4-BE49-F238E27FC236}">
                <a16:creationId xmlns:a16="http://schemas.microsoft.com/office/drawing/2014/main" id="{1038605F-D7D6-483F-8514-6A34EE429E66}"/>
              </a:ext>
            </a:extLst>
          </p:cNvPr>
          <p:cNvPicPr>
            <a:picLocks noGrp="1" noChangeAspect="1"/>
          </p:cNvPicPr>
          <p:nvPr>
            <p:ph type="pic" idx="1"/>
          </p:nvPr>
        </p:nvPicPr>
        <p:blipFill rotWithShape="1">
          <a:blip r:embed="rId7">
            <a:extLst>
              <a:ext uri="{28A0092B-C50C-407E-A947-70E740481C1C}">
                <a14:useLocalDpi xmlns:a14="http://schemas.microsoft.com/office/drawing/2010/main" val="0"/>
              </a:ext>
            </a:extLst>
          </a:blip>
          <a:srcRect l="8924" r="8187"/>
          <a:stretch/>
        </p:blipFill>
        <p:spPr>
          <a:xfrm>
            <a:off x="-1" y="10"/>
            <a:ext cx="7554140" cy="6857990"/>
          </a:xfrm>
          <a:prstGeom prst="rect">
            <a:avLst/>
          </a:prstGeom>
        </p:spPr>
      </p:pic>
    </p:spTree>
    <p:extLst>
      <p:ext uri="{BB962C8B-B14F-4D97-AF65-F5344CB8AC3E}">
        <p14:creationId xmlns:p14="http://schemas.microsoft.com/office/powerpoint/2010/main" val="2788965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 name="Content Placeholder 2">
            <a:extLst>
              <a:ext uri="{FF2B5EF4-FFF2-40B4-BE49-F238E27FC236}">
                <a16:creationId xmlns:a16="http://schemas.microsoft.com/office/drawing/2014/main" id="{8D524FAC-CDE6-48AB-A436-66D06E8FCC8F}"/>
              </a:ext>
            </a:extLst>
          </p:cNvPr>
          <p:cNvSpPr>
            <a:spLocks noGrp="1"/>
          </p:cNvSpPr>
          <p:nvPr>
            <p:ph idx="1"/>
          </p:nvPr>
        </p:nvSpPr>
        <p:spPr>
          <a:xfrm>
            <a:off x="1068388" y="1645920"/>
            <a:ext cx="5919503" cy="4470821"/>
          </a:xfrm>
        </p:spPr>
        <p:txBody>
          <a:bodyPr>
            <a:normAutofit/>
          </a:bodyPr>
          <a:lstStyle/>
          <a:p>
            <a:r>
              <a:rPr lang="en-US" sz="3200" dirty="0">
                <a:latin typeface="+mn-lt"/>
                <a:cs typeface="Book Antiqua"/>
              </a:rPr>
              <a:t>Speedy Trial Begins to Run</a:t>
            </a:r>
          </a:p>
          <a:p>
            <a:r>
              <a:rPr lang="en-US" sz="3200" dirty="0">
                <a:latin typeface="+mn-lt"/>
                <a:cs typeface="Book Antiqua"/>
              </a:rPr>
              <a:t>Entry of Plea: Guilty or Not Guilty</a:t>
            </a:r>
          </a:p>
          <a:p>
            <a:r>
              <a:rPr lang="en-US" sz="3200" dirty="0">
                <a:latin typeface="+mn-lt"/>
                <a:cs typeface="Book Antiqua"/>
              </a:rPr>
              <a:t>Bail</a:t>
            </a:r>
          </a:p>
          <a:p>
            <a:pPr lvl="1"/>
            <a:r>
              <a:rPr lang="en-US" sz="2800" dirty="0">
                <a:latin typeface="+mn-lt"/>
                <a:cs typeface="Book Antiqua"/>
              </a:rPr>
              <a:t>Set based upon danger posed to the community, and/or warrant history</a:t>
            </a:r>
          </a:p>
        </p:txBody>
      </p:sp>
      <p:sp>
        <p:nvSpPr>
          <p:cNvPr id="14"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CA829-9C82-45E0-BF62-31EC0825EB2E}"/>
              </a:ext>
            </a:extLst>
          </p:cNvPr>
          <p:cNvSpPr>
            <a:spLocks noGrp="1"/>
          </p:cNvSpPr>
          <p:nvPr>
            <p:ph type="title"/>
          </p:nvPr>
        </p:nvSpPr>
        <p:spPr>
          <a:xfrm>
            <a:off x="8015978" y="1645920"/>
            <a:ext cx="3522879" cy="4470821"/>
          </a:xfrm>
        </p:spPr>
        <p:txBody>
          <a:bodyPr>
            <a:normAutofit/>
          </a:bodyPr>
          <a:lstStyle/>
          <a:p>
            <a:r>
              <a:rPr lang="en-CA" sz="3900" dirty="0">
                <a:solidFill>
                  <a:srgbClr val="FFFFFF"/>
                </a:solidFill>
              </a:rPr>
              <a:t>First Appearance: Arraignment</a:t>
            </a:r>
            <a:endParaRPr lang="en-US" sz="3900" dirty="0">
              <a:solidFill>
                <a:srgbClr val="FFFFFF"/>
              </a:solidFill>
            </a:endParaRPr>
          </a:p>
        </p:txBody>
      </p:sp>
    </p:spTree>
    <p:extLst>
      <p:ext uri="{BB962C8B-B14F-4D97-AF65-F5344CB8AC3E}">
        <p14:creationId xmlns:p14="http://schemas.microsoft.com/office/powerpoint/2010/main" val="422497887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 name="Content Placeholder 2">
            <a:extLst>
              <a:ext uri="{FF2B5EF4-FFF2-40B4-BE49-F238E27FC236}">
                <a16:creationId xmlns:a16="http://schemas.microsoft.com/office/drawing/2014/main" id="{08050EDE-B83C-4730-ACA8-98C51447DB1E}"/>
              </a:ext>
            </a:extLst>
          </p:cNvPr>
          <p:cNvSpPr>
            <a:spLocks noGrp="1"/>
          </p:cNvSpPr>
          <p:nvPr>
            <p:ph idx="1"/>
          </p:nvPr>
        </p:nvSpPr>
        <p:spPr>
          <a:xfrm>
            <a:off x="990427" y="1072377"/>
            <a:ext cx="5919503" cy="5274530"/>
          </a:xfrm>
        </p:spPr>
        <p:txBody>
          <a:bodyPr>
            <a:normAutofit fontScale="92500"/>
          </a:bodyPr>
          <a:lstStyle/>
          <a:p>
            <a:r>
              <a:rPr lang="en-US" sz="2800" dirty="0">
                <a:latin typeface="+mn-lt"/>
                <a:cs typeface="Book Antiqua"/>
              </a:rPr>
              <a:t>Conditions of Release</a:t>
            </a:r>
          </a:p>
          <a:p>
            <a:pPr lvl="1"/>
            <a:r>
              <a:rPr lang="en-US" sz="2400" dirty="0">
                <a:latin typeface="+mn-lt"/>
                <a:cs typeface="Book Antiqua"/>
              </a:rPr>
              <a:t>Specific to the facts alleged in the case</a:t>
            </a:r>
          </a:p>
          <a:p>
            <a:pPr lvl="1"/>
            <a:r>
              <a:rPr lang="en-US" sz="2400" dirty="0">
                <a:latin typeface="+mn-lt"/>
                <a:cs typeface="Book Antiqua"/>
              </a:rPr>
              <a:t>ex. no new criminal law violations, no contact with or possession of animals, no contact order (think DV), forfeit weapons, no alcohol, pre-probation UAs, etc.</a:t>
            </a:r>
          </a:p>
          <a:p>
            <a:r>
              <a:rPr lang="en-US" sz="2800" dirty="0">
                <a:latin typeface="+mn-lt"/>
                <a:cs typeface="Book Antiqua"/>
              </a:rPr>
              <a:t>Appointment of Counsel OR Retaining Counsel</a:t>
            </a:r>
          </a:p>
          <a:p>
            <a:pPr lvl="1"/>
            <a:r>
              <a:rPr lang="en-US" sz="2400" dirty="0">
                <a:latin typeface="+mn-lt"/>
                <a:cs typeface="Book Antiqua"/>
              </a:rPr>
              <a:t>Guaranteed by the 6</a:t>
            </a:r>
            <a:r>
              <a:rPr lang="en-US" sz="2400" baseline="30000" dirty="0">
                <a:latin typeface="+mn-lt"/>
                <a:cs typeface="Book Antiqua"/>
              </a:rPr>
              <a:t>th</a:t>
            </a:r>
            <a:r>
              <a:rPr lang="en-US" sz="2400" dirty="0">
                <a:latin typeface="+mn-lt"/>
                <a:cs typeface="Book Antiqua"/>
              </a:rPr>
              <a:t> Amendment of the U.S. Constitution</a:t>
            </a:r>
          </a:p>
          <a:p>
            <a:endParaRPr lang="en-US" dirty="0"/>
          </a:p>
        </p:txBody>
      </p:sp>
      <p:sp>
        <p:nvSpPr>
          <p:cNvPr id="14"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45F4F-B714-4147-B1BA-E04883BF08B7}"/>
              </a:ext>
            </a:extLst>
          </p:cNvPr>
          <p:cNvSpPr>
            <a:spLocks noGrp="1"/>
          </p:cNvSpPr>
          <p:nvPr>
            <p:ph type="title"/>
          </p:nvPr>
        </p:nvSpPr>
        <p:spPr>
          <a:xfrm>
            <a:off x="8015978" y="1645920"/>
            <a:ext cx="3522879" cy="4470821"/>
          </a:xfrm>
        </p:spPr>
        <p:txBody>
          <a:bodyPr>
            <a:normAutofit/>
          </a:bodyPr>
          <a:lstStyle/>
          <a:p>
            <a:r>
              <a:rPr lang="en-CA" sz="3900">
                <a:solidFill>
                  <a:srgbClr val="FFFFFF"/>
                </a:solidFill>
              </a:rPr>
              <a:t>First Appearance: Arraignment </a:t>
            </a:r>
            <a:br>
              <a:rPr lang="en-CA" sz="3900">
                <a:solidFill>
                  <a:srgbClr val="FFFFFF"/>
                </a:solidFill>
              </a:rPr>
            </a:br>
            <a:r>
              <a:rPr lang="en-CA" sz="3900">
                <a:solidFill>
                  <a:srgbClr val="FFFFFF"/>
                </a:solidFill>
              </a:rPr>
              <a:t>(continued)</a:t>
            </a:r>
            <a:endParaRPr lang="en-US" sz="3900">
              <a:solidFill>
                <a:srgbClr val="FFFFFF"/>
              </a:solidFill>
            </a:endParaRPr>
          </a:p>
        </p:txBody>
      </p:sp>
    </p:spTree>
    <p:extLst>
      <p:ext uri="{BB962C8B-B14F-4D97-AF65-F5344CB8AC3E}">
        <p14:creationId xmlns:p14="http://schemas.microsoft.com/office/powerpoint/2010/main" val="407347383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7184CCA-5796-4F0C-A299-0F8AB71EFA30}"/>
              </a:ext>
            </a:extLst>
          </p:cNvPr>
          <p:cNvSpPr>
            <a:spLocks noGrp="1"/>
          </p:cNvSpPr>
          <p:nvPr>
            <p:ph type="title"/>
          </p:nvPr>
        </p:nvSpPr>
        <p:spPr>
          <a:xfrm>
            <a:off x="806195" y="804672"/>
            <a:ext cx="3521359" cy="5248656"/>
          </a:xfrm>
        </p:spPr>
        <p:txBody>
          <a:bodyPr anchor="ctr">
            <a:normAutofit/>
          </a:bodyPr>
          <a:lstStyle/>
          <a:p>
            <a:pPr algn="ctr"/>
            <a:r>
              <a:rPr lang="en-US" dirty="0"/>
              <a:t>What Happens Next</a:t>
            </a:r>
            <a:r>
              <a:rPr lang="en-US"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2ED9B7AD-E901-44FC-9132-C5B21CEFB95B}"/>
              </a:ext>
            </a:extLst>
          </p:cNvPr>
          <p:cNvSpPr>
            <a:spLocks noGrp="1"/>
          </p:cNvSpPr>
          <p:nvPr>
            <p:ph idx="1"/>
          </p:nvPr>
        </p:nvSpPr>
        <p:spPr>
          <a:xfrm>
            <a:off x="4975861" y="804671"/>
            <a:ext cx="6399930" cy="5248657"/>
          </a:xfrm>
        </p:spPr>
        <p:txBody>
          <a:bodyPr anchor="ctr">
            <a:normAutofit/>
          </a:bodyPr>
          <a:lstStyle/>
          <a:p>
            <a:r>
              <a:rPr lang="en-US" sz="2400" dirty="0">
                <a:latin typeface="+mn-lt"/>
                <a:cs typeface="Book Antiqua"/>
              </a:rPr>
              <a:t>Follow up from officers</a:t>
            </a:r>
          </a:p>
          <a:p>
            <a:r>
              <a:rPr lang="en-US" sz="2400" dirty="0">
                <a:latin typeface="+mn-lt"/>
                <a:cs typeface="Book Antiqua"/>
              </a:rPr>
              <a:t>Prosecutor sends evidence to Defense Counsel through Discovery process</a:t>
            </a:r>
          </a:p>
          <a:p>
            <a:r>
              <a:rPr lang="en-US" sz="2400" dirty="0">
                <a:latin typeface="+mn-lt"/>
                <a:cs typeface="Book Antiqua"/>
              </a:rPr>
              <a:t>Prosecutor’s Recommendation/Offer </a:t>
            </a:r>
          </a:p>
          <a:p>
            <a:r>
              <a:rPr lang="en-US" sz="2400" dirty="0">
                <a:latin typeface="+mn-lt"/>
                <a:cs typeface="Book Antiqua"/>
              </a:rPr>
              <a:t>Negotiate Case for Plea</a:t>
            </a:r>
          </a:p>
          <a:p>
            <a:pPr lvl="1"/>
            <a:r>
              <a:rPr lang="en-US" sz="2000" dirty="0">
                <a:latin typeface="+mn-lt"/>
                <a:cs typeface="Book Antiqua"/>
              </a:rPr>
              <a:t>Defense Counsel may counter, raise probable defenses or mitigating circumstances.</a:t>
            </a:r>
          </a:p>
          <a:p>
            <a:pPr lvl="1"/>
            <a:r>
              <a:rPr lang="en-US" sz="2000" dirty="0">
                <a:latin typeface="+mn-lt"/>
                <a:cs typeface="Book Antiqua"/>
              </a:rPr>
              <a:t>Prosecutor may or may not change the original offer based upon the new information</a:t>
            </a:r>
          </a:p>
          <a:p>
            <a:endParaRPr lang="en-US" dirty="0">
              <a:latin typeface="Book Antiqua"/>
              <a:cs typeface="Book Antiqua"/>
            </a:endParaRPr>
          </a:p>
        </p:txBody>
      </p:sp>
    </p:spTree>
    <p:extLst>
      <p:ext uri="{BB962C8B-B14F-4D97-AF65-F5344CB8AC3E}">
        <p14:creationId xmlns:p14="http://schemas.microsoft.com/office/powerpoint/2010/main" val="1727806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B0A8-6693-4870-9A4D-547D3C14C8F7}"/>
              </a:ext>
            </a:extLst>
          </p:cNvPr>
          <p:cNvSpPr>
            <a:spLocks noGrp="1"/>
          </p:cNvSpPr>
          <p:nvPr>
            <p:ph type="title"/>
          </p:nvPr>
        </p:nvSpPr>
        <p:spPr/>
        <p:txBody>
          <a:bodyPr/>
          <a:lstStyle/>
          <a:p>
            <a:pPr algn="ctr"/>
            <a:r>
              <a:rPr lang="en-US" dirty="0"/>
              <a:t>Length of time for a case</a:t>
            </a:r>
          </a:p>
        </p:txBody>
      </p:sp>
      <p:sp>
        <p:nvSpPr>
          <p:cNvPr id="3" name="Content Placeholder 2">
            <a:extLst>
              <a:ext uri="{FF2B5EF4-FFF2-40B4-BE49-F238E27FC236}">
                <a16:creationId xmlns:a16="http://schemas.microsoft.com/office/drawing/2014/main" id="{121BBC8E-8DD5-47E5-BA56-F3DF62C65587}"/>
              </a:ext>
            </a:extLst>
          </p:cNvPr>
          <p:cNvSpPr>
            <a:spLocks noGrp="1"/>
          </p:cNvSpPr>
          <p:nvPr>
            <p:ph idx="1"/>
          </p:nvPr>
        </p:nvSpPr>
        <p:spPr/>
        <p:txBody>
          <a:bodyPr>
            <a:normAutofit/>
          </a:bodyPr>
          <a:lstStyle/>
          <a:p>
            <a:r>
              <a:rPr lang="en-US" sz="3200" dirty="0">
                <a:latin typeface="+mn-lt"/>
                <a:cs typeface="Book Antiqua"/>
              </a:rPr>
              <a:t>Negotiations</a:t>
            </a:r>
          </a:p>
          <a:p>
            <a:r>
              <a:rPr lang="en-US" sz="3200" dirty="0">
                <a:latin typeface="+mn-lt"/>
                <a:cs typeface="Book Antiqua"/>
              </a:rPr>
              <a:t>Continuance</a:t>
            </a:r>
          </a:p>
          <a:p>
            <a:pPr lvl="1"/>
            <a:r>
              <a:rPr lang="en-US" sz="3200" dirty="0">
                <a:latin typeface="+mn-lt"/>
                <a:cs typeface="Book Antiqua"/>
              </a:rPr>
              <a:t>Speedy Trial Waiver</a:t>
            </a:r>
          </a:p>
          <a:p>
            <a:pPr lvl="2"/>
            <a:r>
              <a:rPr lang="en-US" sz="2800" dirty="0">
                <a:latin typeface="+mn-lt"/>
                <a:cs typeface="Book Antiqua"/>
              </a:rPr>
              <a:t>Defense counsel can waive speedy in order to continue the case.</a:t>
            </a:r>
          </a:p>
          <a:p>
            <a:r>
              <a:rPr lang="en-US" sz="3200" dirty="0">
                <a:latin typeface="+mn-lt"/>
                <a:cs typeface="Book Antiqua"/>
              </a:rPr>
              <a:t>Setting Case for Trial</a:t>
            </a:r>
          </a:p>
          <a:p>
            <a:pPr lvl="1"/>
            <a:r>
              <a:rPr lang="en-US" sz="2800" dirty="0">
                <a:latin typeface="+mn-lt"/>
                <a:cs typeface="Book Antiqua"/>
              </a:rPr>
              <a:t>Within time for speedy trial, unless waived</a:t>
            </a:r>
          </a:p>
          <a:p>
            <a:endParaRPr lang="en-US" sz="2800" dirty="0">
              <a:latin typeface="+mn-lt"/>
            </a:endParaRPr>
          </a:p>
        </p:txBody>
      </p:sp>
    </p:spTree>
    <p:extLst>
      <p:ext uri="{BB962C8B-B14F-4D97-AF65-F5344CB8AC3E}">
        <p14:creationId xmlns:p14="http://schemas.microsoft.com/office/powerpoint/2010/main" val="2227465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7" name="Picture 16">
            <a:extLst>
              <a:ext uri="{FF2B5EF4-FFF2-40B4-BE49-F238E27FC236}">
                <a16:creationId xmlns:a16="http://schemas.microsoft.com/office/drawing/2014/main"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9" name="Oval 18">
            <a:extLst>
              <a:ext uri="{FF2B5EF4-FFF2-40B4-BE49-F238E27FC236}">
                <a16:creationId xmlns:a16="http://schemas.microsoft.com/office/drawing/2014/main"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3" name="Picture 22">
            <a:extLst>
              <a:ext uri="{FF2B5EF4-FFF2-40B4-BE49-F238E27FC236}">
                <a16:creationId xmlns:a16="http://schemas.microsoft.com/office/drawing/2014/main"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5" name="Rectangle 24">
            <a:extLst>
              <a:ext uri="{FF2B5EF4-FFF2-40B4-BE49-F238E27FC236}">
                <a16:creationId xmlns:a16="http://schemas.microsoft.com/office/drawing/2014/main"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AFF5D270-3E0E-4736-A43F-0F83AAC3FDC1}"/>
              </a:ext>
            </a:extLst>
          </p:cNvPr>
          <p:cNvSpPr>
            <a:spLocks noGrp="1"/>
          </p:cNvSpPr>
          <p:nvPr>
            <p:ph type="title"/>
          </p:nvPr>
        </p:nvSpPr>
        <p:spPr>
          <a:xfrm>
            <a:off x="647701" y="1454964"/>
            <a:ext cx="3339281" cy="3308840"/>
          </a:xfrm>
        </p:spPr>
        <p:txBody>
          <a:bodyPr vert="horz" lIns="91440" tIns="45720" rIns="91440" bIns="45720" rtlCol="0" anchor="b">
            <a:normAutofit/>
          </a:bodyPr>
          <a:lstStyle/>
          <a:p>
            <a:r>
              <a:rPr lang="en-US" sz="6000"/>
              <a:t>Elly	</a:t>
            </a:r>
          </a:p>
        </p:txBody>
      </p:sp>
      <p:sp>
        <p:nvSpPr>
          <p:cNvPr id="6" name="Text Placeholder 5">
            <a:extLst>
              <a:ext uri="{FF2B5EF4-FFF2-40B4-BE49-F238E27FC236}">
                <a16:creationId xmlns:a16="http://schemas.microsoft.com/office/drawing/2014/main" id="{0EA636E9-BD38-41A7-859B-1AEAC24BA47E}"/>
              </a:ext>
            </a:extLst>
          </p:cNvPr>
          <p:cNvSpPr>
            <a:spLocks noGrp="1"/>
          </p:cNvSpPr>
          <p:nvPr>
            <p:ph type="body" sz="half" idx="2"/>
          </p:nvPr>
        </p:nvSpPr>
        <p:spPr>
          <a:xfrm>
            <a:off x="647701" y="4763803"/>
            <a:ext cx="3339281" cy="1464378"/>
          </a:xfrm>
        </p:spPr>
        <p:txBody>
          <a:bodyPr vert="horz" lIns="91440" tIns="45720" rIns="91440" bIns="45720" rtlCol="0" anchor="t">
            <a:normAutofit/>
          </a:bodyPr>
          <a:lstStyle/>
          <a:p>
            <a:r>
              <a:rPr lang="en-US" sz="1800" cap="all">
                <a:solidFill>
                  <a:schemeClr val="accent1"/>
                </a:solidFill>
              </a:rPr>
              <a:t>RASKC</a:t>
            </a:r>
          </a:p>
        </p:txBody>
      </p:sp>
      <p:pic>
        <p:nvPicPr>
          <p:cNvPr id="10" name="Picture Placeholder 9">
            <a:extLst>
              <a:ext uri="{FF2B5EF4-FFF2-40B4-BE49-F238E27FC236}">
                <a16:creationId xmlns:a16="http://schemas.microsoft.com/office/drawing/2014/main" id="{02831B38-799D-4DD5-B9B0-A8A2268B0AC6}"/>
              </a:ext>
            </a:extLst>
          </p:cNvPr>
          <p:cNvPicPr>
            <a:picLocks noGrp="1" noChangeAspect="1"/>
          </p:cNvPicPr>
          <p:nvPr>
            <p:ph type="pic" idx="1"/>
          </p:nvPr>
        </p:nvPicPr>
        <p:blipFill rotWithShape="1">
          <a:blip r:embed="rId7">
            <a:extLst>
              <a:ext uri="{28A0092B-C50C-407E-A947-70E740481C1C}">
                <a14:useLocalDpi xmlns:a14="http://schemas.microsoft.com/office/drawing/2010/main" val="0"/>
              </a:ext>
            </a:extLst>
          </a:blip>
          <a:srcRect t="19713" r="2" b="19715"/>
          <a:stretch/>
        </p:blipFill>
        <p:spPr>
          <a:xfrm>
            <a:off x="4634682" y="10"/>
            <a:ext cx="7557319" cy="6857990"/>
          </a:xfrm>
          <a:prstGeom prst="rect">
            <a:avLst/>
          </a:prstGeom>
        </p:spPr>
      </p:pic>
      <p:sp>
        <p:nvSpPr>
          <p:cNvPr id="27" name="Rectangle 26">
            <a:extLst>
              <a:ext uri="{FF2B5EF4-FFF2-40B4-BE49-F238E27FC236}">
                <a16:creationId xmlns:a16="http://schemas.microsoft.com/office/drawing/2014/main" id="{C91B2AEB-9C03-4291-82DB-27D351F311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54223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F1A89ED-7996-482B-AC07-32B72C4744BA}"/>
              </a:ext>
            </a:extLst>
          </p:cNvPr>
          <p:cNvSpPr>
            <a:spLocks noGrp="1"/>
          </p:cNvSpPr>
          <p:nvPr>
            <p:ph type="title"/>
          </p:nvPr>
        </p:nvSpPr>
        <p:spPr>
          <a:xfrm>
            <a:off x="806195" y="804672"/>
            <a:ext cx="3521359" cy="5248656"/>
          </a:xfrm>
        </p:spPr>
        <p:txBody>
          <a:bodyPr anchor="ctr">
            <a:normAutofit/>
          </a:bodyPr>
          <a:lstStyle/>
          <a:p>
            <a:pPr algn="ctr"/>
            <a:r>
              <a:rPr lang="en-US"/>
              <a:t>Possible Pre-Trial Dispositions	</a:t>
            </a:r>
          </a:p>
        </p:txBody>
      </p:sp>
      <p:sp>
        <p:nvSpPr>
          <p:cNvPr id="3" name="Content Placeholder 2">
            <a:extLst>
              <a:ext uri="{FF2B5EF4-FFF2-40B4-BE49-F238E27FC236}">
                <a16:creationId xmlns:a16="http://schemas.microsoft.com/office/drawing/2014/main" id="{21CC0F92-8917-4B09-82BD-989AA9D184CC}"/>
              </a:ext>
            </a:extLst>
          </p:cNvPr>
          <p:cNvSpPr>
            <a:spLocks noGrp="1"/>
          </p:cNvSpPr>
          <p:nvPr>
            <p:ph idx="1"/>
          </p:nvPr>
        </p:nvSpPr>
        <p:spPr>
          <a:xfrm>
            <a:off x="4981037" y="1360423"/>
            <a:ext cx="6399930" cy="5248657"/>
          </a:xfrm>
        </p:spPr>
        <p:txBody>
          <a:bodyPr anchor="ctr">
            <a:normAutofit/>
          </a:bodyPr>
          <a:lstStyle/>
          <a:p>
            <a:pPr marL="914400" lvl="1" indent="-457200">
              <a:buFont typeface="+mj-lt"/>
              <a:buAutoNum type="arabicPeriod"/>
            </a:pPr>
            <a:r>
              <a:rPr lang="en-US" sz="2400" dirty="0">
                <a:latin typeface="+mn-lt"/>
                <a:cs typeface="Book Antiqua"/>
              </a:rPr>
              <a:t>Plead Guilty, as charged</a:t>
            </a:r>
          </a:p>
          <a:p>
            <a:pPr marL="914400" lvl="1" indent="-457200">
              <a:buFont typeface="+mj-lt"/>
              <a:buAutoNum type="arabicPeriod"/>
            </a:pPr>
            <a:r>
              <a:rPr lang="en-US" sz="2400" dirty="0">
                <a:latin typeface="+mn-lt"/>
                <a:cs typeface="Book Antiqua"/>
              </a:rPr>
              <a:t>Plead Guilty to amended charge</a:t>
            </a:r>
          </a:p>
          <a:p>
            <a:pPr marL="914400" lvl="1" indent="-457200">
              <a:buFont typeface="+mj-lt"/>
              <a:buAutoNum type="arabicPeriod"/>
            </a:pPr>
            <a:r>
              <a:rPr lang="en-US" sz="2400" dirty="0">
                <a:latin typeface="+mn-lt"/>
                <a:cs typeface="Book Antiqua"/>
              </a:rPr>
              <a:t>Diversion Program</a:t>
            </a:r>
          </a:p>
          <a:p>
            <a:pPr marL="914400" lvl="1" indent="-457200">
              <a:buFont typeface="+mj-lt"/>
              <a:buAutoNum type="arabicPeriod"/>
            </a:pPr>
            <a:r>
              <a:rPr lang="en-US" sz="2400" dirty="0">
                <a:latin typeface="+mn-lt"/>
                <a:cs typeface="Book Antiqua"/>
              </a:rPr>
              <a:t>Dismissal</a:t>
            </a:r>
          </a:p>
          <a:p>
            <a:pPr marL="914400" lvl="1" indent="-457200">
              <a:buFont typeface="+mj-lt"/>
              <a:buAutoNum type="arabicPeriod"/>
            </a:pPr>
            <a:r>
              <a:rPr lang="en-US" sz="2400" dirty="0">
                <a:latin typeface="+mn-lt"/>
                <a:cs typeface="Book Antiqua"/>
              </a:rPr>
              <a:t>Only available in Municipal/District </a:t>
            </a:r>
            <a:r>
              <a:rPr lang="en-US" sz="2400" dirty="0" smtClean="0">
                <a:latin typeface="+mn-lt"/>
                <a:cs typeface="Book Antiqua"/>
              </a:rPr>
              <a:t>Courts:</a:t>
            </a:r>
            <a:endParaRPr lang="en-US" sz="2400" dirty="0">
              <a:latin typeface="+mn-lt"/>
              <a:cs typeface="Book Antiqua"/>
            </a:endParaRPr>
          </a:p>
          <a:p>
            <a:pPr marL="1314450" lvl="2" indent="-457200">
              <a:buFont typeface="Wingdings" panose="05000000000000000000" pitchFamily="2" charset="2"/>
              <a:buChar char="§"/>
            </a:pPr>
            <a:r>
              <a:rPr lang="en-US" sz="2000" dirty="0">
                <a:latin typeface="+mn-lt"/>
                <a:cs typeface="Book Antiqua"/>
              </a:rPr>
              <a:t>Deferred Prosecution - </a:t>
            </a:r>
            <a:r>
              <a:rPr lang="pl-PL" sz="2000" dirty="0">
                <a:latin typeface="+mn-lt"/>
                <a:cs typeface="Book Antiqua"/>
              </a:rPr>
              <a:t>RCW 10.05.010</a:t>
            </a:r>
            <a:endParaRPr lang="en-US" sz="2000" dirty="0">
              <a:latin typeface="+mn-lt"/>
              <a:cs typeface="Book Antiqua"/>
            </a:endParaRPr>
          </a:p>
          <a:p>
            <a:pPr marL="1314450" lvl="2" indent="-457200">
              <a:buFont typeface="Wingdings" panose="05000000000000000000" pitchFamily="2" charset="2"/>
              <a:buChar char="§"/>
            </a:pPr>
            <a:r>
              <a:rPr lang="en-US" sz="2000" dirty="0">
                <a:latin typeface="+mn-lt"/>
                <a:cs typeface="Book Antiqua"/>
              </a:rPr>
              <a:t>Compromise of Misdemeanor - </a:t>
            </a:r>
            <a:r>
              <a:rPr lang="pl-PL" sz="2000" dirty="0">
                <a:latin typeface="+mn-lt"/>
                <a:cs typeface="Book Antiqua"/>
              </a:rPr>
              <a:t>RCW 10.22.010</a:t>
            </a:r>
            <a:endParaRPr lang="en-US" sz="2000" dirty="0">
              <a:latin typeface="+mn-lt"/>
              <a:cs typeface="Book Antiqua"/>
            </a:endParaRPr>
          </a:p>
          <a:p>
            <a:pPr marL="1314450" lvl="2" indent="-457200">
              <a:buFont typeface="Wingdings" panose="05000000000000000000" pitchFamily="2" charset="2"/>
              <a:buChar char="§"/>
            </a:pPr>
            <a:r>
              <a:rPr lang="en-US" sz="2000" dirty="0">
                <a:cs typeface="Book Antiqua"/>
              </a:rPr>
              <a:t>Stipulated Order of Continuance</a:t>
            </a:r>
          </a:p>
          <a:p>
            <a:pPr marL="1314450" lvl="2" indent="-457200">
              <a:buFont typeface="+mj-lt"/>
              <a:buAutoNum type="arabicPeriod"/>
            </a:pPr>
            <a:endParaRPr lang="en-US" sz="2000" dirty="0">
              <a:latin typeface="+mn-lt"/>
              <a:cs typeface="Book Antiqua"/>
            </a:endParaRPr>
          </a:p>
          <a:p>
            <a:pPr marL="1314450" lvl="2" indent="-457200">
              <a:buFont typeface="+mj-lt"/>
              <a:buAutoNum type="arabicPeriod"/>
            </a:pPr>
            <a:endParaRPr lang="en-US" sz="2000" dirty="0">
              <a:latin typeface="+mn-lt"/>
              <a:cs typeface="Book Antiqua"/>
            </a:endParaRPr>
          </a:p>
          <a:p>
            <a:endParaRPr lang="en-US" sz="2800" dirty="0">
              <a:latin typeface="+mn-lt"/>
            </a:endParaRPr>
          </a:p>
        </p:txBody>
      </p:sp>
    </p:spTree>
    <p:extLst>
      <p:ext uri="{BB962C8B-B14F-4D97-AF65-F5344CB8AC3E}">
        <p14:creationId xmlns:p14="http://schemas.microsoft.com/office/powerpoint/2010/main" val="311819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FA75BF5-48A9-49CE-B4EC-AD777A492E52}"/>
              </a:ext>
            </a:extLst>
          </p:cNvPr>
          <p:cNvSpPr>
            <a:spLocks noGrp="1"/>
          </p:cNvSpPr>
          <p:nvPr>
            <p:ph type="title"/>
          </p:nvPr>
        </p:nvSpPr>
        <p:spPr>
          <a:xfrm>
            <a:off x="806195" y="804672"/>
            <a:ext cx="3521359" cy="5248656"/>
          </a:xfrm>
        </p:spPr>
        <p:txBody>
          <a:bodyPr anchor="ctr">
            <a:normAutofit/>
          </a:bodyPr>
          <a:lstStyle/>
          <a:p>
            <a:pPr algn="ctr"/>
            <a:r>
              <a:rPr lang="en-US" dirty="0"/>
              <a:t>Trial Set	</a:t>
            </a:r>
          </a:p>
        </p:txBody>
      </p:sp>
      <p:sp>
        <p:nvSpPr>
          <p:cNvPr id="3" name="Content Placeholder 2">
            <a:extLst>
              <a:ext uri="{FF2B5EF4-FFF2-40B4-BE49-F238E27FC236}">
                <a16:creationId xmlns:a16="http://schemas.microsoft.com/office/drawing/2014/main" id="{3D1FDF04-B9E9-436A-A989-2C08BA1169E5}"/>
              </a:ext>
            </a:extLst>
          </p:cNvPr>
          <p:cNvSpPr>
            <a:spLocks noGrp="1"/>
          </p:cNvSpPr>
          <p:nvPr>
            <p:ph idx="1"/>
          </p:nvPr>
        </p:nvSpPr>
        <p:spPr>
          <a:xfrm>
            <a:off x="4651247" y="804671"/>
            <a:ext cx="6724544" cy="5248657"/>
          </a:xfrm>
        </p:spPr>
        <p:txBody>
          <a:bodyPr anchor="ctr">
            <a:normAutofit/>
          </a:bodyPr>
          <a:lstStyle/>
          <a:p>
            <a:r>
              <a:rPr lang="en-US" sz="2400" dirty="0"/>
              <a:t>Defendant asserts right to trial</a:t>
            </a:r>
          </a:p>
          <a:p>
            <a:r>
              <a:rPr lang="en-US" sz="2400" dirty="0"/>
              <a:t>Trial date is set (but can be continued)</a:t>
            </a:r>
          </a:p>
          <a:p>
            <a:r>
              <a:rPr lang="en-US" sz="2400" dirty="0"/>
              <a:t>Prosecution sends out subpoenas for witnesses</a:t>
            </a:r>
          </a:p>
          <a:p>
            <a:r>
              <a:rPr lang="en-US" sz="2400" dirty="0"/>
              <a:t>Defense interviews State’s witnesses &amp; Officers</a:t>
            </a:r>
          </a:p>
          <a:p>
            <a:endParaRPr lang="en-US" dirty="0"/>
          </a:p>
        </p:txBody>
      </p:sp>
    </p:spTree>
    <p:extLst>
      <p:ext uri="{BB962C8B-B14F-4D97-AF65-F5344CB8AC3E}">
        <p14:creationId xmlns:p14="http://schemas.microsoft.com/office/powerpoint/2010/main" val="488632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EAEC7-6337-4F3D-9B73-78140D412751}"/>
              </a:ext>
            </a:extLst>
          </p:cNvPr>
          <p:cNvSpPr>
            <a:spLocks noGrp="1"/>
          </p:cNvSpPr>
          <p:nvPr>
            <p:ph type="title"/>
          </p:nvPr>
        </p:nvSpPr>
        <p:spPr>
          <a:xfrm>
            <a:off x="5282381" y="629266"/>
            <a:ext cx="4767471" cy="1641986"/>
          </a:xfrm>
        </p:spPr>
        <p:txBody>
          <a:bodyPr>
            <a:normAutofit/>
          </a:bodyPr>
          <a:lstStyle/>
          <a:p>
            <a:r>
              <a:rPr lang="en-US" dirty="0"/>
              <a:t>         Motions</a:t>
            </a:r>
          </a:p>
        </p:txBody>
      </p:sp>
      <p:pic>
        <p:nvPicPr>
          <p:cNvPr id="5" name="Picture 4" descr="objection.jpg">
            <a:extLst>
              <a:ext uri="{FF2B5EF4-FFF2-40B4-BE49-F238E27FC236}">
                <a16:creationId xmlns:a16="http://schemas.microsoft.com/office/drawing/2014/main" id="{85B2F543-BF29-4C04-AEEE-89DC240218E4}"/>
              </a:ext>
            </a:extLst>
          </p:cNvPr>
          <p:cNvPicPr>
            <a:picLocks noChangeAspect="1"/>
          </p:cNvPicPr>
          <p:nvPr/>
        </p:nvPicPr>
        <p:blipFill rotWithShape="1">
          <a:blip r:embed="rId4">
            <a:extLst>
              <a:ext uri="{28A0092B-C50C-407E-A947-70E740481C1C}">
                <a14:useLocalDpi xmlns:a14="http://schemas.microsoft.com/office/drawing/2010/main" val="0"/>
              </a:ext>
            </a:extLst>
          </a:blip>
          <a:srcRect r="-2" b="488"/>
          <a:stretch/>
        </p:blipFill>
        <p:spPr>
          <a:xfrm>
            <a:off x="-1" y="10"/>
            <a:ext cx="4634680" cy="6857990"/>
          </a:xfrm>
          <a:prstGeom prst="rect">
            <a:avLst/>
          </a:prstGeom>
        </p:spPr>
      </p:pic>
      <p:sp>
        <p:nvSpPr>
          <p:cNvPr id="3" name="Content Placeholder 2">
            <a:extLst>
              <a:ext uri="{FF2B5EF4-FFF2-40B4-BE49-F238E27FC236}">
                <a16:creationId xmlns:a16="http://schemas.microsoft.com/office/drawing/2014/main" id="{BCC02453-E53C-4C75-81ED-2A41B8E4BFE2}"/>
              </a:ext>
            </a:extLst>
          </p:cNvPr>
          <p:cNvSpPr>
            <a:spLocks noGrp="1"/>
          </p:cNvSpPr>
          <p:nvPr>
            <p:ph idx="1"/>
          </p:nvPr>
        </p:nvSpPr>
        <p:spPr>
          <a:xfrm>
            <a:off x="5282381" y="1450259"/>
            <a:ext cx="4767471" cy="4961020"/>
          </a:xfrm>
        </p:spPr>
        <p:txBody>
          <a:bodyPr>
            <a:normAutofit/>
          </a:bodyPr>
          <a:lstStyle/>
          <a:p>
            <a:pPr>
              <a:spcBef>
                <a:spcPts val="0"/>
              </a:spcBef>
              <a:spcAft>
                <a:spcPts val="600"/>
              </a:spcAft>
              <a:buFont typeface="Wingdings" panose="05000000000000000000" pitchFamily="2" charset="2"/>
              <a:buChar char="v"/>
            </a:pPr>
            <a:r>
              <a:rPr lang="en-US" sz="2800" dirty="0" err="1" smtClean="0">
                <a:latin typeface="+mn-lt"/>
                <a:cs typeface="Book Antiqua"/>
              </a:rPr>
              <a:t>CrR</a:t>
            </a:r>
            <a:r>
              <a:rPr lang="en-US" sz="2800" dirty="0" smtClean="0">
                <a:latin typeface="+mn-lt"/>
                <a:cs typeface="Book Antiqua"/>
              </a:rPr>
              <a:t> </a:t>
            </a:r>
            <a:r>
              <a:rPr lang="en-US" sz="2800" dirty="0">
                <a:latin typeface="+mn-lt"/>
                <a:cs typeface="Book Antiqua"/>
              </a:rPr>
              <a:t>3.5</a:t>
            </a:r>
          </a:p>
          <a:p>
            <a:pPr marL="927100">
              <a:spcBef>
                <a:spcPts val="0"/>
              </a:spcBef>
              <a:spcAft>
                <a:spcPts val="600"/>
              </a:spcAft>
              <a:buFont typeface="Wingdings" panose="05000000000000000000" pitchFamily="2" charset="2"/>
              <a:buChar char="v"/>
            </a:pPr>
            <a:r>
              <a:rPr lang="en-US" sz="2800" dirty="0">
                <a:latin typeface="+mn-lt"/>
                <a:cs typeface="Book Antiqua"/>
              </a:rPr>
              <a:t>admissibility of statements</a:t>
            </a:r>
          </a:p>
          <a:p>
            <a:pPr>
              <a:spcBef>
                <a:spcPts val="0"/>
              </a:spcBef>
              <a:spcAft>
                <a:spcPts val="600"/>
              </a:spcAft>
              <a:buFont typeface="Wingdings" panose="05000000000000000000" pitchFamily="2" charset="2"/>
              <a:buChar char="v"/>
            </a:pPr>
            <a:r>
              <a:rPr lang="en-US" sz="2800" dirty="0" err="1" smtClean="0">
                <a:latin typeface="+mn-lt"/>
                <a:cs typeface="Book Antiqua"/>
              </a:rPr>
              <a:t>CrR</a:t>
            </a:r>
            <a:r>
              <a:rPr lang="en-US" sz="2800" dirty="0" smtClean="0">
                <a:latin typeface="+mn-lt"/>
                <a:cs typeface="Book Antiqua"/>
              </a:rPr>
              <a:t> </a:t>
            </a:r>
            <a:r>
              <a:rPr lang="en-US" sz="2800" dirty="0">
                <a:latin typeface="+mn-lt"/>
                <a:cs typeface="Book Antiqua"/>
              </a:rPr>
              <a:t>3.6</a:t>
            </a:r>
          </a:p>
          <a:p>
            <a:pPr marL="911225">
              <a:spcBef>
                <a:spcPts val="0"/>
              </a:spcBef>
              <a:spcAft>
                <a:spcPts val="600"/>
              </a:spcAft>
              <a:buFont typeface="Wingdings" panose="05000000000000000000" pitchFamily="2" charset="2"/>
              <a:buChar char="v"/>
            </a:pPr>
            <a:r>
              <a:rPr lang="en-US" sz="2800" dirty="0">
                <a:latin typeface="+mn-lt"/>
                <a:cs typeface="Book Antiqua"/>
              </a:rPr>
              <a:t>suppression of evidence</a:t>
            </a:r>
          </a:p>
          <a:p>
            <a:pPr>
              <a:spcBef>
                <a:spcPts val="0"/>
              </a:spcBef>
              <a:spcAft>
                <a:spcPts val="600"/>
              </a:spcAft>
              <a:buFont typeface="Wingdings" panose="05000000000000000000" pitchFamily="2" charset="2"/>
              <a:buChar char="v"/>
            </a:pPr>
            <a:r>
              <a:rPr lang="en-US" sz="2800" dirty="0">
                <a:latin typeface="+mn-lt"/>
                <a:cs typeface="Book Antiqua"/>
              </a:rPr>
              <a:t>ER 404(b)</a:t>
            </a:r>
          </a:p>
          <a:p>
            <a:pPr marL="911225">
              <a:spcBef>
                <a:spcPts val="0"/>
              </a:spcBef>
              <a:spcAft>
                <a:spcPts val="600"/>
              </a:spcAft>
              <a:buFont typeface="Wingdings" panose="05000000000000000000" pitchFamily="2" charset="2"/>
              <a:buChar char="v"/>
            </a:pPr>
            <a:r>
              <a:rPr lang="en-US" sz="2800" dirty="0">
                <a:latin typeface="+mn-lt"/>
                <a:cs typeface="Book Antiqua"/>
              </a:rPr>
              <a:t>prior bad acts</a:t>
            </a:r>
          </a:p>
          <a:p>
            <a:pPr>
              <a:spcBef>
                <a:spcPts val="0"/>
              </a:spcBef>
              <a:spcAft>
                <a:spcPts val="600"/>
              </a:spcAft>
              <a:buFont typeface="Wingdings" panose="05000000000000000000" pitchFamily="2" charset="2"/>
              <a:buChar char="v"/>
            </a:pPr>
            <a:r>
              <a:rPr lang="en-US" sz="2800" dirty="0" err="1">
                <a:latin typeface="+mn-lt"/>
                <a:cs typeface="Book Antiqua"/>
              </a:rPr>
              <a:t>Knapstad</a:t>
            </a:r>
            <a:endParaRPr lang="en-US" sz="2800" dirty="0">
              <a:latin typeface="+mn-lt"/>
              <a:cs typeface="Book Antiqua"/>
            </a:endParaRPr>
          </a:p>
          <a:p>
            <a:pPr marL="911225">
              <a:spcBef>
                <a:spcPts val="0"/>
              </a:spcBef>
              <a:spcAft>
                <a:spcPts val="600"/>
              </a:spcAft>
              <a:buFont typeface="Wingdings" panose="05000000000000000000" pitchFamily="2" charset="2"/>
              <a:buChar char="v"/>
            </a:pPr>
            <a:r>
              <a:rPr lang="en-US" sz="2800" dirty="0">
                <a:latin typeface="+mn-lt"/>
                <a:cs typeface="Book Antiqua"/>
              </a:rPr>
              <a:t>dismissal</a:t>
            </a:r>
            <a:endParaRPr lang="en-US" sz="2800" dirty="0">
              <a:latin typeface="+mn-lt"/>
            </a:endParaRPr>
          </a:p>
        </p:txBody>
      </p:sp>
    </p:spTree>
    <p:extLst>
      <p:ext uri="{BB962C8B-B14F-4D97-AF65-F5344CB8AC3E}">
        <p14:creationId xmlns:p14="http://schemas.microsoft.com/office/powerpoint/2010/main" val="348589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B2CB-798A-4EA5-862A-AA8700B65A9D}"/>
              </a:ext>
            </a:extLst>
          </p:cNvPr>
          <p:cNvSpPr>
            <a:spLocks noGrp="1"/>
          </p:cNvSpPr>
          <p:nvPr>
            <p:ph type="title"/>
          </p:nvPr>
        </p:nvSpPr>
        <p:spPr>
          <a:xfrm>
            <a:off x="646111" y="452718"/>
            <a:ext cx="9404723" cy="1400530"/>
          </a:xfrm>
        </p:spPr>
        <p:txBody>
          <a:bodyPr>
            <a:normAutofit/>
          </a:bodyPr>
          <a:lstStyle/>
          <a:p>
            <a:r>
              <a:rPr lang="en-US"/>
              <a:t>Overview</a:t>
            </a:r>
          </a:p>
        </p:txBody>
      </p:sp>
      <p:graphicFrame>
        <p:nvGraphicFramePr>
          <p:cNvPr id="7" name="Content Placeholder 2">
            <a:extLst>
              <a:ext uri="{FF2B5EF4-FFF2-40B4-BE49-F238E27FC236}">
                <a16:creationId xmlns:a16="http://schemas.microsoft.com/office/drawing/2014/main" id="{823FF279-5FE8-41ED-AB33-028AD3FB9A19}"/>
              </a:ext>
            </a:extLst>
          </p:cNvPr>
          <p:cNvGraphicFramePr>
            <a:graphicFrameLocks noGrp="1"/>
          </p:cNvGraphicFramePr>
          <p:nvPr>
            <p:ph idx="1"/>
            <p:extLst>
              <p:ext uri="{D42A27DB-BD31-4B8C-83A1-F6EECF244321}">
                <p14:modId xmlns:p14="http://schemas.microsoft.com/office/powerpoint/2010/main" val="1974277219"/>
              </p:ext>
            </p:extLst>
          </p:nvPr>
        </p:nvGraphicFramePr>
        <p:xfrm>
          <a:off x="646111" y="1853248"/>
          <a:ext cx="11373436" cy="4430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2791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190F247-E643-42F0-A69E-E7B6C84366DD}"/>
              </a:ext>
            </a:extLst>
          </p:cNvPr>
          <p:cNvSpPr>
            <a:spLocks noGrp="1"/>
          </p:cNvSpPr>
          <p:nvPr>
            <p:ph type="title"/>
          </p:nvPr>
        </p:nvSpPr>
        <p:spPr>
          <a:xfrm>
            <a:off x="806195" y="804672"/>
            <a:ext cx="3521359" cy="5248656"/>
          </a:xfrm>
        </p:spPr>
        <p:txBody>
          <a:bodyPr anchor="ctr">
            <a:normAutofit/>
          </a:bodyPr>
          <a:lstStyle/>
          <a:p>
            <a:pPr algn="ctr"/>
            <a:r>
              <a:rPr lang="en-US" dirty="0"/>
              <a:t>Motions Procedure</a:t>
            </a:r>
          </a:p>
        </p:txBody>
      </p:sp>
      <p:sp>
        <p:nvSpPr>
          <p:cNvPr id="3" name="Content Placeholder 2">
            <a:extLst>
              <a:ext uri="{FF2B5EF4-FFF2-40B4-BE49-F238E27FC236}">
                <a16:creationId xmlns:a16="http://schemas.microsoft.com/office/drawing/2014/main" id="{9B05AD3B-D7A9-4D10-BB50-1F6F8DECA62C}"/>
              </a:ext>
            </a:extLst>
          </p:cNvPr>
          <p:cNvSpPr>
            <a:spLocks noGrp="1"/>
          </p:cNvSpPr>
          <p:nvPr>
            <p:ph idx="1"/>
          </p:nvPr>
        </p:nvSpPr>
        <p:spPr>
          <a:xfrm>
            <a:off x="4975861" y="804671"/>
            <a:ext cx="6399930" cy="5248657"/>
          </a:xfrm>
        </p:spPr>
        <p:txBody>
          <a:bodyPr anchor="ctr">
            <a:normAutofit/>
          </a:bodyPr>
          <a:lstStyle/>
          <a:p>
            <a:r>
              <a:rPr lang="en-US" sz="2800" dirty="0">
                <a:cs typeface="Book Antiqua"/>
              </a:rPr>
              <a:t>Defense files motion and Prosecutor responds</a:t>
            </a:r>
          </a:p>
          <a:p>
            <a:r>
              <a:rPr lang="en-US" sz="2800" dirty="0">
                <a:cs typeface="Book Antiqua"/>
              </a:rPr>
              <a:t>Testimony from officers or witnesses</a:t>
            </a:r>
          </a:p>
          <a:p>
            <a:r>
              <a:rPr lang="en-US" sz="2800" dirty="0">
                <a:cs typeface="Book Antiqua"/>
              </a:rPr>
              <a:t>Argument from Counsel</a:t>
            </a:r>
          </a:p>
          <a:p>
            <a:r>
              <a:rPr lang="en-US" sz="2800" dirty="0">
                <a:cs typeface="Book Antiqua"/>
              </a:rPr>
              <a:t>Court rules on motion</a:t>
            </a:r>
          </a:p>
          <a:p>
            <a:endParaRPr lang="en-US" dirty="0"/>
          </a:p>
        </p:txBody>
      </p:sp>
    </p:spTree>
    <p:extLst>
      <p:ext uri="{BB962C8B-B14F-4D97-AF65-F5344CB8AC3E}">
        <p14:creationId xmlns:p14="http://schemas.microsoft.com/office/powerpoint/2010/main" val="606433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6D2E017-9517-4A0D-ABD9-3CBC1169FB71}"/>
              </a:ext>
            </a:extLst>
          </p:cNvPr>
          <p:cNvSpPr>
            <a:spLocks noGrp="1"/>
          </p:cNvSpPr>
          <p:nvPr>
            <p:ph type="title"/>
          </p:nvPr>
        </p:nvSpPr>
        <p:spPr>
          <a:xfrm>
            <a:off x="653143" y="1645920"/>
            <a:ext cx="3522879" cy="4470821"/>
          </a:xfrm>
        </p:spPr>
        <p:txBody>
          <a:bodyPr>
            <a:normAutofit/>
          </a:bodyPr>
          <a:lstStyle/>
          <a:p>
            <a:pPr algn="r"/>
            <a:r>
              <a:rPr lang="en-US">
                <a:solidFill>
                  <a:schemeClr val="bg2"/>
                </a:solidFill>
              </a:rPr>
              <a:t>Outcome of Motions</a:t>
            </a:r>
          </a:p>
        </p:txBody>
      </p:sp>
      <p:sp>
        <p:nvSpPr>
          <p:cNvPr id="3" name="Content Placeholder 2">
            <a:extLst>
              <a:ext uri="{FF2B5EF4-FFF2-40B4-BE49-F238E27FC236}">
                <a16:creationId xmlns:a16="http://schemas.microsoft.com/office/drawing/2014/main" id="{686D2B36-16A0-46E9-9112-2DB5230C4E0D}"/>
              </a:ext>
            </a:extLst>
          </p:cNvPr>
          <p:cNvSpPr>
            <a:spLocks noGrp="1"/>
          </p:cNvSpPr>
          <p:nvPr>
            <p:ph idx="1"/>
          </p:nvPr>
        </p:nvSpPr>
        <p:spPr>
          <a:xfrm>
            <a:off x="5204109" y="1143000"/>
            <a:ext cx="6269434" cy="4973741"/>
          </a:xfrm>
        </p:spPr>
        <p:txBody>
          <a:bodyPr>
            <a:normAutofit lnSpcReduction="10000"/>
          </a:bodyPr>
          <a:lstStyle/>
          <a:p>
            <a:pPr>
              <a:spcBef>
                <a:spcPts val="0"/>
              </a:spcBef>
              <a:buClrTx/>
              <a:defRPr/>
            </a:pPr>
            <a:r>
              <a:rPr lang="en-US" sz="2800" dirty="0">
                <a:latin typeface="+mn-lt"/>
                <a:cs typeface="Book Antiqua"/>
              </a:rPr>
              <a:t>If Court </a:t>
            </a:r>
            <a:r>
              <a:rPr lang="en-US" sz="2800" u="sng" dirty="0">
                <a:latin typeface="+mn-lt"/>
                <a:cs typeface="Book Antiqua"/>
              </a:rPr>
              <a:t>grants</a:t>
            </a:r>
            <a:r>
              <a:rPr lang="en-US" sz="2800" dirty="0">
                <a:latin typeface="+mn-lt"/>
                <a:cs typeface="Book Antiqua"/>
              </a:rPr>
              <a:t> the Defendant’s motion to dismiss, case is dismissed</a:t>
            </a:r>
          </a:p>
          <a:p>
            <a:pPr>
              <a:spcBef>
                <a:spcPts val="0"/>
              </a:spcBef>
              <a:buClrTx/>
              <a:defRPr/>
            </a:pPr>
            <a:r>
              <a:rPr lang="en-US" sz="2800" dirty="0">
                <a:latin typeface="+mn-lt"/>
                <a:cs typeface="Book Antiqua"/>
              </a:rPr>
              <a:t>If Court </a:t>
            </a:r>
            <a:r>
              <a:rPr lang="en-US" sz="2800" u="sng" dirty="0">
                <a:latin typeface="+mn-lt"/>
                <a:cs typeface="Book Antiqua"/>
              </a:rPr>
              <a:t>grants</a:t>
            </a:r>
            <a:r>
              <a:rPr lang="en-US" sz="2800" dirty="0">
                <a:latin typeface="+mn-lt"/>
                <a:cs typeface="Book Antiqua"/>
              </a:rPr>
              <a:t> the Defendant’s motion to suppress evidence</a:t>
            </a:r>
          </a:p>
          <a:p>
            <a:pPr lvl="1">
              <a:spcBef>
                <a:spcPts val="0"/>
              </a:spcBef>
              <a:buClrTx/>
              <a:defRPr/>
            </a:pPr>
            <a:r>
              <a:rPr lang="en-US" sz="2400" dirty="0">
                <a:latin typeface="+mn-lt"/>
                <a:cs typeface="Book Antiqua"/>
              </a:rPr>
              <a:t>trial</a:t>
            </a:r>
          </a:p>
          <a:p>
            <a:pPr lvl="1">
              <a:spcBef>
                <a:spcPts val="0"/>
              </a:spcBef>
              <a:buClrTx/>
              <a:defRPr/>
            </a:pPr>
            <a:r>
              <a:rPr lang="en-US" sz="2400" dirty="0">
                <a:latin typeface="+mn-lt"/>
                <a:cs typeface="Book Antiqua"/>
              </a:rPr>
              <a:t>Negotiations, </a:t>
            </a:r>
            <a:r>
              <a:rPr lang="en-US" sz="2400" b="1" u="sng" dirty="0">
                <a:latin typeface="+mn-lt"/>
                <a:cs typeface="Book Antiqua"/>
              </a:rPr>
              <a:t>OR</a:t>
            </a:r>
          </a:p>
          <a:p>
            <a:pPr lvl="1">
              <a:spcBef>
                <a:spcPts val="0"/>
              </a:spcBef>
              <a:buClrTx/>
              <a:defRPr/>
            </a:pPr>
            <a:r>
              <a:rPr lang="en-US" sz="2400" dirty="0">
                <a:latin typeface="+mn-lt"/>
                <a:cs typeface="Book Antiqua"/>
              </a:rPr>
              <a:t>case is dismissed </a:t>
            </a:r>
          </a:p>
          <a:p>
            <a:pPr>
              <a:spcBef>
                <a:spcPts val="0"/>
              </a:spcBef>
              <a:buClrTx/>
              <a:defRPr/>
            </a:pPr>
            <a:r>
              <a:rPr lang="en-US" sz="2800" dirty="0">
                <a:latin typeface="+mn-lt"/>
                <a:cs typeface="Book Antiqua"/>
              </a:rPr>
              <a:t>If the Court </a:t>
            </a:r>
            <a:r>
              <a:rPr lang="en-US" sz="2800" u="sng" dirty="0">
                <a:latin typeface="+mn-lt"/>
                <a:cs typeface="Book Antiqua"/>
              </a:rPr>
              <a:t>denies</a:t>
            </a:r>
            <a:r>
              <a:rPr lang="en-US" sz="2800" dirty="0">
                <a:latin typeface="+mn-lt"/>
                <a:cs typeface="Book Antiqua"/>
              </a:rPr>
              <a:t> the Defendant’s motion to suppress and/or dismiss</a:t>
            </a:r>
          </a:p>
          <a:p>
            <a:pPr lvl="1">
              <a:spcBef>
                <a:spcPts val="0"/>
              </a:spcBef>
              <a:buClrTx/>
              <a:defRPr/>
            </a:pPr>
            <a:r>
              <a:rPr lang="en-US" sz="2400" dirty="0">
                <a:latin typeface="+mn-lt"/>
                <a:cs typeface="Book Antiqua"/>
              </a:rPr>
              <a:t>the defendant pleads guilty </a:t>
            </a:r>
            <a:r>
              <a:rPr lang="en-US" sz="2400" b="1" u="sng" dirty="0">
                <a:latin typeface="+mn-lt"/>
                <a:cs typeface="Book Antiqua"/>
              </a:rPr>
              <a:t>OR</a:t>
            </a:r>
          </a:p>
          <a:p>
            <a:pPr lvl="1">
              <a:spcBef>
                <a:spcPts val="0"/>
              </a:spcBef>
              <a:buClrTx/>
              <a:defRPr/>
            </a:pPr>
            <a:r>
              <a:rPr lang="en-US" sz="2400" dirty="0">
                <a:latin typeface="+mn-lt"/>
                <a:cs typeface="Book Antiqua"/>
              </a:rPr>
              <a:t>the case proceeds to trial</a:t>
            </a:r>
          </a:p>
          <a:p>
            <a:endParaRPr lang="en-US" dirty="0"/>
          </a:p>
        </p:txBody>
      </p:sp>
    </p:spTree>
    <p:extLst>
      <p:ext uri="{BB962C8B-B14F-4D97-AF65-F5344CB8AC3E}">
        <p14:creationId xmlns:p14="http://schemas.microsoft.com/office/powerpoint/2010/main" val="3886427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a:extLst>
              <a:ext uri="{FF2B5EF4-FFF2-40B4-BE49-F238E27FC236}">
                <a16:creationId xmlns:a16="http://schemas.microsoft.com/office/drawing/2014/main"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E9F28BAE-3A26-4434-9E3D-270DDC4AB16E}"/>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5400"/>
              <a:t>Dodie	</a:t>
            </a:r>
          </a:p>
        </p:txBody>
      </p:sp>
      <p:sp>
        <p:nvSpPr>
          <p:cNvPr id="6" name="Text Placeholder 5">
            <a:extLst>
              <a:ext uri="{FF2B5EF4-FFF2-40B4-BE49-F238E27FC236}">
                <a16:creationId xmlns:a16="http://schemas.microsoft.com/office/drawing/2014/main" id="{ED641677-58D0-4C43-852E-2EC941F22380}"/>
              </a:ext>
            </a:extLst>
          </p:cNvPr>
          <p:cNvSpPr>
            <a:spLocks noGrp="1"/>
          </p:cNvSpPr>
          <p:nvPr>
            <p:ph type="body" sz="half" idx="2"/>
          </p:nvPr>
        </p:nvSpPr>
        <p:spPr>
          <a:xfrm>
            <a:off x="8191925" y="4588329"/>
            <a:ext cx="3352375" cy="1621508"/>
          </a:xfrm>
        </p:spPr>
        <p:txBody>
          <a:bodyPr vert="horz" lIns="91440" tIns="45720" rIns="91440" bIns="45720" rtlCol="0" anchor="t">
            <a:normAutofit/>
          </a:bodyPr>
          <a:lstStyle/>
          <a:p>
            <a:r>
              <a:rPr lang="en-US" sz="1800" cap="all">
                <a:solidFill>
                  <a:schemeClr val="accent1"/>
                </a:solidFill>
              </a:rPr>
              <a:t>Snohomish Animal Shelter</a:t>
            </a:r>
          </a:p>
        </p:txBody>
      </p:sp>
      <p:sp>
        <p:nvSpPr>
          <p:cNvPr id="25" name="Rectangle 24">
            <a:extLst>
              <a:ext uri="{FF2B5EF4-FFF2-40B4-BE49-F238E27FC236}">
                <a16:creationId xmlns:a16="http://schemas.microsoft.com/office/drawing/2014/main" id="{4C1E981B-F06E-48B4-9275-F4B261AFCA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9"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8" name="Content Placeholder 7">
            <a:extLst>
              <a:ext uri="{FF2B5EF4-FFF2-40B4-BE49-F238E27FC236}">
                <a16:creationId xmlns:a16="http://schemas.microsoft.com/office/drawing/2014/main" id="{AD119E49-6B84-4DA8-9F9A-8FC3297DFE2B}"/>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1484803" y="647698"/>
            <a:ext cx="4588764" cy="5562139"/>
          </a:xfrm>
          <a:prstGeom prst="rect">
            <a:avLst/>
          </a:prstGeom>
          <a:effectLst/>
        </p:spPr>
      </p:pic>
    </p:spTree>
    <p:extLst>
      <p:ext uri="{BB962C8B-B14F-4D97-AF65-F5344CB8AC3E}">
        <p14:creationId xmlns:p14="http://schemas.microsoft.com/office/powerpoint/2010/main" val="4280127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BBDB3BB-1D27-4BCC-83A7-77204F600D16}"/>
              </a:ext>
            </a:extLst>
          </p:cNvPr>
          <p:cNvSpPr>
            <a:spLocks noGrp="1"/>
          </p:cNvSpPr>
          <p:nvPr>
            <p:ph type="title"/>
          </p:nvPr>
        </p:nvSpPr>
        <p:spPr>
          <a:xfrm>
            <a:off x="806195" y="804672"/>
            <a:ext cx="3521359" cy="5248656"/>
          </a:xfrm>
        </p:spPr>
        <p:txBody>
          <a:bodyPr anchor="ctr">
            <a:normAutofit/>
          </a:bodyPr>
          <a:lstStyle/>
          <a:p>
            <a:pPr algn="ctr"/>
            <a:r>
              <a:rPr lang="en-CA"/>
              <a:t>Bench Trial</a:t>
            </a:r>
            <a:endParaRPr lang="en-US" dirty="0"/>
          </a:p>
        </p:txBody>
      </p:sp>
      <p:sp>
        <p:nvSpPr>
          <p:cNvPr id="3" name="Content Placeholder 2">
            <a:extLst>
              <a:ext uri="{FF2B5EF4-FFF2-40B4-BE49-F238E27FC236}">
                <a16:creationId xmlns:a16="http://schemas.microsoft.com/office/drawing/2014/main" id="{8219F59E-AFAE-4F01-9C22-D6E88A89A75F}"/>
              </a:ext>
            </a:extLst>
          </p:cNvPr>
          <p:cNvSpPr>
            <a:spLocks noGrp="1"/>
          </p:cNvSpPr>
          <p:nvPr>
            <p:ph idx="1"/>
          </p:nvPr>
        </p:nvSpPr>
        <p:spPr>
          <a:xfrm>
            <a:off x="4975861" y="804671"/>
            <a:ext cx="6399930" cy="5248657"/>
          </a:xfrm>
        </p:spPr>
        <p:txBody>
          <a:bodyPr anchor="ctr">
            <a:normAutofit/>
          </a:bodyPr>
          <a:lstStyle/>
          <a:p>
            <a:pPr lvl="1"/>
            <a:r>
              <a:rPr lang="en-US" sz="2400" dirty="0"/>
              <a:t>Defendant waives their Constitutional right to a jury trial, </a:t>
            </a:r>
          </a:p>
          <a:p>
            <a:pPr lvl="1"/>
            <a:r>
              <a:rPr lang="en-US" sz="2400" dirty="0"/>
              <a:t>the case is heard before a Judge,</a:t>
            </a:r>
          </a:p>
          <a:p>
            <a:pPr lvl="1"/>
            <a:r>
              <a:rPr lang="en-US" sz="2400" dirty="0"/>
              <a:t>attorneys often submit a trial brief to address legal issues that the judge may consider,</a:t>
            </a:r>
          </a:p>
          <a:p>
            <a:pPr lvl="1"/>
            <a:r>
              <a:rPr lang="en-US" sz="2400" dirty="0"/>
              <a:t>officers and witnesses testify and are subject to cross-examination in a bench trial.</a:t>
            </a:r>
          </a:p>
          <a:p>
            <a:endParaRPr lang="en-US" dirty="0"/>
          </a:p>
        </p:txBody>
      </p:sp>
    </p:spTree>
    <p:extLst>
      <p:ext uri="{BB962C8B-B14F-4D97-AF65-F5344CB8AC3E}">
        <p14:creationId xmlns:p14="http://schemas.microsoft.com/office/powerpoint/2010/main" val="4068900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5E93-769C-4711-A91F-5F271A0D043F}"/>
              </a:ext>
            </a:extLst>
          </p:cNvPr>
          <p:cNvSpPr>
            <a:spLocks noGrp="1"/>
          </p:cNvSpPr>
          <p:nvPr>
            <p:ph type="title"/>
          </p:nvPr>
        </p:nvSpPr>
        <p:spPr>
          <a:xfrm>
            <a:off x="3735806" y="0"/>
            <a:ext cx="3521359" cy="2464320"/>
          </a:xfrm>
        </p:spPr>
        <p:txBody>
          <a:bodyPr anchor="ctr">
            <a:normAutofit/>
          </a:bodyPr>
          <a:lstStyle/>
          <a:p>
            <a:pPr algn="ctr"/>
            <a:r>
              <a:rPr lang="en-US" dirty="0"/>
              <a:t>Jury Trial</a:t>
            </a:r>
          </a:p>
        </p:txBody>
      </p:sp>
      <p:sp>
        <p:nvSpPr>
          <p:cNvPr id="3" name="Content Placeholder 2">
            <a:extLst>
              <a:ext uri="{FF2B5EF4-FFF2-40B4-BE49-F238E27FC236}">
                <a16:creationId xmlns:a16="http://schemas.microsoft.com/office/drawing/2014/main" id="{07A549AD-C329-4DCA-8CD9-FFD316E61FF1}"/>
              </a:ext>
            </a:extLst>
          </p:cNvPr>
          <p:cNvSpPr>
            <a:spLocks noGrp="1"/>
          </p:cNvSpPr>
          <p:nvPr>
            <p:ph idx="1"/>
          </p:nvPr>
        </p:nvSpPr>
        <p:spPr>
          <a:xfrm>
            <a:off x="5496485" y="682064"/>
            <a:ext cx="6399930" cy="3887645"/>
          </a:xfrm>
        </p:spPr>
        <p:txBody>
          <a:bodyPr anchor="ctr">
            <a:normAutofit/>
          </a:bodyPr>
          <a:lstStyle/>
          <a:p>
            <a:r>
              <a:rPr lang="en-US" sz="2400" b="1" dirty="0">
                <a:latin typeface="+mn-lt"/>
                <a:cs typeface="Book Antiqua"/>
              </a:rPr>
              <a:t>Judge</a:t>
            </a:r>
            <a:r>
              <a:rPr lang="en-US" sz="2400" dirty="0">
                <a:latin typeface="+mn-lt"/>
                <a:cs typeface="Book Antiqua"/>
              </a:rPr>
              <a:t> rules on objections (usually pertaining to evidence) and any </a:t>
            </a:r>
            <a:r>
              <a:rPr lang="en-US" sz="2400" i="1" dirty="0">
                <a:latin typeface="+mn-lt"/>
                <a:cs typeface="Book Antiqua"/>
              </a:rPr>
              <a:t>legal</a:t>
            </a:r>
            <a:r>
              <a:rPr lang="en-US" sz="2400" dirty="0">
                <a:latin typeface="+mn-lt"/>
                <a:cs typeface="Book Antiqua"/>
              </a:rPr>
              <a:t> motions made during trial</a:t>
            </a:r>
          </a:p>
          <a:p>
            <a:endParaRPr lang="en-US" dirty="0">
              <a:latin typeface="+mn-lt"/>
            </a:endParaRPr>
          </a:p>
        </p:txBody>
      </p:sp>
      <p:sp>
        <p:nvSpPr>
          <p:cNvPr id="4" name="TextBox 3">
            <a:extLst>
              <a:ext uri="{FF2B5EF4-FFF2-40B4-BE49-F238E27FC236}">
                <a16:creationId xmlns:a16="http://schemas.microsoft.com/office/drawing/2014/main" id="{90C00A71-FD89-4D0E-B7F7-C2144A0479BB}"/>
              </a:ext>
            </a:extLst>
          </p:cNvPr>
          <p:cNvSpPr txBox="1"/>
          <p:nvPr/>
        </p:nvSpPr>
        <p:spPr>
          <a:xfrm>
            <a:off x="125302" y="1869971"/>
            <a:ext cx="5161546" cy="5037276"/>
          </a:xfrm>
          <a:prstGeom prst="rect">
            <a:avLst/>
          </a:prstGeom>
          <a:noFill/>
        </p:spPr>
        <p:txBody>
          <a:bodyPr wrap="square" rtlCol="0">
            <a:spAutoFit/>
          </a:bodyPr>
          <a:lstStyle/>
          <a:p>
            <a:pPr marL="342900" indent="-342900">
              <a:spcBef>
                <a:spcPts val="1000"/>
              </a:spcBef>
              <a:buClr>
                <a:schemeClr val="accent1"/>
              </a:buClr>
              <a:buSzPct val="80000"/>
              <a:buFont typeface="Wingdings 3" charset="2"/>
              <a:buChar char=""/>
            </a:pPr>
            <a:r>
              <a:rPr lang="en-US" sz="2400" b="1" dirty="0">
                <a:ea typeface="+mj-ea"/>
              </a:rPr>
              <a:t>Jury</a:t>
            </a:r>
          </a:p>
          <a:p>
            <a:pPr marL="800100" lvl="2" indent="-342900">
              <a:spcBef>
                <a:spcPts val="1000"/>
              </a:spcBef>
              <a:buClr>
                <a:schemeClr val="accent1"/>
              </a:buClr>
              <a:buSzPct val="80000"/>
              <a:buFont typeface="Wingdings 3" charset="2"/>
              <a:buChar char=""/>
            </a:pPr>
            <a:r>
              <a:rPr lang="en-US" sz="2400" dirty="0">
                <a:ea typeface="+mj-ea"/>
              </a:rPr>
              <a:t>determines the facts of the case and enters a verdict</a:t>
            </a:r>
          </a:p>
          <a:p>
            <a:pPr marL="800100" lvl="2" indent="-342900">
              <a:spcBef>
                <a:spcPts val="1000"/>
              </a:spcBef>
              <a:buClr>
                <a:schemeClr val="accent1"/>
              </a:buClr>
              <a:buSzPct val="80000"/>
              <a:buFont typeface="Wingdings 3" charset="2"/>
              <a:buChar char=""/>
            </a:pPr>
            <a:r>
              <a:rPr lang="en-US" sz="2400" dirty="0">
                <a:ea typeface="+mj-ea"/>
              </a:rPr>
              <a:t>only hears evidence presented at trial by both sides</a:t>
            </a:r>
          </a:p>
          <a:p>
            <a:pPr marL="800100" lvl="2" indent="-342900">
              <a:spcBef>
                <a:spcPts val="1000"/>
              </a:spcBef>
              <a:buClr>
                <a:schemeClr val="accent1"/>
              </a:buClr>
              <a:buSzPct val="80000"/>
              <a:buFont typeface="Wingdings 3" charset="2"/>
              <a:buChar char=""/>
            </a:pPr>
            <a:r>
              <a:rPr lang="en-US" sz="2400" dirty="0">
                <a:ea typeface="+mj-ea"/>
              </a:rPr>
              <a:t>only knows what the jury instructions tell them about the law</a:t>
            </a:r>
          </a:p>
          <a:p>
            <a:pPr marL="800100" lvl="2" indent="-342900">
              <a:spcBef>
                <a:spcPts val="1000"/>
              </a:spcBef>
              <a:buClr>
                <a:schemeClr val="accent1"/>
              </a:buClr>
              <a:buSzPct val="80000"/>
              <a:buFont typeface="Wingdings 3" charset="2"/>
              <a:buChar char=""/>
            </a:pPr>
            <a:r>
              <a:rPr lang="en-US" sz="2400" dirty="0">
                <a:ea typeface="+mj-ea"/>
              </a:rPr>
              <a:t>can </a:t>
            </a:r>
            <a:r>
              <a:rPr lang="en-US" sz="2400" dirty="0" smtClean="0">
                <a:ea typeface="+mj-ea"/>
              </a:rPr>
              <a:t>be biased </a:t>
            </a:r>
            <a:r>
              <a:rPr lang="en-US" sz="2400" dirty="0" smtClean="0">
                <a:cs typeface="Book Antiqua"/>
              </a:rPr>
              <a:t>about certain </a:t>
            </a:r>
            <a:r>
              <a:rPr lang="en-US" sz="2400" dirty="0">
                <a:cs typeface="Book Antiqua"/>
              </a:rPr>
              <a:t>people or even types of animals</a:t>
            </a:r>
          </a:p>
        </p:txBody>
      </p:sp>
    </p:spTree>
    <p:extLst>
      <p:ext uri="{BB962C8B-B14F-4D97-AF65-F5344CB8AC3E}">
        <p14:creationId xmlns:p14="http://schemas.microsoft.com/office/powerpoint/2010/main" val="1996637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E14B-8D1D-4924-85B1-35F3E59D7154}"/>
              </a:ext>
            </a:extLst>
          </p:cNvPr>
          <p:cNvSpPr>
            <a:spLocks noGrp="1"/>
          </p:cNvSpPr>
          <p:nvPr>
            <p:ph type="title"/>
          </p:nvPr>
        </p:nvSpPr>
        <p:spPr>
          <a:xfrm>
            <a:off x="806195" y="804672"/>
            <a:ext cx="3521359" cy="5248656"/>
          </a:xfrm>
        </p:spPr>
        <p:txBody>
          <a:bodyPr anchor="ctr">
            <a:normAutofit/>
          </a:bodyPr>
          <a:lstStyle/>
          <a:p>
            <a:pPr algn="ctr"/>
            <a:r>
              <a:rPr lang="en-US"/>
              <a:t>Trial Process</a:t>
            </a:r>
            <a:endParaRPr lang="en-US" dirty="0"/>
          </a:p>
        </p:txBody>
      </p:sp>
      <p:sp>
        <p:nvSpPr>
          <p:cNvPr id="3" name="Content Placeholder 2">
            <a:extLst>
              <a:ext uri="{FF2B5EF4-FFF2-40B4-BE49-F238E27FC236}">
                <a16:creationId xmlns:a16="http://schemas.microsoft.com/office/drawing/2014/main" id="{125E3E4F-E151-46A0-A514-5570D9362FB3}"/>
              </a:ext>
            </a:extLst>
          </p:cNvPr>
          <p:cNvSpPr>
            <a:spLocks noGrp="1"/>
          </p:cNvSpPr>
          <p:nvPr>
            <p:ph idx="1"/>
          </p:nvPr>
        </p:nvSpPr>
        <p:spPr>
          <a:xfrm>
            <a:off x="4975861" y="804671"/>
            <a:ext cx="6399930" cy="5248657"/>
          </a:xfrm>
        </p:spPr>
        <p:txBody>
          <a:bodyPr anchor="ctr">
            <a:normAutofit/>
          </a:bodyPr>
          <a:lstStyle/>
          <a:p>
            <a:r>
              <a:rPr lang="en-US" sz="2400" dirty="0"/>
              <a:t>Motions in </a:t>
            </a:r>
            <a:r>
              <a:rPr lang="en-US" sz="2400" dirty="0" err="1"/>
              <a:t>Limine</a:t>
            </a:r>
            <a:endParaRPr lang="en-US" sz="2400" dirty="0"/>
          </a:p>
          <a:p>
            <a:r>
              <a:rPr lang="en-US" sz="2400" dirty="0" err="1"/>
              <a:t>Voir</a:t>
            </a:r>
            <a:r>
              <a:rPr lang="en-US" sz="2400" dirty="0"/>
              <a:t> Dire</a:t>
            </a:r>
          </a:p>
          <a:p>
            <a:r>
              <a:rPr lang="en-US" sz="2400" dirty="0"/>
              <a:t>Opening Statements</a:t>
            </a:r>
          </a:p>
          <a:p>
            <a:r>
              <a:rPr lang="en-US" sz="2400" dirty="0"/>
              <a:t>Prosecutor’s case</a:t>
            </a:r>
          </a:p>
          <a:p>
            <a:r>
              <a:rPr lang="en-US" sz="2400" dirty="0"/>
              <a:t>Half time motions (</a:t>
            </a:r>
            <a:r>
              <a:rPr lang="en-US" sz="2400" i="1" dirty="0"/>
              <a:t>Green</a:t>
            </a:r>
            <a:r>
              <a:rPr lang="en-US" sz="2400" dirty="0"/>
              <a:t> Motion)</a:t>
            </a:r>
          </a:p>
          <a:p>
            <a:r>
              <a:rPr lang="en-US" sz="2400" dirty="0"/>
              <a:t>Defense’s case</a:t>
            </a:r>
          </a:p>
          <a:p>
            <a:r>
              <a:rPr lang="en-US" sz="2400" dirty="0"/>
              <a:t>State’s Rebuttal</a:t>
            </a:r>
          </a:p>
          <a:p>
            <a:r>
              <a:rPr lang="en-US" sz="2400" dirty="0"/>
              <a:t>Closing Statements</a:t>
            </a:r>
          </a:p>
          <a:p>
            <a:r>
              <a:rPr lang="en-US" sz="2400" dirty="0"/>
              <a:t>Jury Instructions</a:t>
            </a:r>
          </a:p>
          <a:p>
            <a:r>
              <a:rPr lang="en-US" sz="2400" dirty="0"/>
              <a:t>Verdict</a:t>
            </a:r>
          </a:p>
        </p:txBody>
      </p:sp>
    </p:spTree>
    <p:extLst>
      <p:ext uri="{BB962C8B-B14F-4D97-AF65-F5344CB8AC3E}">
        <p14:creationId xmlns:p14="http://schemas.microsoft.com/office/powerpoint/2010/main" val="1009659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3C9C0A-47AD-49A5-838A-A43281BDCD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E44F431-3E6D-4F68-A42F-B8057367B15D}"/>
              </a:ext>
            </a:extLst>
          </p:cNvPr>
          <p:cNvSpPr>
            <a:spLocks noGrp="1"/>
          </p:cNvSpPr>
          <p:nvPr>
            <p:ph type="title"/>
          </p:nvPr>
        </p:nvSpPr>
        <p:spPr>
          <a:xfrm>
            <a:off x="648930" y="629267"/>
            <a:ext cx="9252154" cy="1016654"/>
          </a:xfrm>
        </p:spPr>
        <p:txBody>
          <a:bodyPr>
            <a:normAutofit/>
          </a:bodyPr>
          <a:lstStyle/>
          <a:p>
            <a:r>
              <a:rPr lang="en-US">
                <a:solidFill>
                  <a:srgbClr val="EBEBEB"/>
                </a:solidFill>
              </a:rPr>
              <a:t>Trial Terminology</a:t>
            </a:r>
          </a:p>
        </p:txBody>
      </p:sp>
      <p:sp>
        <p:nvSpPr>
          <p:cNvPr id="14" name="Rectangle 13">
            <a:extLst>
              <a:ext uri="{FF2B5EF4-FFF2-40B4-BE49-F238E27FC236}">
                <a16:creationId xmlns:a16="http://schemas.microsoft.com/office/drawing/2014/main" id="{7B0D28F5-B926-4D9B-9413-91E73A4C62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2B3D24C5-CE61-47C8-A0D0-C767528D1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145694A1-C5DC-45A4-BBDE-EAE79FC087A6}"/>
              </a:ext>
            </a:extLst>
          </p:cNvPr>
          <p:cNvGraphicFramePr>
            <a:graphicFrameLocks noGrp="1"/>
          </p:cNvGraphicFramePr>
          <p:nvPr>
            <p:ph idx="1"/>
            <p:extLst>
              <p:ext uri="{D42A27DB-BD31-4B8C-83A1-F6EECF244321}">
                <p14:modId xmlns:p14="http://schemas.microsoft.com/office/powerpoint/2010/main" val="1072396520"/>
              </p:ext>
            </p:extLst>
          </p:nvPr>
        </p:nvGraphicFramePr>
        <p:xfrm>
          <a:off x="648930" y="2286162"/>
          <a:ext cx="10895370" cy="392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4544065"/>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ABFC7B5-8516-497A-B75B-3966D41E4BF8}"/>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Hearsay</a:t>
            </a:r>
            <a:br>
              <a:rPr lang="en-US">
                <a:solidFill>
                  <a:srgbClr val="FFFFFF"/>
                </a:solidFill>
              </a:rPr>
            </a:br>
            <a:r>
              <a:rPr lang="en-US">
                <a:solidFill>
                  <a:srgbClr val="FFFFFF"/>
                </a:solidFill>
              </a:rPr>
              <a:t>					Evidence Rule 801</a:t>
            </a:r>
          </a:p>
        </p:txBody>
      </p:sp>
      <p:sp>
        <p:nvSpPr>
          <p:cNvPr id="3" name="Content Placeholder 2">
            <a:extLst>
              <a:ext uri="{FF2B5EF4-FFF2-40B4-BE49-F238E27FC236}">
                <a16:creationId xmlns:a16="http://schemas.microsoft.com/office/drawing/2014/main" id="{56630A6E-AB38-4F1C-A16F-F7A47B68166B}"/>
              </a:ext>
            </a:extLst>
          </p:cNvPr>
          <p:cNvSpPr>
            <a:spLocks noGrp="1"/>
          </p:cNvSpPr>
          <p:nvPr>
            <p:ph idx="1"/>
          </p:nvPr>
        </p:nvSpPr>
        <p:spPr>
          <a:xfrm>
            <a:off x="1103312" y="2418347"/>
            <a:ext cx="8946541" cy="4126832"/>
          </a:xfrm>
        </p:spPr>
        <p:txBody>
          <a:bodyPr>
            <a:normAutofit lnSpcReduction="10000"/>
          </a:bodyPr>
          <a:lstStyle/>
          <a:p>
            <a:pPr>
              <a:lnSpc>
                <a:spcPct val="90000"/>
              </a:lnSpc>
            </a:pPr>
            <a:r>
              <a:rPr lang="en-US" sz="2400" dirty="0">
                <a:solidFill>
                  <a:schemeClr val="accent4">
                    <a:lumMod val="50000"/>
                  </a:schemeClr>
                </a:solidFill>
                <a:latin typeface="+mn-lt"/>
              </a:rPr>
              <a:t>A statement, other than one made by the declarant while testifying at the trial or hearing, offered in evidence to prove the truth of the matter asserted. </a:t>
            </a:r>
          </a:p>
          <a:p>
            <a:pPr>
              <a:lnSpc>
                <a:spcPct val="90000"/>
              </a:lnSpc>
            </a:pPr>
            <a:r>
              <a:rPr lang="en-US" sz="2400" dirty="0">
                <a:solidFill>
                  <a:schemeClr val="accent4">
                    <a:lumMod val="50000"/>
                  </a:schemeClr>
                </a:solidFill>
                <a:latin typeface="+mn-lt"/>
              </a:rPr>
              <a:t>Exceptions:</a:t>
            </a:r>
          </a:p>
          <a:p>
            <a:pPr lvl="1">
              <a:lnSpc>
                <a:spcPct val="90000"/>
              </a:lnSpc>
            </a:pPr>
            <a:r>
              <a:rPr lang="en-US" sz="2400" dirty="0">
                <a:solidFill>
                  <a:schemeClr val="accent4">
                    <a:lumMod val="50000"/>
                  </a:schemeClr>
                </a:solidFill>
                <a:latin typeface="+mn-lt"/>
              </a:rPr>
              <a:t>Present Sense impression</a:t>
            </a:r>
          </a:p>
          <a:p>
            <a:pPr lvl="1">
              <a:lnSpc>
                <a:spcPct val="90000"/>
              </a:lnSpc>
            </a:pPr>
            <a:r>
              <a:rPr lang="en-US" sz="2400" dirty="0">
                <a:solidFill>
                  <a:schemeClr val="accent4">
                    <a:lumMod val="50000"/>
                  </a:schemeClr>
                </a:solidFill>
                <a:latin typeface="+mn-lt"/>
              </a:rPr>
              <a:t>Excited Utterance</a:t>
            </a:r>
          </a:p>
          <a:p>
            <a:pPr lvl="1">
              <a:lnSpc>
                <a:spcPct val="90000"/>
              </a:lnSpc>
            </a:pPr>
            <a:r>
              <a:rPr lang="en-US" sz="2400" dirty="0">
                <a:solidFill>
                  <a:schemeClr val="accent4">
                    <a:lumMod val="50000"/>
                  </a:schemeClr>
                </a:solidFill>
                <a:latin typeface="+mn-lt"/>
              </a:rPr>
              <a:t>Existing Mental/Emotional/Physical Condition</a:t>
            </a:r>
          </a:p>
          <a:p>
            <a:pPr lvl="1">
              <a:lnSpc>
                <a:spcPct val="90000"/>
              </a:lnSpc>
            </a:pPr>
            <a:r>
              <a:rPr lang="en-US" sz="2400" dirty="0">
                <a:solidFill>
                  <a:schemeClr val="accent4">
                    <a:lumMod val="50000"/>
                  </a:schemeClr>
                </a:solidFill>
                <a:latin typeface="+mn-lt"/>
              </a:rPr>
              <a:t>Statements for Medical Diagnosis/Treatment</a:t>
            </a:r>
          </a:p>
          <a:p>
            <a:pPr lvl="1">
              <a:lnSpc>
                <a:spcPct val="90000"/>
              </a:lnSpc>
            </a:pPr>
            <a:r>
              <a:rPr lang="en-US" sz="2400" dirty="0">
                <a:solidFill>
                  <a:schemeClr val="accent4">
                    <a:lumMod val="50000"/>
                  </a:schemeClr>
                </a:solidFill>
                <a:latin typeface="+mn-lt"/>
              </a:rPr>
              <a:t>Recorded Recollection </a:t>
            </a:r>
          </a:p>
          <a:p>
            <a:pPr lvl="1">
              <a:lnSpc>
                <a:spcPct val="90000"/>
              </a:lnSpc>
            </a:pPr>
            <a:r>
              <a:rPr lang="en-US" sz="2400" dirty="0">
                <a:solidFill>
                  <a:schemeClr val="accent4">
                    <a:lumMod val="50000"/>
                  </a:schemeClr>
                </a:solidFill>
                <a:latin typeface="+mn-lt"/>
              </a:rPr>
              <a:t>Business Record</a:t>
            </a:r>
          </a:p>
        </p:txBody>
      </p:sp>
    </p:spTree>
    <p:extLst>
      <p:ext uri="{BB962C8B-B14F-4D97-AF65-F5344CB8AC3E}">
        <p14:creationId xmlns:p14="http://schemas.microsoft.com/office/powerpoint/2010/main" val="3027577068"/>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A80FCD7-A8CD-4385-910A-7D9408C9FF7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Evidence Rule 404(b)</a:t>
            </a:r>
          </a:p>
        </p:txBody>
      </p:sp>
      <p:sp>
        <p:nvSpPr>
          <p:cNvPr id="3" name="Content Placeholder 2">
            <a:extLst>
              <a:ext uri="{FF2B5EF4-FFF2-40B4-BE49-F238E27FC236}">
                <a16:creationId xmlns:a16="http://schemas.microsoft.com/office/drawing/2014/main" id="{A2FD5D21-B28C-47DB-9B7F-DB43EEC9B0A3}"/>
              </a:ext>
            </a:extLst>
          </p:cNvPr>
          <p:cNvSpPr>
            <a:spLocks noGrp="1"/>
          </p:cNvSpPr>
          <p:nvPr>
            <p:ph idx="1"/>
          </p:nvPr>
        </p:nvSpPr>
        <p:spPr>
          <a:xfrm>
            <a:off x="1103312" y="2763520"/>
            <a:ext cx="8946541" cy="3484879"/>
          </a:xfrm>
        </p:spPr>
        <p:txBody>
          <a:bodyPr>
            <a:normAutofit lnSpcReduction="10000"/>
          </a:bodyPr>
          <a:lstStyle/>
          <a:p>
            <a:r>
              <a:rPr lang="en-US" sz="2800" dirty="0"/>
              <a:t>Evidence of a person’s character or character trait is not admissible to prove that on a particular occasion the person acted in accordance with the character or trait.</a:t>
            </a:r>
          </a:p>
          <a:p>
            <a:r>
              <a:rPr lang="en-US" sz="2800" dirty="0"/>
              <a:t>Evidence of other crimes- may be admissible for other purposes, such as proof of:</a:t>
            </a:r>
          </a:p>
          <a:p>
            <a:pPr lvl="1"/>
            <a:r>
              <a:rPr lang="en-US" sz="2600" dirty="0"/>
              <a:t> motive, opportunity, intent, preparation, plan, knowledge, identity, or absence of mistake.</a:t>
            </a:r>
          </a:p>
          <a:p>
            <a:endParaRPr lang="en-US" dirty="0"/>
          </a:p>
        </p:txBody>
      </p:sp>
    </p:spTree>
    <p:extLst>
      <p:ext uri="{BB962C8B-B14F-4D97-AF65-F5344CB8AC3E}">
        <p14:creationId xmlns:p14="http://schemas.microsoft.com/office/powerpoint/2010/main" val="2914970028"/>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a:extLst>
              <a:ext uri="{FF2B5EF4-FFF2-40B4-BE49-F238E27FC236}">
                <a16:creationId xmlns:a16="http://schemas.microsoft.com/office/drawing/2014/main"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E1247185-4BA8-44BC-9D86-21D511CE11F7}"/>
              </a:ext>
            </a:extLst>
          </p:cNvPr>
          <p:cNvSpPr>
            <a:spLocks noGrp="1"/>
          </p:cNvSpPr>
          <p:nvPr>
            <p:ph type="title"/>
          </p:nvPr>
        </p:nvSpPr>
        <p:spPr>
          <a:xfrm>
            <a:off x="647701" y="1454964"/>
            <a:ext cx="3339281" cy="3308840"/>
          </a:xfrm>
        </p:spPr>
        <p:txBody>
          <a:bodyPr vert="horz" lIns="91440" tIns="45720" rIns="91440" bIns="45720" rtlCol="0" anchor="b">
            <a:normAutofit/>
          </a:bodyPr>
          <a:lstStyle/>
          <a:p>
            <a:r>
              <a:rPr lang="en-US" sz="6000"/>
              <a:t>Alexa</a:t>
            </a:r>
          </a:p>
        </p:txBody>
      </p:sp>
      <p:sp>
        <p:nvSpPr>
          <p:cNvPr id="6" name="Text Placeholder 5">
            <a:extLst>
              <a:ext uri="{FF2B5EF4-FFF2-40B4-BE49-F238E27FC236}">
                <a16:creationId xmlns:a16="http://schemas.microsoft.com/office/drawing/2014/main" id="{6948F0DB-B2DF-43D2-BA31-366009957E3C}"/>
              </a:ext>
            </a:extLst>
          </p:cNvPr>
          <p:cNvSpPr>
            <a:spLocks noGrp="1"/>
          </p:cNvSpPr>
          <p:nvPr>
            <p:ph type="body" sz="half" idx="2"/>
          </p:nvPr>
        </p:nvSpPr>
        <p:spPr>
          <a:xfrm>
            <a:off x="647701" y="4763803"/>
            <a:ext cx="3339281" cy="1464378"/>
          </a:xfrm>
        </p:spPr>
        <p:txBody>
          <a:bodyPr vert="horz" lIns="91440" tIns="45720" rIns="91440" bIns="45720" rtlCol="0" anchor="t">
            <a:normAutofit/>
          </a:bodyPr>
          <a:lstStyle/>
          <a:p>
            <a:r>
              <a:rPr lang="en-US" sz="1800" cap="all">
                <a:solidFill>
                  <a:schemeClr val="accent1"/>
                </a:solidFill>
              </a:rPr>
              <a:t>Kitsap Humane Society</a:t>
            </a:r>
          </a:p>
        </p:txBody>
      </p:sp>
      <p:pic>
        <p:nvPicPr>
          <p:cNvPr id="8" name="Content Placeholder 7">
            <a:extLst>
              <a:ext uri="{FF2B5EF4-FFF2-40B4-BE49-F238E27FC236}">
                <a16:creationId xmlns:a16="http://schemas.microsoft.com/office/drawing/2014/main" id="{D4C61A26-AC1B-42A2-8D82-F0325A3E0FAC}"/>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t="6160" b="16933"/>
          <a:stretch/>
        </p:blipFill>
        <p:spPr>
          <a:xfrm>
            <a:off x="4634682" y="10"/>
            <a:ext cx="7557319" cy="6857990"/>
          </a:xfrm>
          <a:prstGeom prst="rect">
            <a:avLst/>
          </a:prstGeom>
        </p:spPr>
      </p:pic>
      <p:sp>
        <p:nvSpPr>
          <p:cNvPr id="25" name="Rectangle 24">
            <a:extLst>
              <a:ext uri="{FF2B5EF4-FFF2-40B4-BE49-F238E27FC236}">
                <a16:creationId xmlns:a16="http://schemas.microsoft.com/office/drawing/2014/main" id="{C91B2AEB-9C03-4291-82DB-27D351F311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1734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54C7A2A-F586-4214-907A-9D7840E728E5}"/>
              </a:ext>
            </a:extLst>
          </p:cNvPr>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3800"/>
              <a:t>The Initial Report &amp; Investigation	</a:t>
            </a:r>
          </a:p>
        </p:txBody>
      </p:sp>
      <p:sp>
        <p:nvSpPr>
          <p:cNvPr id="22" name="Rectangle 21">
            <a:extLst>
              <a:ext uri="{FF2B5EF4-FFF2-40B4-BE49-F238E27FC236}">
                <a16:creationId xmlns:a16="http://schemas.microsoft.com/office/drawing/2014/main" id="{C91B2AEB-9C03-4291-82DB-27D351F311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E43520D-3079-427B-BFAE-46A8A9C86BBC}"/>
              </a:ext>
            </a:extLst>
          </p:cNvPr>
          <p:cNvGraphicFramePr>
            <a:graphicFrameLocks noGrp="1"/>
          </p:cNvGraphicFramePr>
          <p:nvPr>
            <p:ph idx="1"/>
            <p:extLst>
              <p:ext uri="{D42A27DB-BD31-4B8C-83A1-F6EECF244321}">
                <p14:modId xmlns:p14="http://schemas.microsoft.com/office/powerpoint/2010/main" val="2150206274"/>
              </p:ext>
            </p:extLst>
          </p:nvPr>
        </p:nvGraphicFramePr>
        <p:xfrm>
          <a:off x="4192589" y="963735"/>
          <a:ext cx="6575258" cy="53099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78572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14121DC-8C9D-4011-B381-660D19BBD6A4}"/>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The Trial Begins</a:t>
            </a:r>
          </a:p>
        </p:txBody>
      </p:sp>
      <p:sp>
        <p:nvSpPr>
          <p:cNvPr id="3" name="Content Placeholder 2">
            <a:extLst>
              <a:ext uri="{FF2B5EF4-FFF2-40B4-BE49-F238E27FC236}">
                <a16:creationId xmlns:a16="http://schemas.microsoft.com/office/drawing/2014/main" id="{8B239DC2-2444-4603-810E-018F6B767F21}"/>
              </a:ext>
            </a:extLst>
          </p:cNvPr>
          <p:cNvSpPr>
            <a:spLocks noGrp="1"/>
          </p:cNvSpPr>
          <p:nvPr>
            <p:ph idx="1"/>
          </p:nvPr>
        </p:nvSpPr>
        <p:spPr>
          <a:xfrm>
            <a:off x="1103312" y="2286162"/>
            <a:ext cx="8946541" cy="4403396"/>
          </a:xfrm>
        </p:spPr>
        <p:txBody>
          <a:bodyPr>
            <a:normAutofit fontScale="92500"/>
          </a:bodyPr>
          <a:lstStyle/>
          <a:p>
            <a:pPr marL="0" indent="0">
              <a:lnSpc>
                <a:spcPct val="90000"/>
              </a:lnSpc>
              <a:buNone/>
            </a:pPr>
            <a:r>
              <a:rPr lang="en-US" sz="2400" u="sng" dirty="0">
                <a:latin typeface="+mn-lt"/>
                <a:cs typeface="Book Antiqua"/>
              </a:rPr>
              <a:t>Opening Statements</a:t>
            </a:r>
          </a:p>
          <a:p>
            <a:pPr>
              <a:lnSpc>
                <a:spcPct val="90000"/>
              </a:lnSpc>
            </a:pPr>
            <a:r>
              <a:rPr lang="en-US" sz="2400" dirty="0">
                <a:latin typeface="+mn-lt"/>
                <a:cs typeface="Book Antiqua"/>
              </a:rPr>
              <a:t>Both Prosecutor and Defense give an overview of the case</a:t>
            </a:r>
          </a:p>
          <a:p>
            <a:pPr marL="0" indent="0">
              <a:lnSpc>
                <a:spcPct val="90000"/>
              </a:lnSpc>
              <a:buNone/>
            </a:pPr>
            <a:r>
              <a:rPr lang="en-US" sz="2400" u="sng" dirty="0">
                <a:latin typeface="+mn-lt"/>
                <a:cs typeface="Book Antiqua"/>
              </a:rPr>
              <a:t>Testimony from City/State Witnesses</a:t>
            </a:r>
          </a:p>
          <a:p>
            <a:pPr>
              <a:lnSpc>
                <a:spcPct val="90000"/>
              </a:lnSpc>
            </a:pPr>
            <a:r>
              <a:rPr lang="en-US" sz="2400" dirty="0">
                <a:latin typeface="+mn-lt"/>
                <a:cs typeface="Book Antiqua"/>
              </a:rPr>
              <a:t>Witnesses are called by City/State-known as direct testimony</a:t>
            </a:r>
          </a:p>
          <a:p>
            <a:pPr>
              <a:lnSpc>
                <a:spcPct val="90000"/>
              </a:lnSpc>
            </a:pPr>
            <a:r>
              <a:rPr lang="en-US" sz="2400" dirty="0">
                <a:latin typeface="+mn-lt"/>
                <a:cs typeface="Book Antiqua"/>
              </a:rPr>
              <a:t>Witnesses subject to cross-examination from Defense Counsel.</a:t>
            </a:r>
          </a:p>
          <a:p>
            <a:pPr>
              <a:lnSpc>
                <a:spcPct val="90000"/>
              </a:lnSpc>
            </a:pPr>
            <a:r>
              <a:rPr lang="en-US" sz="2400" dirty="0">
                <a:latin typeface="+mn-lt"/>
                <a:cs typeface="Book Antiqua"/>
              </a:rPr>
              <a:t>City/State rests their case</a:t>
            </a:r>
          </a:p>
          <a:p>
            <a:pPr marL="0" indent="0">
              <a:lnSpc>
                <a:spcPct val="90000"/>
              </a:lnSpc>
              <a:buNone/>
            </a:pPr>
            <a:r>
              <a:rPr lang="en-US" sz="2400" u="sng" dirty="0">
                <a:latin typeface="+mn-lt"/>
                <a:cs typeface="Book Antiqua"/>
              </a:rPr>
              <a:t>Half-Time Motion</a:t>
            </a:r>
          </a:p>
          <a:p>
            <a:pPr>
              <a:lnSpc>
                <a:spcPct val="90000"/>
              </a:lnSpc>
            </a:pPr>
            <a:r>
              <a:rPr lang="en-US" sz="2400" dirty="0">
                <a:latin typeface="+mn-lt"/>
                <a:cs typeface="Book Antiqua"/>
              </a:rPr>
              <a:t>Defense Counsel can make a “half time” motion to dismiss if they feel there is not enough evidence to prove the case</a:t>
            </a:r>
          </a:p>
          <a:p>
            <a:pPr>
              <a:lnSpc>
                <a:spcPct val="90000"/>
              </a:lnSpc>
            </a:pPr>
            <a:r>
              <a:rPr lang="en-US" sz="2400" dirty="0">
                <a:latin typeface="+mn-lt"/>
                <a:cs typeface="Book Antiqua"/>
              </a:rPr>
              <a:t>Court can dismiss at this time, although unlikely</a:t>
            </a:r>
          </a:p>
          <a:p>
            <a:pPr>
              <a:lnSpc>
                <a:spcPct val="90000"/>
              </a:lnSpc>
            </a:pPr>
            <a:endParaRPr lang="en-US" sz="2400" dirty="0">
              <a:latin typeface="Book Antiqua"/>
              <a:cs typeface="Book Antiqua"/>
            </a:endParaRPr>
          </a:p>
          <a:p>
            <a:pPr>
              <a:lnSpc>
                <a:spcPct val="90000"/>
              </a:lnSpc>
            </a:pPr>
            <a:endParaRPr lang="en-US" sz="2400" dirty="0"/>
          </a:p>
        </p:txBody>
      </p:sp>
    </p:spTree>
    <p:extLst>
      <p:ext uri="{BB962C8B-B14F-4D97-AF65-F5344CB8AC3E}">
        <p14:creationId xmlns:p14="http://schemas.microsoft.com/office/powerpoint/2010/main" val="3535258551"/>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F692669-41F8-4B1F-A0E6-067D2E9B8C1C}"/>
              </a:ext>
            </a:extLst>
          </p:cNvPr>
          <p:cNvSpPr>
            <a:spLocks noGrp="1"/>
          </p:cNvSpPr>
          <p:nvPr>
            <p:ph type="title"/>
          </p:nvPr>
        </p:nvSpPr>
        <p:spPr>
          <a:xfrm>
            <a:off x="806195" y="804672"/>
            <a:ext cx="3521359" cy="5248656"/>
          </a:xfrm>
        </p:spPr>
        <p:txBody>
          <a:bodyPr anchor="ctr">
            <a:normAutofit/>
          </a:bodyPr>
          <a:lstStyle/>
          <a:p>
            <a:pPr algn="ctr"/>
            <a:r>
              <a:rPr lang="en-US" dirty="0"/>
              <a:t>Trial is underway</a:t>
            </a:r>
          </a:p>
        </p:txBody>
      </p:sp>
      <p:sp>
        <p:nvSpPr>
          <p:cNvPr id="3" name="Content Placeholder 2">
            <a:extLst>
              <a:ext uri="{FF2B5EF4-FFF2-40B4-BE49-F238E27FC236}">
                <a16:creationId xmlns:a16="http://schemas.microsoft.com/office/drawing/2014/main" id="{81D89567-AA3B-4972-BB82-39EC8428D050}"/>
              </a:ext>
            </a:extLst>
          </p:cNvPr>
          <p:cNvSpPr>
            <a:spLocks noGrp="1"/>
          </p:cNvSpPr>
          <p:nvPr>
            <p:ph idx="1"/>
          </p:nvPr>
        </p:nvSpPr>
        <p:spPr>
          <a:xfrm>
            <a:off x="4975861" y="804671"/>
            <a:ext cx="6399930" cy="5248657"/>
          </a:xfrm>
        </p:spPr>
        <p:txBody>
          <a:bodyPr anchor="ctr">
            <a:normAutofit/>
          </a:bodyPr>
          <a:lstStyle/>
          <a:p>
            <a:pPr marL="0" indent="0">
              <a:buNone/>
            </a:pPr>
            <a:r>
              <a:rPr lang="en-US" sz="2400" u="sng" dirty="0">
                <a:latin typeface="+mn-lt"/>
                <a:cs typeface="Book Antiqua"/>
              </a:rPr>
              <a:t>Testimony from Defense (if any)</a:t>
            </a:r>
          </a:p>
          <a:p>
            <a:r>
              <a:rPr lang="en-US" sz="2400" dirty="0">
                <a:latin typeface="+mn-lt"/>
                <a:cs typeface="Book Antiqua"/>
              </a:rPr>
              <a:t>Witnesses: Prosecutor has the opportunity to cross-examine</a:t>
            </a:r>
          </a:p>
          <a:p>
            <a:r>
              <a:rPr lang="en-US" sz="2400" dirty="0">
                <a:latin typeface="+mn-lt"/>
                <a:cs typeface="Book Antiqua"/>
              </a:rPr>
              <a:t>Defendant: Defendant has a Constitutional right to silence, so cannot comment on his/her refusal to testify</a:t>
            </a:r>
          </a:p>
          <a:p>
            <a:r>
              <a:rPr lang="en-US" sz="2400" dirty="0">
                <a:latin typeface="+mn-lt"/>
                <a:cs typeface="Book Antiqua"/>
              </a:rPr>
              <a:t>Defendant has no burden </a:t>
            </a:r>
          </a:p>
          <a:p>
            <a:r>
              <a:rPr lang="en-US" sz="2400" dirty="0">
                <a:latin typeface="+mn-lt"/>
              </a:rPr>
              <a:t>Defense can present their defense and supporting evidence.</a:t>
            </a:r>
          </a:p>
        </p:txBody>
      </p:sp>
    </p:spTree>
    <p:extLst>
      <p:ext uri="{BB962C8B-B14F-4D97-AF65-F5344CB8AC3E}">
        <p14:creationId xmlns:p14="http://schemas.microsoft.com/office/powerpoint/2010/main" val="1248315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8B88-AA2A-4116-A43E-BE01BFAEA657}"/>
              </a:ext>
            </a:extLst>
          </p:cNvPr>
          <p:cNvSpPr>
            <a:spLocks noGrp="1"/>
          </p:cNvSpPr>
          <p:nvPr>
            <p:ph type="title"/>
          </p:nvPr>
        </p:nvSpPr>
        <p:spPr/>
        <p:txBody>
          <a:bodyPr/>
          <a:lstStyle/>
          <a:p>
            <a:pPr algn="ctr"/>
            <a:r>
              <a:rPr lang="en-US" dirty="0"/>
              <a:t>Defense Theories</a:t>
            </a:r>
          </a:p>
        </p:txBody>
      </p:sp>
      <p:sp>
        <p:nvSpPr>
          <p:cNvPr id="3" name="Content Placeholder 2">
            <a:extLst>
              <a:ext uri="{FF2B5EF4-FFF2-40B4-BE49-F238E27FC236}">
                <a16:creationId xmlns:a16="http://schemas.microsoft.com/office/drawing/2014/main" id="{A634D1B2-A9AC-43C6-9833-0875F6C3C2DC}"/>
              </a:ext>
            </a:extLst>
          </p:cNvPr>
          <p:cNvSpPr>
            <a:spLocks noGrp="1"/>
          </p:cNvSpPr>
          <p:nvPr>
            <p:ph idx="1"/>
          </p:nvPr>
        </p:nvSpPr>
        <p:spPr>
          <a:xfrm>
            <a:off x="1103313" y="1137920"/>
            <a:ext cx="9772014" cy="5407259"/>
          </a:xfrm>
        </p:spPr>
        <p:txBody>
          <a:bodyPr numCol="2">
            <a:normAutofit fontScale="92500" lnSpcReduction="10000"/>
          </a:bodyPr>
          <a:lstStyle/>
          <a:p>
            <a:r>
              <a:rPr lang="en-US" sz="2400" dirty="0"/>
              <a:t>It didn’t happen</a:t>
            </a:r>
          </a:p>
          <a:p>
            <a:pPr lvl="1"/>
            <a:r>
              <a:rPr lang="en-US" sz="2000" dirty="0"/>
              <a:t>There’s no injury</a:t>
            </a:r>
          </a:p>
          <a:p>
            <a:pPr lvl="1"/>
            <a:r>
              <a:rPr lang="en-US" sz="2000" dirty="0"/>
              <a:t>There’s no evidence</a:t>
            </a:r>
          </a:p>
          <a:p>
            <a:pPr lvl="1"/>
            <a:r>
              <a:rPr lang="en-US" sz="2000" dirty="0"/>
              <a:t>Causation</a:t>
            </a:r>
          </a:p>
          <a:p>
            <a:pPr lvl="1"/>
            <a:r>
              <a:rPr lang="en-US" sz="2000" dirty="0"/>
              <a:t>I didn’t know</a:t>
            </a:r>
          </a:p>
          <a:p>
            <a:r>
              <a:rPr lang="en-US" sz="2400" dirty="0"/>
              <a:t>It’s not my pet</a:t>
            </a:r>
          </a:p>
          <a:p>
            <a:r>
              <a:rPr lang="en-US" sz="2400" dirty="0"/>
              <a:t>Spouse had equal access</a:t>
            </a:r>
          </a:p>
          <a:p>
            <a:r>
              <a:rPr lang="en-US" sz="2400" dirty="0"/>
              <a:t>“Some dude” defense</a:t>
            </a:r>
          </a:p>
          <a:p>
            <a:r>
              <a:rPr lang="en-US" sz="2400" dirty="0"/>
              <a:t>I was disciplining / training</a:t>
            </a:r>
          </a:p>
          <a:p>
            <a:r>
              <a:rPr lang="en-US" sz="2400" dirty="0"/>
              <a:t>The animal was sick or dying</a:t>
            </a:r>
          </a:p>
          <a:p>
            <a:r>
              <a:rPr lang="en-US" sz="2400" dirty="0"/>
              <a:t> I couldn’t afford the veterinary bills</a:t>
            </a:r>
          </a:p>
          <a:p>
            <a:endParaRPr lang="en-US" sz="2400" dirty="0"/>
          </a:p>
          <a:p>
            <a:r>
              <a:rPr lang="en-US" sz="2400" dirty="0"/>
              <a:t>Attacks Witness (Eye, Confession, Expert); Science; Police; Prosecutor; Law</a:t>
            </a:r>
          </a:p>
          <a:p>
            <a:pPr marL="285750" indent="-285750">
              <a:lnSpc>
                <a:spcPct val="80000"/>
              </a:lnSpc>
            </a:pPr>
            <a:r>
              <a:rPr lang="en-US" sz="2400" dirty="0"/>
              <a:t>I did not realize what was happening (intoxicated; high)</a:t>
            </a:r>
          </a:p>
          <a:p>
            <a:pPr marL="285750" indent="-285750">
              <a:lnSpc>
                <a:spcPct val="80000"/>
              </a:lnSpc>
            </a:pPr>
            <a:r>
              <a:rPr lang="en-US" sz="2400" dirty="0"/>
              <a:t> It was an accident</a:t>
            </a:r>
          </a:p>
          <a:p>
            <a:pPr marL="285750" indent="-285750">
              <a:lnSpc>
                <a:spcPct val="80000"/>
              </a:lnSpc>
            </a:pPr>
            <a:r>
              <a:rPr lang="en-US" sz="2400" dirty="0"/>
              <a:t>I got all dressed up in a coat and tie and don’t look like someone that would do something like this and if I did I learned my lesson and will never do it again</a:t>
            </a:r>
          </a:p>
          <a:p>
            <a:pPr marL="285750" indent="-285750">
              <a:lnSpc>
                <a:spcPct val="80000"/>
              </a:lnSpc>
            </a:pPr>
            <a:r>
              <a:rPr lang="en-US" sz="2400" dirty="0"/>
              <a:t>Pit Bulls kill everything that get in their way</a:t>
            </a:r>
          </a:p>
          <a:p>
            <a:pPr marL="285750" indent="-285750">
              <a:lnSpc>
                <a:spcPct val="80000"/>
              </a:lnSpc>
            </a:pPr>
            <a:r>
              <a:rPr lang="en-US" sz="2400" dirty="0"/>
              <a:t>There’s a “reasonable doubt”</a:t>
            </a:r>
          </a:p>
          <a:p>
            <a:endParaRPr lang="en-US" dirty="0"/>
          </a:p>
          <a:p>
            <a:endParaRPr lang="en-US" dirty="0"/>
          </a:p>
        </p:txBody>
      </p:sp>
    </p:spTree>
    <p:extLst>
      <p:ext uri="{BB962C8B-B14F-4D97-AF65-F5344CB8AC3E}">
        <p14:creationId xmlns:p14="http://schemas.microsoft.com/office/powerpoint/2010/main" val="114196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F8CFDB3-B5A2-4FAC-B73C-02B2D450276E}"/>
              </a:ext>
            </a:extLst>
          </p:cNvPr>
          <p:cNvSpPr>
            <a:spLocks noGrp="1"/>
          </p:cNvSpPr>
          <p:nvPr>
            <p:ph type="title"/>
          </p:nvPr>
        </p:nvSpPr>
        <p:spPr>
          <a:xfrm>
            <a:off x="806195" y="804672"/>
            <a:ext cx="3521359" cy="5248656"/>
          </a:xfrm>
        </p:spPr>
        <p:txBody>
          <a:bodyPr anchor="ctr">
            <a:normAutofit/>
          </a:bodyPr>
          <a:lstStyle/>
          <a:p>
            <a:pPr algn="ctr"/>
            <a:r>
              <a:rPr lang="en-US" dirty="0"/>
              <a:t>Issue to be aware of with Defendant</a:t>
            </a:r>
          </a:p>
        </p:txBody>
      </p:sp>
      <p:sp>
        <p:nvSpPr>
          <p:cNvPr id="3" name="Content Placeholder 2">
            <a:extLst>
              <a:ext uri="{FF2B5EF4-FFF2-40B4-BE49-F238E27FC236}">
                <a16:creationId xmlns:a16="http://schemas.microsoft.com/office/drawing/2014/main" id="{CB22C4BF-AA1D-4E1C-9585-F95253E0F2B9}"/>
              </a:ext>
            </a:extLst>
          </p:cNvPr>
          <p:cNvSpPr>
            <a:spLocks noGrp="1"/>
          </p:cNvSpPr>
          <p:nvPr>
            <p:ph idx="1"/>
          </p:nvPr>
        </p:nvSpPr>
        <p:spPr>
          <a:xfrm>
            <a:off x="4975861" y="804671"/>
            <a:ext cx="6399930" cy="5248657"/>
          </a:xfrm>
        </p:spPr>
        <p:txBody>
          <a:bodyPr anchor="ctr">
            <a:normAutofit lnSpcReduction="10000"/>
          </a:bodyPr>
          <a:lstStyle/>
          <a:p>
            <a:r>
              <a:rPr lang="en-US" sz="2800" dirty="0">
                <a:latin typeface="+mn-lt"/>
              </a:rPr>
              <a:t>Sympathetic defendant</a:t>
            </a:r>
          </a:p>
          <a:p>
            <a:r>
              <a:rPr lang="en-US" sz="2800" dirty="0">
                <a:latin typeface="+mn-lt"/>
              </a:rPr>
              <a:t>Seen as “rescuer” which seems like a better alternative to euthanasia at the local shelter</a:t>
            </a:r>
          </a:p>
          <a:p>
            <a:r>
              <a:rPr lang="en-US" sz="2800" dirty="0">
                <a:latin typeface="+mn-lt"/>
              </a:rPr>
              <a:t> Intelligent and articulate, some are able to convincingly deny allegations</a:t>
            </a:r>
          </a:p>
          <a:p>
            <a:r>
              <a:rPr lang="en-US" sz="2800" dirty="0">
                <a:latin typeface="+mn-lt"/>
              </a:rPr>
              <a:t>Evidence of mental illness – some appear pathetic, lack of intent to harm</a:t>
            </a:r>
          </a:p>
          <a:p>
            <a:r>
              <a:rPr lang="en-US" sz="2800" dirty="0">
                <a:latin typeface="+mn-lt"/>
              </a:rPr>
              <a:t>May claim economic duress </a:t>
            </a:r>
          </a:p>
        </p:txBody>
      </p:sp>
    </p:spTree>
    <p:extLst>
      <p:ext uri="{BB962C8B-B14F-4D97-AF65-F5344CB8AC3E}">
        <p14:creationId xmlns:p14="http://schemas.microsoft.com/office/powerpoint/2010/main" val="2632989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a:extLst>
              <a:ext uri="{FF2B5EF4-FFF2-40B4-BE49-F238E27FC236}">
                <a16:creationId xmlns:a16="http://schemas.microsoft.com/office/drawing/2014/main"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3194DA35-9088-4C36-9932-53749F7C79FD}"/>
              </a:ext>
            </a:extLst>
          </p:cNvPr>
          <p:cNvSpPr>
            <a:spLocks noGrp="1"/>
          </p:cNvSpPr>
          <p:nvPr>
            <p:ph type="title"/>
          </p:nvPr>
        </p:nvSpPr>
        <p:spPr>
          <a:xfrm>
            <a:off x="647701" y="1454964"/>
            <a:ext cx="3339281" cy="3308840"/>
          </a:xfrm>
        </p:spPr>
        <p:txBody>
          <a:bodyPr vert="horz" lIns="91440" tIns="45720" rIns="91440" bIns="45720" rtlCol="0" anchor="b">
            <a:normAutofit/>
          </a:bodyPr>
          <a:lstStyle/>
          <a:p>
            <a:r>
              <a:rPr lang="en-US" sz="6000"/>
              <a:t>Marley</a:t>
            </a:r>
          </a:p>
        </p:txBody>
      </p:sp>
      <p:sp>
        <p:nvSpPr>
          <p:cNvPr id="6" name="Text Placeholder 5">
            <a:extLst>
              <a:ext uri="{FF2B5EF4-FFF2-40B4-BE49-F238E27FC236}">
                <a16:creationId xmlns:a16="http://schemas.microsoft.com/office/drawing/2014/main" id="{16AEE49F-185C-4240-BB80-D49E70E31EE8}"/>
              </a:ext>
            </a:extLst>
          </p:cNvPr>
          <p:cNvSpPr>
            <a:spLocks noGrp="1"/>
          </p:cNvSpPr>
          <p:nvPr>
            <p:ph type="body" sz="half" idx="2"/>
          </p:nvPr>
        </p:nvSpPr>
        <p:spPr>
          <a:xfrm>
            <a:off x="647701" y="4763803"/>
            <a:ext cx="3339281" cy="1464378"/>
          </a:xfrm>
        </p:spPr>
        <p:txBody>
          <a:bodyPr vert="horz" lIns="91440" tIns="45720" rIns="91440" bIns="45720" rtlCol="0" anchor="t">
            <a:normAutofit/>
          </a:bodyPr>
          <a:lstStyle/>
          <a:p>
            <a:r>
              <a:rPr lang="en-US" sz="1800" cap="all">
                <a:solidFill>
                  <a:schemeClr val="accent1"/>
                </a:solidFill>
              </a:rPr>
              <a:t>RASKC</a:t>
            </a:r>
          </a:p>
        </p:txBody>
      </p:sp>
      <p:pic>
        <p:nvPicPr>
          <p:cNvPr id="8" name="Content Placeholder 7">
            <a:extLst>
              <a:ext uri="{FF2B5EF4-FFF2-40B4-BE49-F238E27FC236}">
                <a16:creationId xmlns:a16="http://schemas.microsoft.com/office/drawing/2014/main" id="{60ADEB80-9C66-4B76-9C6C-CBFAE22950F7}"/>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t="2301" r="-2" b="6951"/>
          <a:stretch/>
        </p:blipFill>
        <p:spPr>
          <a:xfrm>
            <a:off x="4634682" y="10"/>
            <a:ext cx="7557319" cy="6857990"/>
          </a:xfrm>
          <a:prstGeom prst="rect">
            <a:avLst/>
          </a:prstGeom>
        </p:spPr>
      </p:pic>
      <p:sp>
        <p:nvSpPr>
          <p:cNvPr id="25" name="Rectangle 24">
            <a:extLst>
              <a:ext uri="{FF2B5EF4-FFF2-40B4-BE49-F238E27FC236}">
                <a16:creationId xmlns:a16="http://schemas.microsoft.com/office/drawing/2014/main" id="{C91B2AEB-9C03-4291-82DB-27D351F311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424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4FB47-BA97-4176-9B0F-D1D81964DD53}"/>
              </a:ext>
            </a:extLst>
          </p:cNvPr>
          <p:cNvSpPr>
            <a:spLocks noGrp="1"/>
          </p:cNvSpPr>
          <p:nvPr>
            <p:ph type="title"/>
          </p:nvPr>
        </p:nvSpPr>
        <p:spPr>
          <a:xfrm>
            <a:off x="653143" y="1645920"/>
            <a:ext cx="3522879" cy="4470821"/>
          </a:xfrm>
        </p:spPr>
        <p:txBody>
          <a:bodyPr>
            <a:normAutofit/>
          </a:bodyPr>
          <a:lstStyle/>
          <a:p>
            <a:pPr algn="r"/>
            <a:r>
              <a:rPr lang="en-US" dirty="0">
                <a:solidFill>
                  <a:schemeClr val="tx1"/>
                </a:solidFill>
              </a:rPr>
              <a:t>Prep for Your Testimony</a:t>
            </a: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8C55DD0-5E42-471D-B375-4F19049FD601}"/>
              </a:ext>
            </a:extLst>
          </p:cNvPr>
          <p:cNvSpPr>
            <a:spLocks noGrp="1"/>
          </p:cNvSpPr>
          <p:nvPr>
            <p:ph idx="1"/>
          </p:nvPr>
        </p:nvSpPr>
        <p:spPr>
          <a:xfrm>
            <a:off x="4829164" y="938464"/>
            <a:ext cx="6294448" cy="5178278"/>
          </a:xfrm>
        </p:spPr>
        <p:txBody>
          <a:bodyPr>
            <a:normAutofit lnSpcReduction="10000"/>
          </a:bodyPr>
          <a:lstStyle/>
          <a:p>
            <a:pPr>
              <a:spcBef>
                <a:spcPts val="0"/>
              </a:spcBef>
              <a:buClrTx/>
              <a:defRPr/>
            </a:pPr>
            <a:r>
              <a:rPr lang="en-US" sz="2800" dirty="0">
                <a:latin typeface="+mn-lt"/>
                <a:cs typeface="Book Antiqua"/>
              </a:rPr>
              <a:t>Write a Clear, Concise, and Detailed Report</a:t>
            </a:r>
          </a:p>
          <a:p>
            <a:pPr>
              <a:spcBef>
                <a:spcPts val="0"/>
              </a:spcBef>
              <a:buClrTx/>
              <a:defRPr/>
            </a:pPr>
            <a:r>
              <a:rPr lang="en-US" sz="2800" dirty="0">
                <a:latin typeface="+mn-lt"/>
                <a:cs typeface="Book Antiqua"/>
              </a:rPr>
              <a:t>Be Prepared</a:t>
            </a:r>
          </a:p>
          <a:p>
            <a:pPr lvl="1">
              <a:spcBef>
                <a:spcPts val="0"/>
              </a:spcBef>
              <a:buClrTx/>
              <a:defRPr/>
            </a:pPr>
            <a:r>
              <a:rPr lang="en-US" sz="2400" dirty="0">
                <a:latin typeface="+mn-lt"/>
                <a:cs typeface="Book Antiqua"/>
              </a:rPr>
              <a:t>Read your entire report and any witness statements ahead of time</a:t>
            </a:r>
          </a:p>
          <a:p>
            <a:pPr lvl="1">
              <a:spcBef>
                <a:spcPts val="0"/>
              </a:spcBef>
              <a:buClrTx/>
              <a:defRPr/>
            </a:pPr>
            <a:r>
              <a:rPr lang="en-US" sz="2400" dirty="0">
                <a:latin typeface="+mn-lt"/>
                <a:cs typeface="Book Antiqua"/>
              </a:rPr>
              <a:t>Review photos and evidence</a:t>
            </a:r>
          </a:p>
          <a:p>
            <a:pPr lvl="1">
              <a:spcBef>
                <a:spcPts val="0"/>
              </a:spcBef>
              <a:buClrTx/>
              <a:defRPr/>
            </a:pPr>
            <a:r>
              <a:rPr lang="en-US" sz="2400" dirty="0">
                <a:latin typeface="+mn-lt"/>
                <a:cs typeface="Book Antiqua"/>
              </a:rPr>
              <a:t>Consult with your prosecutor</a:t>
            </a:r>
          </a:p>
          <a:p>
            <a:pPr lvl="1">
              <a:spcBef>
                <a:spcPts val="0"/>
              </a:spcBef>
              <a:buClrTx/>
              <a:defRPr/>
            </a:pPr>
            <a:r>
              <a:rPr lang="en-US" sz="2400" dirty="0">
                <a:latin typeface="+mn-lt"/>
                <a:cs typeface="Book Antiqua"/>
              </a:rPr>
              <a:t>Practice your testimony</a:t>
            </a:r>
          </a:p>
          <a:p>
            <a:pPr>
              <a:spcBef>
                <a:spcPts val="0"/>
              </a:spcBef>
              <a:buClrTx/>
              <a:defRPr/>
            </a:pPr>
            <a:r>
              <a:rPr lang="en-US" sz="2800" dirty="0">
                <a:latin typeface="+mn-lt"/>
                <a:cs typeface="Book Antiqua"/>
              </a:rPr>
              <a:t>Know where the Court is and confirm your appearance with the Prosecutor</a:t>
            </a:r>
          </a:p>
          <a:p>
            <a:pPr>
              <a:spcBef>
                <a:spcPts val="0"/>
              </a:spcBef>
              <a:buClrTx/>
              <a:defRPr/>
            </a:pPr>
            <a:r>
              <a:rPr lang="en-US" sz="2800" dirty="0">
                <a:latin typeface="+mn-lt"/>
                <a:cs typeface="Book Antiqua"/>
              </a:rPr>
              <a:t>Dress appropriately</a:t>
            </a:r>
          </a:p>
          <a:p>
            <a:pPr>
              <a:spcBef>
                <a:spcPts val="0"/>
              </a:spcBef>
              <a:buClrTx/>
              <a:defRPr/>
            </a:pPr>
            <a:r>
              <a:rPr lang="en-US" sz="2800" dirty="0">
                <a:latin typeface="+mn-lt"/>
                <a:cs typeface="Book Antiqua"/>
              </a:rPr>
              <a:t>Arrive on time</a:t>
            </a:r>
          </a:p>
          <a:p>
            <a:pPr>
              <a:spcBef>
                <a:spcPts val="0"/>
              </a:spcBef>
              <a:buClrTx/>
              <a:defRPr/>
            </a:pPr>
            <a:endParaRPr lang="en-US" dirty="0">
              <a:latin typeface="+mn-lt"/>
              <a:cs typeface="Book Antiqua"/>
            </a:endParaRPr>
          </a:p>
          <a:p>
            <a:endParaRPr lang="en-US" dirty="0"/>
          </a:p>
        </p:txBody>
      </p:sp>
    </p:spTree>
    <p:extLst>
      <p:ext uri="{BB962C8B-B14F-4D97-AF65-F5344CB8AC3E}">
        <p14:creationId xmlns:p14="http://schemas.microsoft.com/office/powerpoint/2010/main" val="1434808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FCBD6-716D-461F-9252-5DDB7F08E057}"/>
              </a:ext>
            </a:extLst>
          </p:cNvPr>
          <p:cNvSpPr>
            <a:spLocks noGrp="1"/>
          </p:cNvSpPr>
          <p:nvPr>
            <p:ph type="title"/>
          </p:nvPr>
        </p:nvSpPr>
        <p:spPr>
          <a:xfrm>
            <a:off x="653143" y="1645920"/>
            <a:ext cx="3522879" cy="4470821"/>
          </a:xfrm>
        </p:spPr>
        <p:txBody>
          <a:bodyPr>
            <a:normAutofit/>
          </a:bodyPr>
          <a:lstStyle/>
          <a:p>
            <a:pPr algn="r"/>
            <a:r>
              <a:rPr lang="en-US" dirty="0">
                <a:solidFill>
                  <a:schemeClr val="tx1"/>
                </a:solidFill>
              </a:rPr>
              <a:t>Officer Testimony</a:t>
            </a: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23DEFEA-FC11-4C79-89EE-AE0BEE86B909}"/>
              </a:ext>
            </a:extLst>
          </p:cNvPr>
          <p:cNvSpPr>
            <a:spLocks noGrp="1"/>
          </p:cNvSpPr>
          <p:nvPr>
            <p:ph idx="1"/>
          </p:nvPr>
        </p:nvSpPr>
        <p:spPr>
          <a:xfrm>
            <a:off x="4829164" y="1538787"/>
            <a:ext cx="6294448" cy="5873817"/>
          </a:xfrm>
        </p:spPr>
        <p:txBody>
          <a:bodyPr>
            <a:normAutofit fontScale="92500"/>
          </a:bodyPr>
          <a:lstStyle/>
          <a:p>
            <a:pPr>
              <a:lnSpc>
                <a:spcPct val="90000"/>
              </a:lnSpc>
              <a:spcBef>
                <a:spcPts val="0"/>
              </a:spcBef>
              <a:buClrTx/>
              <a:defRPr/>
            </a:pPr>
            <a:r>
              <a:rPr lang="en-US" sz="3200" dirty="0">
                <a:latin typeface="+mn-lt"/>
                <a:cs typeface="Book Antiqua"/>
              </a:rPr>
              <a:t>You are under oath.</a:t>
            </a:r>
          </a:p>
          <a:p>
            <a:pPr>
              <a:lnSpc>
                <a:spcPct val="90000"/>
              </a:lnSpc>
              <a:spcBef>
                <a:spcPts val="0"/>
              </a:spcBef>
              <a:buClrTx/>
              <a:defRPr/>
            </a:pPr>
            <a:r>
              <a:rPr lang="en-US" sz="3200" dirty="0">
                <a:latin typeface="+mn-lt"/>
                <a:cs typeface="Book Antiqua"/>
              </a:rPr>
              <a:t>Direct your answers to the jury </a:t>
            </a:r>
          </a:p>
          <a:p>
            <a:pPr>
              <a:lnSpc>
                <a:spcPct val="90000"/>
              </a:lnSpc>
              <a:spcBef>
                <a:spcPts val="0"/>
              </a:spcBef>
              <a:buClrTx/>
              <a:defRPr/>
            </a:pPr>
            <a:r>
              <a:rPr lang="en-US" sz="3200" dirty="0">
                <a:latin typeface="+mn-lt"/>
                <a:cs typeface="Book Antiqua"/>
              </a:rPr>
              <a:t>Actively listen to the questions</a:t>
            </a:r>
          </a:p>
          <a:p>
            <a:pPr>
              <a:lnSpc>
                <a:spcPct val="90000"/>
              </a:lnSpc>
              <a:spcBef>
                <a:spcPts val="0"/>
              </a:spcBef>
              <a:buClrTx/>
              <a:defRPr/>
            </a:pPr>
            <a:r>
              <a:rPr lang="en-US" sz="3200" dirty="0">
                <a:latin typeface="+mn-lt"/>
                <a:cs typeface="Book Antiqua"/>
              </a:rPr>
              <a:t>Respond clearly and audibly</a:t>
            </a:r>
          </a:p>
          <a:p>
            <a:pPr>
              <a:lnSpc>
                <a:spcPct val="90000"/>
              </a:lnSpc>
              <a:spcBef>
                <a:spcPts val="0"/>
              </a:spcBef>
              <a:buClrTx/>
              <a:defRPr/>
            </a:pPr>
            <a:r>
              <a:rPr lang="en-US" sz="3200" dirty="0">
                <a:latin typeface="+mn-lt"/>
                <a:cs typeface="Book Antiqua"/>
              </a:rPr>
              <a:t>Formal atmosphere</a:t>
            </a:r>
          </a:p>
          <a:p>
            <a:pPr>
              <a:lnSpc>
                <a:spcPct val="90000"/>
              </a:lnSpc>
              <a:spcBef>
                <a:spcPts val="0"/>
              </a:spcBef>
              <a:buClrTx/>
              <a:defRPr/>
            </a:pPr>
            <a:r>
              <a:rPr lang="en-US" sz="3200" dirty="0">
                <a:latin typeface="+mn-lt"/>
                <a:cs typeface="Book Antiqua"/>
              </a:rPr>
              <a:t>Be truthful</a:t>
            </a:r>
          </a:p>
          <a:p>
            <a:pPr>
              <a:lnSpc>
                <a:spcPct val="90000"/>
              </a:lnSpc>
              <a:spcBef>
                <a:spcPts val="0"/>
              </a:spcBef>
              <a:buClrTx/>
              <a:defRPr/>
            </a:pPr>
            <a:r>
              <a:rPr lang="en-US" sz="3200" dirty="0">
                <a:latin typeface="+mn-lt"/>
                <a:cs typeface="Book Antiqua"/>
              </a:rPr>
              <a:t>Be confident, but not arrogant</a:t>
            </a:r>
          </a:p>
          <a:p>
            <a:pPr>
              <a:lnSpc>
                <a:spcPct val="90000"/>
              </a:lnSpc>
              <a:spcBef>
                <a:spcPts val="0"/>
              </a:spcBef>
              <a:buClrTx/>
              <a:defRPr/>
            </a:pPr>
            <a:r>
              <a:rPr lang="en-US" sz="3200" dirty="0">
                <a:latin typeface="+mn-lt"/>
                <a:cs typeface="Book Antiqua"/>
              </a:rPr>
              <a:t>During cross-examination, protect your credibility and correct any mistakes or misinterpretations</a:t>
            </a:r>
          </a:p>
          <a:p>
            <a:pPr>
              <a:lnSpc>
                <a:spcPct val="90000"/>
              </a:lnSpc>
              <a:spcBef>
                <a:spcPts val="0"/>
              </a:spcBef>
              <a:buClrTx/>
              <a:defRPr/>
            </a:pPr>
            <a:r>
              <a:rPr lang="en-US" sz="3200" dirty="0">
                <a:latin typeface="+mn-lt"/>
                <a:cs typeface="Book Antiqua"/>
              </a:rPr>
              <a:t>Remain calm</a:t>
            </a:r>
          </a:p>
          <a:p>
            <a:pPr>
              <a:lnSpc>
                <a:spcPct val="90000"/>
              </a:lnSpc>
            </a:pPr>
            <a:endParaRPr lang="en-US" dirty="0"/>
          </a:p>
        </p:txBody>
      </p:sp>
    </p:spTree>
    <p:extLst>
      <p:ext uri="{BB962C8B-B14F-4D97-AF65-F5344CB8AC3E}">
        <p14:creationId xmlns:p14="http://schemas.microsoft.com/office/powerpoint/2010/main" val="3328230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278126-F88E-4095-A201-3F28D15DEDA5}"/>
              </a:ext>
            </a:extLst>
          </p:cNvPr>
          <p:cNvSpPr>
            <a:spLocks noGrp="1"/>
          </p:cNvSpPr>
          <p:nvPr>
            <p:ph type="title"/>
          </p:nvPr>
        </p:nvSpPr>
        <p:spPr>
          <a:xfrm>
            <a:off x="653143" y="1645920"/>
            <a:ext cx="3522879" cy="4470821"/>
          </a:xfrm>
        </p:spPr>
        <p:txBody>
          <a:bodyPr>
            <a:normAutofit/>
          </a:bodyPr>
          <a:lstStyle/>
          <a:p>
            <a:pPr algn="r"/>
            <a:r>
              <a:rPr lang="en-US" dirty="0">
                <a:solidFill>
                  <a:schemeClr val="tx1"/>
                </a:solidFill>
              </a:rPr>
              <a:t>Expert Testimony</a:t>
            </a:r>
            <a:br>
              <a:rPr lang="en-US" dirty="0">
                <a:solidFill>
                  <a:schemeClr val="tx1"/>
                </a:solidFill>
              </a:rPr>
            </a:br>
            <a:r>
              <a:rPr lang="en-US" dirty="0">
                <a:solidFill>
                  <a:schemeClr val="tx1"/>
                </a:solidFill>
              </a:rPr>
              <a:t>WA Jury Instruction 6.51</a:t>
            </a:r>
            <a:br>
              <a:rPr lang="en-US" dirty="0">
                <a:solidFill>
                  <a:schemeClr val="tx1"/>
                </a:solidFill>
              </a:rPr>
            </a:br>
            <a:endParaRPr lang="en-US" dirty="0">
              <a:solidFill>
                <a:schemeClr val="tx1"/>
              </a:solidFill>
            </a:endParaRPr>
          </a:p>
        </p:txBody>
      </p:sp>
      <p:sp>
        <p:nvSpPr>
          <p:cNvPr id="19"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D0A4319-478B-4EA2-9E42-FF73BA3B60DE}"/>
              </a:ext>
            </a:extLst>
          </p:cNvPr>
          <p:cNvSpPr>
            <a:spLocks noGrp="1"/>
          </p:cNvSpPr>
          <p:nvPr>
            <p:ph idx="1"/>
          </p:nvPr>
        </p:nvSpPr>
        <p:spPr>
          <a:xfrm>
            <a:off x="4585096" y="741259"/>
            <a:ext cx="6294448" cy="5582653"/>
          </a:xfrm>
        </p:spPr>
        <p:txBody>
          <a:bodyPr>
            <a:normAutofit lnSpcReduction="10000"/>
          </a:bodyPr>
          <a:lstStyle/>
          <a:p>
            <a:pPr>
              <a:lnSpc>
                <a:spcPct val="90000"/>
              </a:lnSpc>
            </a:pPr>
            <a:r>
              <a:rPr lang="en-US" sz="2400" dirty="0"/>
              <a:t>A witness who has special training, education, or experience </a:t>
            </a:r>
          </a:p>
          <a:p>
            <a:pPr>
              <a:lnSpc>
                <a:spcPct val="90000"/>
              </a:lnSpc>
            </a:pPr>
            <a:r>
              <a:rPr lang="en-US" sz="2400" dirty="0"/>
              <a:t>Jury not required to accept expert’s opinion.</a:t>
            </a:r>
          </a:p>
          <a:p>
            <a:pPr>
              <a:lnSpc>
                <a:spcPct val="90000"/>
              </a:lnSpc>
            </a:pPr>
            <a:r>
              <a:rPr lang="en-US" sz="2400" dirty="0"/>
              <a:t>Jury determines the credibility and weight to be given to an expert’s opinions</a:t>
            </a:r>
          </a:p>
          <a:p>
            <a:pPr>
              <a:lnSpc>
                <a:spcPct val="90000"/>
              </a:lnSpc>
            </a:pPr>
            <a:r>
              <a:rPr lang="en-US" sz="2400" u="sng" dirty="0"/>
              <a:t>Can</a:t>
            </a:r>
            <a:r>
              <a:rPr lang="en-US" sz="2400" dirty="0"/>
              <a:t> consider:</a:t>
            </a:r>
          </a:p>
          <a:p>
            <a:pPr lvl="1">
              <a:lnSpc>
                <a:spcPct val="90000"/>
              </a:lnSpc>
            </a:pPr>
            <a:r>
              <a:rPr lang="en-US" sz="2000" dirty="0"/>
              <a:t> the education, </a:t>
            </a:r>
          </a:p>
          <a:p>
            <a:pPr lvl="1">
              <a:lnSpc>
                <a:spcPct val="90000"/>
              </a:lnSpc>
            </a:pPr>
            <a:r>
              <a:rPr lang="en-US" sz="2000" dirty="0"/>
              <a:t>training, </a:t>
            </a:r>
          </a:p>
          <a:p>
            <a:pPr lvl="1">
              <a:lnSpc>
                <a:spcPct val="90000"/>
              </a:lnSpc>
            </a:pPr>
            <a:r>
              <a:rPr lang="en-US" sz="2000" dirty="0"/>
              <a:t>experience, </a:t>
            </a:r>
          </a:p>
          <a:p>
            <a:pPr lvl="1">
              <a:lnSpc>
                <a:spcPct val="90000"/>
              </a:lnSpc>
            </a:pPr>
            <a:r>
              <a:rPr lang="en-US" sz="2000" dirty="0"/>
              <a:t>knowledge, </a:t>
            </a:r>
          </a:p>
          <a:p>
            <a:pPr lvl="1">
              <a:lnSpc>
                <a:spcPct val="90000"/>
              </a:lnSpc>
            </a:pPr>
            <a:r>
              <a:rPr lang="en-US" sz="2000" dirty="0"/>
              <a:t>ability of the witness,</a:t>
            </a:r>
          </a:p>
          <a:p>
            <a:pPr lvl="1">
              <a:lnSpc>
                <a:spcPct val="90000"/>
              </a:lnSpc>
            </a:pPr>
            <a:r>
              <a:rPr lang="en-US" sz="2000" dirty="0"/>
              <a:t>the reasons given for the opinion. and </a:t>
            </a:r>
          </a:p>
          <a:p>
            <a:pPr lvl="1">
              <a:lnSpc>
                <a:spcPct val="90000"/>
              </a:lnSpc>
            </a:pPr>
            <a:r>
              <a:rPr lang="en-US" sz="2000" dirty="0"/>
              <a:t>the sources of his or her information.</a:t>
            </a:r>
          </a:p>
        </p:txBody>
      </p:sp>
    </p:spTree>
    <p:extLst>
      <p:ext uri="{BB962C8B-B14F-4D97-AF65-F5344CB8AC3E}">
        <p14:creationId xmlns:p14="http://schemas.microsoft.com/office/powerpoint/2010/main" val="1739438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9350731-35F0-4DA1-8C42-5D897153DA19}"/>
              </a:ext>
            </a:extLst>
          </p:cNvPr>
          <p:cNvSpPr>
            <a:spLocks noGrp="1"/>
          </p:cNvSpPr>
          <p:nvPr>
            <p:ph type="title"/>
          </p:nvPr>
        </p:nvSpPr>
        <p:spPr>
          <a:xfrm>
            <a:off x="560880" y="1474231"/>
            <a:ext cx="3522879" cy="4470821"/>
          </a:xfrm>
        </p:spPr>
        <p:txBody>
          <a:bodyPr>
            <a:normAutofit fontScale="90000"/>
          </a:bodyPr>
          <a:lstStyle/>
          <a:p>
            <a:pPr algn="r"/>
            <a:r>
              <a:rPr lang="en-US" dirty="0">
                <a:solidFill>
                  <a:schemeClr val="bg2"/>
                </a:solidFill>
              </a:rPr>
              <a:t>How Jurors May View Testimony</a:t>
            </a:r>
            <a:br>
              <a:rPr lang="en-US" dirty="0">
                <a:solidFill>
                  <a:schemeClr val="bg2"/>
                </a:solidFill>
              </a:rPr>
            </a:br>
            <a:r>
              <a:rPr lang="en-US" dirty="0">
                <a:solidFill>
                  <a:srgbClr val="0070C0"/>
                </a:solidFill>
              </a:rPr>
              <a:t/>
            </a:r>
            <a:br>
              <a:rPr lang="en-US" dirty="0">
                <a:solidFill>
                  <a:srgbClr val="0070C0"/>
                </a:solidFill>
              </a:rPr>
            </a:br>
            <a:r>
              <a:rPr lang="en-US" dirty="0">
                <a:solidFill>
                  <a:srgbClr val="0070C0"/>
                </a:solidFill>
              </a:rPr>
              <a:t/>
            </a:r>
            <a:br>
              <a:rPr lang="en-US" dirty="0">
                <a:solidFill>
                  <a:srgbClr val="0070C0"/>
                </a:solidFill>
              </a:rPr>
            </a:br>
            <a:r>
              <a:rPr lang="en-US" dirty="0">
                <a:solidFill>
                  <a:srgbClr val="0070C0"/>
                </a:solidFill>
              </a:rPr>
              <a:t/>
            </a:r>
            <a:br>
              <a:rPr lang="en-US" dirty="0">
                <a:solidFill>
                  <a:srgbClr val="0070C0"/>
                </a:solidFill>
              </a:rPr>
            </a:br>
            <a:r>
              <a:rPr lang="en-US" sz="2200" dirty="0">
                <a:solidFill>
                  <a:srgbClr val="0070C0"/>
                </a:solidFill>
              </a:rPr>
              <a:t>**A juror may believe all of the testimony of a witness, part of it, or none of it</a:t>
            </a:r>
            <a:r>
              <a:rPr lang="en-US" sz="2200" dirty="0"/>
              <a:t>.</a:t>
            </a:r>
            <a:br>
              <a:rPr lang="en-US" sz="2200" dirty="0"/>
            </a:br>
            <a:endParaRPr lang="en-US" sz="2200" dirty="0">
              <a:solidFill>
                <a:schemeClr val="bg2"/>
              </a:solidFill>
            </a:endParaRPr>
          </a:p>
        </p:txBody>
      </p:sp>
      <p:sp>
        <p:nvSpPr>
          <p:cNvPr id="3" name="Content Placeholder 2">
            <a:extLst>
              <a:ext uri="{FF2B5EF4-FFF2-40B4-BE49-F238E27FC236}">
                <a16:creationId xmlns:a16="http://schemas.microsoft.com/office/drawing/2014/main" id="{07C8A1C7-542E-4FBC-89A1-07C642B8E2DB}"/>
              </a:ext>
            </a:extLst>
          </p:cNvPr>
          <p:cNvSpPr>
            <a:spLocks noGrp="1"/>
          </p:cNvSpPr>
          <p:nvPr>
            <p:ph idx="1"/>
          </p:nvPr>
        </p:nvSpPr>
        <p:spPr>
          <a:xfrm>
            <a:off x="4990912" y="1143000"/>
            <a:ext cx="6269434" cy="5226852"/>
          </a:xfrm>
        </p:spPr>
        <p:txBody>
          <a:bodyPr>
            <a:noAutofit/>
          </a:bodyPr>
          <a:lstStyle/>
          <a:p>
            <a:pPr>
              <a:lnSpc>
                <a:spcPct val="90000"/>
              </a:lnSpc>
            </a:pPr>
            <a:r>
              <a:rPr lang="en-US" sz="2200" dirty="0">
                <a:latin typeface="+mn-lt"/>
              </a:rPr>
              <a:t>Above all else: EXPERT MUST TELL THE TRUTH!</a:t>
            </a:r>
          </a:p>
          <a:p>
            <a:pPr>
              <a:lnSpc>
                <a:spcPct val="90000"/>
              </a:lnSpc>
            </a:pPr>
            <a:r>
              <a:rPr lang="en-US" sz="2200" dirty="0">
                <a:latin typeface="+mn-lt"/>
              </a:rPr>
              <a:t>The expert knows more about their area of expertise than the attorneys or jurors</a:t>
            </a:r>
          </a:p>
          <a:p>
            <a:pPr>
              <a:lnSpc>
                <a:spcPct val="90000"/>
              </a:lnSpc>
            </a:pPr>
            <a:r>
              <a:rPr lang="en-US" sz="2200" dirty="0">
                <a:latin typeface="+mn-lt"/>
              </a:rPr>
              <a:t>The jurors may have their own view about the value or characteristics of certain animals/species/breeds</a:t>
            </a:r>
          </a:p>
          <a:p>
            <a:pPr>
              <a:lnSpc>
                <a:spcPct val="90000"/>
              </a:lnSpc>
            </a:pPr>
            <a:r>
              <a:rPr lang="en-US" sz="2200" dirty="0">
                <a:latin typeface="+mn-lt"/>
              </a:rPr>
              <a:t>They look at demeanor / body language</a:t>
            </a:r>
          </a:p>
          <a:p>
            <a:pPr>
              <a:lnSpc>
                <a:spcPct val="90000"/>
              </a:lnSpc>
            </a:pPr>
            <a:r>
              <a:rPr lang="en-US" sz="2200" dirty="0">
                <a:latin typeface="+mn-lt"/>
              </a:rPr>
              <a:t>They look at  means of knowledge; ability to observe; and strength of memory</a:t>
            </a:r>
          </a:p>
          <a:p>
            <a:pPr>
              <a:lnSpc>
                <a:spcPct val="90000"/>
              </a:lnSpc>
            </a:pPr>
            <a:r>
              <a:rPr lang="en-US" sz="2200" dirty="0">
                <a:latin typeface="+mn-lt"/>
              </a:rPr>
              <a:t>They look at motive </a:t>
            </a:r>
          </a:p>
          <a:p>
            <a:pPr>
              <a:lnSpc>
                <a:spcPct val="90000"/>
              </a:lnSpc>
            </a:pPr>
            <a:r>
              <a:rPr lang="en-US" sz="2200" dirty="0">
                <a:latin typeface="+mn-lt"/>
              </a:rPr>
              <a:t>Is their testimony supported or contradicted by other evidence in the case</a:t>
            </a:r>
          </a:p>
        </p:txBody>
      </p:sp>
    </p:spTree>
    <p:extLst>
      <p:ext uri="{BB962C8B-B14F-4D97-AF65-F5344CB8AC3E}">
        <p14:creationId xmlns:p14="http://schemas.microsoft.com/office/powerpoint/2010/main" val="3758441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39EA03-AA6F-44EF-BEC2-66E193524B30}"/>
              </a:ext>
            </a:extLst>
          </p:cNvPr>
          <p:cNvSpPr>
            <a:spLocks noGrp="1"/>
          </p:cNvSpPr>
          <p:nvPr>
            <p:ph type="title"/>
          </p:nvPr>
        </p:nvSpPr>
        <p:spPr>
          <a:xfrm>
            <a:off x="-177036" y="863868"/>
            <a:ext cx="3522879" cy="4470821"/>
          </a:xfrm>
        </p:spPr>
        <p:txBody>
          <a:bodyPr>
            <a:normAutofit/>
          </a:bodyPr>
          <a:lstStyle/>
          <a:p>
            <a:pPr algn="r"/>
            <a:r>
              <a:rPr lang="en-US" dirty="0">
                <a:solidFill>
                  <a:schemeClr val="tx1"/>
                </a:solidFill>
              </a:rPr>
              <a:t>Value of Testimony</a:t>
            </a: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C92BECC-79AE-40C5-B435-C8FA4A5C05CF}"/>
              </a:ext>
            </a:extLst>
          </p:cNvPr>
          <p:cNvSpPr>
            <a:spLocks noGrp="1"/>
          </p:cNvSpPr>
          <p:nvPr>
            <p:ph idx="1"/>
          </p:nvPr>
        </p:nvSpPr>
        <p:spPr>
          <a:xfrm>
            <a:off x="3934327" y="240632"/>
            <a:ext cx="6737684" cy="5606715"/>
          </a:xfrm>
        </p:spPr>
        <p:txBody>
          <a:bodyPr>
            <a:noAutofit/>
          </a:bodyPr>
          <a:lstStyle/>
          <a:p>
            <a:pPr>
              <a:lnSpc>
                <a:spcPct val="90000"/>
              </a:lnSpc>
            </a:pPr>
            <a:r>
              <a:rPr lang="en-US" sz="3200" dirty="0">
                <a:latin typeface="+mn-lt"/>
              </a:rPr>
              <a:t>Educate the jury about:</a:t>
            </a:r>
          </a:p>
          <a:p>
            <a:pPr lvl="1">
              <a:lnSpc>
                <a:spcPct val="90000"/>
              </a:lnSpc>
            </a:pPr>
            <a:r>
              <a:rPr lang="en-US" sz="2800" dirty="0">
                <a:latin typeface="+mn-lt"/>
              </a:rPr>
              <a:t> the animal – species, breed, gender, age</a:t>
            </a:r>
          </a:p>
          <a:p>
            <a:pPr lvl="1">
              <a:lnSpc>
                <a:spcPct val="90000"/>
              </a:lnSpc>
            </a:pPr>
            <a:r>
              <a:rPr lang="en-US" sz="2800" dirty="0">
                <a:latin typeface="+mn-lt"/>
              </a:rPr>
              <a:t>the scene – quality of food, water, shelter, sanitation</a:t>
            </a:r>
          </a:p>
          <a:p>
            <a:pPr lvl="1">
              <a:lnSpc>
                <a:spcPct val="90000"/>
              </a:lnSpc>
            </a:pPr>
            <a:r>
              <a:rPr lang="en-US" sz="2800" dirty="0">
                <a:latin typeface="+mn-lt"/>
              </a:rPr>
              <a:t>The disease, injury</a:t>
            </a:r>
          </a:p>
          <a:p>
            <a:pPr lvl="1">
              <a:lnSpc>
                <a:spcPct val="90000"/>
              </a:lnSpc>
            </a:pPr>
            <a:r>
              <a:rPr lang="en-US" sz="2800" dirty="0">
                <a:latin typeface="+mn-lt"/>
              </a:rPr>
              <a:t>human-caused v. non-human caused (predation) injury</a:t>
            </a:r>
          </a:p>
          <a:p>
            <a:pPr lvl="1">
              <a:lnSpc>
                <a:spcPct val="90000"/>
              </a:lnSpc>
            </a:pPr>
            <a:r>
              <a:rPr lang="en-US" sz="2800" dirty="0">
                <a:latin typeface="+mn-lt"/>
              </a:rPr>
              <a:t>intentional vs. nonintentional (accidental) injury/death</a:t>
            </a:r>
          </a:p>
          <a:p>
            <a:pPr lvl="1">
              <a:lnSpc>
                <a:spcPct val="90000"/>
              </a:lnSpc>
            </a:pPr>
            <a:r>
              <a:rPr lang="en-US" sz="2800" dirty="0">
                <a:latin typeface="+mn-lt"/>
              </a:rPr>
              <a:t>what could have been done to prevent disease, injury/death</a:t>
            </a:r>
          </a:p>
          <a:p>
            <a:pPr lvl="1">
              <a:lnSpc>
                <a:spcPct val="90000"/>
              </a:lnSpc>
            </a:pPr>
            <a:r>
              <a:rPr lang="en-US" sz="2800" dirty="0">
                <a:latin typeface="+mn-lt"/>
              </a:rPr>
              <a:t>pain and suffering</a:t>
            </a:r>
          </a:p>
        </p:txBody>
      </p:sp>
    </p:spTree>
    <p:extLst>
      <p:ext uri="{BB962C8B-B14F-4D97-AF65-F5344CB8AC3E}">
        <p14:creationId xmlns:p14="http://schemas.microsoft.com/office/powerpoint/2010/main" val="64769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58B3F96-E2C8-423B-A71E-E5BCFB3FA324}"/>
              </a:ext>
            </a:extLst>
          </p:cNvPr>
          <p:cNvSpPr>
            <a:spLocks noGrp="1"/>
          </p:cNvSpPr>
          <p:nvPr>
            <p:ph type="title"/>
          </p:nvPr>
        </p:nvSpPr>
        <p:spPr>
          <a:xfrm>
            <a:off x="806195" y="804672"/>
            <a:ext cx="3521359" cy="5248656"/>
          </a:xfrm>
        </p:spPr>
        <p:txBody>
          <a:bodyPr anchor="ctr">
            <a:normAutofit/>
          </a:bodyPr>
          <a:lstStyle/>
          <a:p>
            <a:pPr algn="ctr"/>
            <a:r>
              <a:rPr lang="en-US" dirty="0"/>
              <a:t>Applicable</a:t>
            </a:r>
            <a:br>
              <a:rPr lang="en-US" dirty="0"/>
            </a:br>
            <a:r>
              <a:rPr lang="en-US" dirty="0"/>
              <a:t>State</a:t>
            </a:r>
            <a:br>
              <a:rPr lang="en-US" dirty="0"/>
            </a:br>
            <a:r>
              <a:rPr lang="en-US" dirty="0"/>
              <a:t>Laws</a:t>
            </a:r>
          </a:p>
        </p:txBody>
      </p:sp>
      <p:sp>
        <p:nvSpPr>
          <p:cNvPr id="3" name="Content Placeholder 2">
            <a:extLst>
              <a:ext uri="{FF2B5EF4-FFF2-40B4-BE49-F238E27FC236}">
                <a16:creationId xmlns:a16="http://schemas.microsoft.com/office/drawing/2014/main" id="{33B7C14B-B486-4A0A-87F4-8BAA5D0E6B24}"/>
              </a:ext>
            </a:extLst>
          </p:cNvPr>
          <p:cNvSpPr>
            <a:spLocks noGrp="1"/>
          </p:cNvSpPr>
          <p:nvPr>
            <p:ph idx="1"/>
          </p:nvPr>
        </p:nvSpPr>
        <p:spPr>
          <a:xfrm>
            <a:off x="4975861" y="804671"/>
            <a:ext cx="6399930" cy="5248657"/>
          </a:xfrm>
        </p:spPr>
        <p:txBody>
          <a:bodyPr anchor="ctr">
            <a:normAutofit/>
          </a:bodyPr>
          <a:lstStyle/>
          <a:p>
            <a:pPr lvl="1"/>
            <a:r>
              <a:rPr lang="en-US" sz="2800" dirty="0"/>
              <a:t>Cruelty to Animals</a:t>
            </a:r>
          </a:p>
          <a:p>
            <a:pPr lvl="1"/>
            <a:r>
              <a:rPr lang="en-US" sz="2800" dirty="0"/>
              <a:t>Cost of Care/Financial Bonding/Pre-conviction</a:t>
            </a:r>
          </a:p>
          <a:p>
            <a:pPr lvl="1"/>
            <a:r>
              <a:rPr lang="en-US" sz="2800" dirty="0"/>
              <a:t>Forfeiture</a:t>
            </a:r>
          </a:p>
          <a:p>
            <a:pPr lvl="1"/>
            <a:r>
              <a:rPr lang="en-US" sz="2800" dirty="0"/>
              <a:t>Agriculture</a:t>
            </a:r>
          </a:p>
          <a:p>
            <a:pPr lvl="1"/>
            <a:r>
              <a:rPr lang="en-US" sz="2800" dirty="0"/>
              <a:t>Animal Shelters/Facilities</a:t>
            </a:r>
          </a:p>
          <a:p>
            <a:pPr lvl="1"/>
            <a:r>
              <a:rPr lang="en-US" sz="2800" dirty="0"/>
              <a:t>Child Abuse/Elder Abuse</a:t>
            </a:r>
          </a:p>
          <a:p>
            <a:pPr lvl="1"/>
            <a:r>
              <a:rPr lang="en-US" sz="2800" dirty="0"/>
              <a:t>Fraud/Financial Crimes</a:t>
            </a:r>
          </a:p>
          <a:p>
            <a:pPr lvl="1"/>
            <a:r>
              <a:rPr lang="en-US" sz="2800" dirty="0"/>
              <a:t>Veterinary Practice Act Violations</a:t>
            </a:r>
          </a:p>
        </p:txBody>
      </p:sp>
    </p:spTree>
    <p:extLst>
      <p:ext uri="{BB962C8B-B14F-4D97-AF65-F5344CB8AC3E}">
        <p14:creationId xmlns:p14="http://schemas.microsoft.com/office/powerpoint/2010/main" val="3377218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2" name="Rectangle 21">
            <a:extLst>
              <a:ext uri="{FF2B5EF4-FFF2-40B4-BE49-F238E27FC236}">
                <a16:creationId xmlns:a16="http://schemas.microsoft.com/office/drawing/2014/main"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2257DCA-8258-45DD-998A-43920CB183A2}"/>
              </a:ext>
            </a:extLst>
          </p:cNvPr>
          <p:cNvSpPr>
            <a:spLocks noGrp="1"/>
          </p:cNvSpPr>
          <p:nvPr>
            <p:ph type="title"/>
          </p:nvPr>
        </p:nvSpPr>
        <p:spPr>
          <a:xfrm>
            <a:off x="8200279" y="1325880"/>
            <a:ext cx="3344020" cy="3066507"/>
          </a:xfrm>
        </p:spPr>
        <p:txBody>
          <a:bodyPr vert="horz" lIns="91440" tIns="45720" rIns="91440" bIns="45720" rtlCol="0" anchor="b">
            <a:normAutofit/>
          </a:bodyPr>
          <a:lstStyle/>
          <a:p>
            <a:r>
              <a:rPr lang="en-US" sz="5400"/>
              <a:t>Dwight	</a:t>
            </a:r>
          </a:p>
        </p:txBody>
      </p:sp>
      <p:sp>
        <p:nvSpPr>
          <p:cNvPr id="6" name="Text Placeholder 5">
            <a:extLst>
              <a:ext uri="{FF2B5EF4-FFF2-40B4-BE49-F238E27FC236}">
                <a16:creationId xmlns:a16="http://schemas.microsoft.com/office/drawing/2014/main" id="{AB23FFB7-BC06-439A-B88E-A85494E1FB20}"/>
              </a:ext>
            </a:extLst>
          </p:cNvPr>
          <p:cNvSpPr>
            <a:spLocks noGrp="1"/>
          </p:cNvSpPr>
          <p:nvPr>
            <p:ph type="body" sz="half" idx="2"/>
          </p:nvPr>
        </p:nvSpPr>
        <p:spPr>
          <a:xfrm>
            <a:off x="8200279" y="4588329"/>
            <a:ext cx="3344020" cy="1621970"/>
          </a:xfrm>
        </p:spPr>
        <p:txBody>
          <a:bodyPr vert="horz" lIns="91440" tIns="45720" rIns="91440" bIns="45720" rtlCol="0" anchor="t">
            <a:normAutofit/>
          </a:bodyPr>
          <a:lstStyle/>
          <a:p>
            <a:r>
              <a:rPr lang="en-US" sz="1800" cap="all">
                <a:solidFill>
                  <a:schemeClr val="accent1"/>
                </a:solidFill>
              </a:rPr>
              <a:t>Tacoma Humane Society</a:t>
            </a:r>
          </a:p>
        </p:txBody>
      </p:sp>
      <p:sp>
        <p:nvSpPr>
          <p:cNvPr id="24" name="Rectangle 23">
            <a:extLst>
              <a:ext uri="{FF2B5EF4-FFF2-40B4-BE49-F238E27FC236}">
                <a16:creationId xmlns:a16="http://schemas.microsoft.com/office/drawing/2014/main" id="{CCC86F1E-8E2D-4B0B-BB05-41E8E936CB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D581D40F-FC7D-40E3-A017-1D2FFFDD152A}"/>
              </a:ext>
            </a:extLst>
          </p:cNvPr>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bwMode="auto">
          <a:xfrm>
            <a:off x="955392" y="1078252"/>
            <a:ext cx="6275584" cy="4706688"/>
          </a:xfrm>
          <a:prstGeom prst="rect">
            <a:avLst/>
          </a:prstGeom>
          <a:noFill/>
          <a:effectLst/>
        </p:spPr>
      </p:pic>
    </p:spTree>
    <p:extLst>
      <p:ext uri="{BB962C8B-B14F-4D97-AF65-F5344CB8AC3E}">
        <p14:creationId xmlns:p14="http://schemas.microsoft.com/office/powerpoint/2010/main" val="364341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8D13D04-C9BC-483C-9AC1-E3CB096F964D}"/>
              </a:ext>
            </a:extLst>
          </p:cNvPr>
          <p:cNvSpPr>
            <a:spLocks noGrp="1"/>
          </p:cNvSpPr>
          <p:nvPr>
            <p:ph type="title"/>
          </p:nvPr>
        </p:nvSpPr>
        <p:spPr>
          <a:xfrm>
            <a:off x="653143" y="1645920"/>
            <a:ext cx="3522879" cy="4470821"/>
          </a:xfrm>
        </p:spPr>
        <p:txBody>
          <a:bodyPr>
            <a:normAutofit/>
          </a:bodyPr>
          <a:lstStyle/>
          <a:p>
            <a:pPr algn="r"/>
            <a:r>
              <a:rPr lang="en-US" dirty="0">
                <a:solidFill>
                  <a:schemeClr val="bg2"/>
                </a:solidFill>
              </a:rPr>
              <a:t>Jury Instructions</a:t>
            </a:r>
          </a:p>
        </p:txBody>
      </p:sp>
      <p:sp>
        <p:nvSpPr>
          <p:cNvPr id="3" name="Content Placeholder 2">
            <a:extLst>
              <a:ext uri="{FF2B5EF4-FFF2-40B4-BE49-F238E27FC236}">
                <a16:creationId xmlns:a16="http://schemas.microsoft.com/office/drawing/2014/main" id="{95727A08-6BA1-427F-83ED-A2899E862E5A}"/>
              </a:ext>
            </a:extLst>
          </p:cNvPr>
          <p:cNvSpPr>
            <a:spLocks noGrp="1"/>
          </p:cNvSpPr>
          <p:nvPr>
            <p:ph idx="1"/>
          </p:nvPr>
        </p:nvSpPr>
        <p:spPr>
          <a:xfrm>
            <a:off x="5204109" y="1275348"/>
            <a:ext cx="6269434" cy="4841394"/>
          </a:xfrm>
        </p:spPr>
        <p:txBody>
          <a:bodyPr>
            <a:normAutofit fontScale="92500"/>
          </a:bodyPr>
          <a:lstStyle/>
          <a:p>
            <a:pPr>
              <a:lnSpc>
                <a:spcPct val="90000"/>
              </a:lnSpc>
            </a:pPr>
            <a:r>
              <a:rPr lang="en-US" sz="2400" dirty="0"/>
              <a:t>What the law is that the jury has to apply</a:t>
            </a:r>
          </a:p>
          <a:p>
            <a:pPr>
              <a:lnSpc>
                <a:spcPct val="90000"/>
              </a:lnSpc>
            </a:pPr>
            <a:r>
              <a:rPr lang="en-US" sz="2400" dirty="0"/>
              <a:t>Sets out the </a:t>
            </a:r>
            <a:r>
              <a:rPr lang="en-US" sz="2400" b="1" dirty="0"/>
              <a:t>elements</a:t>
            </a:r>
            <a:r>
              <a:rPr lang="en-US" sz="2400" dirty="0"/>
              <a:t> the </a:t>
            </a:r>
            <a:r>
              <a:rPr lang="en-US" sz="2400" b="1" dirty="0"/>
              <a:t>prosecution has to prove</a:t>
            </a:r>
          </a:p>
          <a:p>
            <a:pPr>
              <a:lnSpc>
                <a:spcPct val="90000"/>
              </a:lnSpc>
            </a:pPr>
            <a:r>
              <a:rPr lang="en-US" sz="2400" dirty="0"/>
              <a:t>The Judge instructs the Jury on the law by reading the jury instructions and they get a copy</a:t>
            </a:r>
          </a:p>
          <a:p>
            <a:pPr>
              <a:lnSpc>
                <a:spcPct val="90000"/>
              </a:lnSpc>
            </a:pPr>
            <a:r>
              <a:rPr lang="en-US" sz="2400" dirty="0"/>
              <a:t>Jury then deliberates and have to be unanimous 	</a:t>
            </a:r>
          </a:p>
          <a:p>
            <a:pPr marL="0" indent="0">
              <a:lnSpc>
                <a:spcPct val="90000"/>
              </a:lnSpc>
              <a:buNone/>
            </a:pPr>
            <a:endParaRPr lang="en-US" sz="2400" dirty="0"/>
          </a:p>
          <a:p>
            <a:pPr marL="0" indent="0">
              <a:lnSpc>
                <a:spcPct val="90000"/>
              </a:lnSpc>
              <a:buNone/>
            </a:pPr>
            <a:r>
              <a:rPr lang="en-US" sz="2400" dirty="0"/>
              <a:t>**Getting a copy of the jury instruction for the crime you are investigating can help you gather evidence for each element the prosecutor will have to prove.</a:t>
            </a:r>
          </a:p>
        </p:txBody>
      </p:sp>
    </p:spTree>
    <p:extLst>
      <p:ext uri="{BB962C8B-B14F-4D97-AF65-F5344CB8AC3E}">
        <p14:creationId xmlns:p14="http://schemas.microsoft.com/office/powerpoint/2010/main" val="3400055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a:extLst>
              <a:ext uri="{FF2B5EF4-FFF2-40B4-BE49-F238E27FC236}">
                <a16:creationId xmlns:a16="http://schemas.microsoft.com/office/drawing/2014/main"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1A0FBE75-87CF-4580-B742-7A635C8A834F}"/>
              </a:ext>
            </a:extLst>
          </p:cNvPr>
          <p:cNvSpPr>
            <a:spLocks noGrp="1"/>
          </p:cNvSpPr>
          <p:nvPr>
            <p:ph type="title"/>
          </p:nvPr>
        </p:nvSpPr>
        <p:spPr>
          <a:xfrm>
            <a:off x="647701" y="1454964"/>
            <a:ext cx="3339281" cy="3308840"/>
          </a:xfrm>
        </p:spPr>
        <p:txBody>
          <a:bodyPr vert="horz" lIns="91440" tIns="45720" rIns="91440" bIns="45720" rtlCol="0" anchor="b">
            <a:normAutofit/>
          </a:bodyPr>
          <a:lstStyle/>
          <a:p>
            <a:r>
              <a:rPr lang="en-US" sz="5600"/>
              <a:t>Sargento</a:t>
            </a:r>
          </a:p>
        </p:txBody>
      </p:sp>
      <p:sp>
        <p:nvSpPr>
          <p:cNvPr id="6" name="Text Placeholder 5">
            <a:extLst>
              <a:ext uri="{FF2B5EF4-FFF2-40B4-BE49-F238E27FC236}">
                <a16:creationId xmlns:a16="http://schemas.microsoft.com/office/drawing/2014/main" id="{8B4AE801-D6FC-4874-A3B2-9C171B0C2AFF}"/>
              </a:ext>
            </a:extLst>
          </p:cNvPr>
          <p:cNvSpPr>
            <a:spLocks noGrp="1"/>
          </p:cNvSpPr>
          <p:nvPr>
            <p:ph type="body" sz="half" idx="2"/>
          </p:nvPr>
        </p:nvSpPr>
        <p:spPr>
          <a:xfrm>
            <a:off x="647701" y="4763803"/>
            <a:ext cx="3339281" cy="1464378"/>
          </a:xfrm>
        </p:spPr>
        <p:txBody>
          <a:bodyPr vert="horz" lIns="91440" tIns="45720" rIns="91440" bIns="45720" rtlCol="0" anchor="t">
            <a:normAutofit/>
          </a:bodyPr>
          <a:lstStyle/>
          <a:p>
            <a:r>
              <a:rPr lang="en-US" sz="1800" cap="all">
                <a:solidFill>
                  <a:schemeClr val="accent1"/>
                </a:solidFill>
              </a:rPr>
              <a:t>RASKC</a:t>
            </a:r>
          </a:p>
        </p:txBody>
      </p:sp>
      <p:pic>
        <p:nvPicPr>
          <p:cNvPr id="8" name="Content Placeholder 7">
            <a:extLst>
              <a:ext uri="{FF2B5EF4-FFF2-40B4-BE49-F238E27FC236}">
                <a16:creationId xmlns:a16="http://schemas.microsoft.com/office/drawing/2014/main" id="{96422EDB-176F-4AE0-B118-E950D6FF50D3}"/>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l="7009" r="10343"/>
          <a:stretch/>
        </p:blipFill>
        <p:spPr>
          <a:xfrm>
            <a:off x="4634682" y="10"/>
            <a:ext cx="7557319" cy="6857990"/>
          </a:xfrm>
          <a:prstGeom prst="rect">
            <a:avLst/>
          </a:prstGeom>
        </p:spPr>
      </p:pic>
      <p:sp>
        <p:nvSpPr>
          <p:cNvPr id="25" name="Rectangle 24">
            <a:extLst>
              <a:ext uri="{FF2B5EF4-FFF2-40B4-BE49-F238E27FC236}">
                <a16:creationId xmlns:a16="http://schemas.microsoft.com/office/drawing/2014/main" id="{C91B2AEB-9C03-4291-82DB-27D351F311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95561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34BDFFA-BA38-4715-A740-BFA3F958B5F5}"/>
              </a:ext>
            </a:extLst>
          </p:cNvPr>
          <p:cNvSpPr>
            <a:spLocks noGrp="1"/>
          </p:cNvSpPr>
          <p:nvPr>
            <p:ph type="title"/>
          </p:nvPr>
        </p:nvSpPr>
        <p:spPr>
          <a:xfrm>
            <a:off x="648930" y="629267"/>
            <a:ext cx="9252154" cy="1016654"/>
          </a:xfrm>
        </p:spPr>
        <p:txBody>
          <a:bodyPr>
            <a:normAutofit/>
          </a:bodyPr>
          <a:lstStyle/>
          <a:p>
            <a:r>
              <a:rPr lang="en-US">
                <a:solidFill>
                  <a:srgbClr val="EBEBEB"/>
                </a:solidFill>
              </a:rPr>
              <a:t>Verdict</a:t>
            </a:r>
          </a:p>
        </p:txBody>
      </p:sp>
      <p:sp>
        <p:nvSpPr>
          <p:cNvPr id="14" name="Rectangle 13">
            <a:extLst>
              <a:ext uri="{FF2B5EF4-FFF2-40B4-BE49-F238E27FC236}">
                <a16:creationId xmlns:a16="http://schemas.microsoft.com/office/drawing/2014/main" id="{736AD705-9544-45E1-B278-8D99F718B8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8DFFC5B7-4963-4902-8A90-EFF5766892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61E6E5C7-26D9-4A34-A161-AD02A9187097}"/>
              </a:ext>
            </a:extLst>
          </p:cNvPr>
          <p:cNvGraphicFramePr>
            <a:graphicFrameLocks noGrp="1"/>
          </p:cNvGraphicFramePr>
          <p:nvPr>
            <p:ph idx="1"/>
            <p:extLst>
              <p:ext uri="{D42A27DB-BD31-4B8C-83A1-F6EECF244321}">
                <p14:modId xmlns:p14="http://schemas.microsoft.com/office/powerpoint/2010/main" val="476188040"/>
              </p:ext>
            </p:extLst>
          </p:nvPr>
        </p:nvGraphicFramePr>
        <p:xfrm>
          <a:off x="648930" y="2286162"/>
          <a:ext cx="10895370" cy="392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7709254"/>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B9538A-2A89-47DD-996C-7D2BE2AB6C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4954F7-93CD-45FD-A43D-67C82C135096}"/>
              </a:ext>
            </a:extLst>
          </p:cNvPr>
          <p:cNvSpPr>
            <a:spLocks noGrp="1"/>
          </p:cNvSpPr>
          <p:nvPr>
            <p:ph type="title"/>
          </p:nvPr>
        </p:nvSpPr>
        <p:spPr>
          <a:xfrm>
            <a:off x="643855" y="1447800"/>
            <a:ext cx="3108626" cy="4572000"/>
          </a:xfrm>
        </p:spPr>
        <p:txBody>
          <a:bodyPr anchor="ctr">
            <a:normAutofit/>
          </a:bodyPr>
          <a:lstStyle/>
          <a:p>
            <a:r>
              <a:rPr lang="en-US" sz="3600" b="1" dirty="0">
                <a:solidFill>
                  <a:srgbClr val="EBEBEB"/>
                </a:solidFill>
                <a:latin typeface="Book Antiqua"/>
                <a:ea typeface="ＭＳ 明朝"/>
                <a:cs typeface="Book Antiqua"/>
              </a:rPr>
              <a:t>Maximum Punishments</a:t>
            </a:r>
            <a:br>
              <a:rPr lang="en-US" sz="3600" b="1" dirty="0">
                <a:solidFill>
                  <a:srgbClr val="EBEBEB"/>
                </a:solidFill>
                <a:latin typeface="Book Antiqua"/>
                <a:ea typeface="ＭＳ 明朝"/>
                <a:cs typeface="Book Antiqua"/>
              </a:rPr>
            </a:br>
            <a:r>
              <a:rPr lang="pl-PL" sz="3600" b="1" dirty="0">
                <a:solidFill>
                  <a:srgbClr val="EBEBEB"/>
                </a:solidFill>
                <a:latin typeface="Book Antiqua"/>
                <a:cs typeface="Book Antiqua"/>
              </a:rPr>
              <a:t>RCW 9A.20.021</a:t>
            </a:r>
            <a:r>
              <a:rPr lang="en-US" sz="3600" b="1" dirty="0">
                <a:solidFill>
                  <a:srgbClr val="EBEBEB"/>
                </a:solidFill>
                <a:latin typeface="Book Antiqua"/>
                <a:cs typeface="Book Antiqua"/>
              </a:rPr>
              <a:t/>
            </a:r>
            <a:br>
              <a:rPr lang="en-US" sz="3600" b="1" dirty="0">
                <a:solidFill>
                  <a:srgbClr val="EBEBEB"/>
                </a:solidFill>
                <a:latin typeface="Book Antiqua"/>
                <a:cs typeface="Book Antiqua"/>
              </a:rPr>
            </a:br>
            <a:r>
              <a:rPr lang="en-US" sz="3600" b="1" dirty="0">
                <a:solidFill>
                  <a:srgbClr val="EBEBEB"/>
                </a:solidFill>
                <a:latin typeface="Book Antiqua"/>
                <a:cs typeface="Book Antiqua"/>
              </a:rPr>
              <a:t/>
            </a:r>
            <a:br>
              <a:rPr lang="en-US" sz="3600" b="1" dirty="0">
                <a:solidFill>
                  <a:srgbClr val="EBEBEB"/>
                </a:solidFill>
                <a:latin typeface="Book Antiqua"/>
                <a:cs typeface="Book Antiqua"/>
              </a:rPr>
            </a:br>
            <a:r>
              <a:rPr lang="en-US" sz="2400" b="1" dirty="0">
                <a:solidFill>
                  <a:srgbClr val="EBEBEB"/>
                </a:solidFill>
                <a:latin typeface="Book Antiqua"/>
                <a:cs typeface="Book Antiqua"/>
              </a:rPr>
              <a:t>*not likely to receive these sentences*</a:t>
            </a:r>
            <a:endParaRPr lang="en-US" sz="3600" dirty="0">
              <a:solidFill>
                <a:srgbClr val="EBEBEB"/>
              </a:solidFill>
            </a:endParaRPr>
          </a:p>
        </p:txBody>
      </p:sp>
      <p:sp>
        <p:nvSpPr>
          <p:cNvPr id="12" name="Freeform: Shape 11">
            <a:extLst>
              <a:ext uri="{FF2B5EF4-FFF2-40B4-BE49-F238E27FC236}">
                <a16:creationId xmlns:a16="http://schemas.microsoft.com/office/drawing/2014/main" id="{E625979B-5325-4898-8EF9-5C174B192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9B6DA3CD-A002-40ED-8194-B4E637BD76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40B98BC-42F7-4A4B-8E89-2E5866D823C4}"/>
              </a:ext>
            </a:extLst>
          </p:cNvPr>
          <p:cNvGraphicFramePr>
            <a:graphicFrameLocks noGrp="1"/>
          </p:cNvGraphicFramePr>
          <p:nvPr>
            <p:ph idx="1"/>
            <p:extLst>
              <p:ext uri="{D42A27DB-BD31-4B8C-83A1-F6EECF244321}">
                <p14:modId xmlns:p14="http://schemas.microsoft.com/office/powerpoint/2010/main" val="554514046"/>
              </p:ext>
            </p:extLst>
          </p:nvPr>
        </p:nvGraphicFramePr>
        <p:xfrm>
          <a:off x="5048250" y="1227221"/>
          <a:ext cx="6496050" cy="4792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1750540"/>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B181-DCA5-42D0-BDC9-4293C3FE3701}"/>
              </a:ext>
            </a:extLst>
          </p:cNvPr>
          <p:cNvSpPr>
            <a:spLocks noGrp="1"/>
          </p:cNvSpPr>
          <p:nvPr>
            <p:ph type="title"/>
          </p:nvPr>
        </p:nvSpPr>
        <p:spPr>
          <a:xfrm>
            <a:off x="646111" y="452718"/>
            <a:ext cx="9404723" cy="1400530"/>
          </a:xfrm>
        </p:spPr>
        <p:txBody>
          <a:bodyPr/>
          <a:lstStyle/>
          <a:p>
            <a:pPr algn="ctr"/>
            <a:r>
              <a:rPr lang="en-US"/>
              <a:t>Sentencing</a:t>
            </a:r>
            <a:endParaRPr lang="en-US" dirty="0"/>
          </a:p>
        </p:txBody>
      </p:sp>
      <p:sp>
        <p:nvSpPr>
          <p:cNvPr id="3" name="Content Placeholder 2">
            <a:extLst>
              <a:ext uri="{FF2B5EF4-FFF2-40B4-BE49-F238E27FC236}">
                <a16:creationId xmlns:a16="http://schemas.microsoft.com/office/drawing/2014/main" id="{4C6A066C-E8D9-409B-BF53-BEDBE73F557F}"/>
              </a:ext>
            </a:extLst>
          </p:cNvPr>
          <p:cNvSpPr>
            <a:spLocks noGrp="1"/>
          </p:cNvSpPr>
          <p:nvPr>
            <p:ph idx="1"/>
          </p:nvPr>
        </p:nvSpPr>
        <p:spPr>
          <a:xfrm>
            <a:off x="1115343" y="1355763"/>
            <a:ext cx="9778048" cy="5049519"/>
          </a:xfrm>
        </p:spPr>
        <p:txBody>
          <a:bodyPr>
            <a:normAutofit fontScale="32500" lnSpcReduction="20000"/>
          </a:bodyPr>
          <a:lstStyle/>
          <a:p>
            <a:pPr lvl="0"/>
            <a:r>
              <a:rPr lang="en-US" sz="8600" dirty="0">
                <a:solidFill>
                  <a:schemeClr val="tx2"/>
                </a:solidFill>
                <a:latin typeface="+mn-lt"/>
              </a:rPr>
              <a:t>Treatment/counseling</a:t>
            </a:r>
          </a:p>
          <a:p>
            <a:pPr lvl="1"/>
            <a:r>
              <a:rPr lang="en-US" sz="8600" dirty="0">
                <a:solidFill>
                  <a:schemeClr val="tx2"/>
                </a:solidFill>
                <a:latin typeface="+mn-lt"/>
              </a:rPr>
              <a:t>“Court may…order (participation) in an available animal cruelty prevention or education program or available psychological counseling to treat mental health problems contributing to the violation’s commission.”</a:t>
            </a:r>
          </a:p>
          <a:p>
            <a:pPr lvl="0"/>
            <a:r>
              <a:rPr lang="en-US" sz="8600" dirty="0">
                <a:solidFill>
                  <a:schemeClr val="tx2"/>
                </a:solidFill>
                <a:latin typeface="+mn-lt"/>
              </a:rPr>
              <a:t>Restitution for costs of care</a:t>
            </a:r>
          </a:p>
          <a:p>
            <a:pPr lvl="1"/>
            <a:r>
              <a:rPr lang="en-US" sz="8600" dirty="0">
                <a:solidFill>
                  <a:schemeClr val="tx2"/>
                </a:solidFill>
                <a:latin typeface="+mn-lt"/>
              </a:rPr>
              <a:t>“reasonable costs incurred pursuant to this chapter by LEO agencies, animal care and control agencies, or authorized private or public entities involved with the care of the animals. Reasonable costs include expenses of the investigation, and the animal’s care, </a:t>
            </a:r>
            <a:r>
              <a:rPr lang="en-US" sz="8600" dirty="0" err="1">
                <a:solidFill>
                  <a:schemeClr val="tx2"/>
                </a:solidFill>
                <a:latin typeface="+mn-lt"/>
              </a:rPr>
              <a:t>euthanization</a:t>
            </a:r>
            <a:r>
              <a:rPr lang="en-US" sz="8600" dirty="0">
                <a:solidFill>
                  <a:schemeClr val="tx2"/>
                </a:solidFill>
                <a:latin typeface="+mn-lt"/>
              </a:rPr>
              <a:t>, or adoption.”</a:t>
            </a:r>
          </a:p>
          <a:p>
            <a:endParaRPr lang="en-US" dirty="0"/>
          </a:p>
        </p:txBody>
      </p:sp>
    </p:spTree>
    <p:extLst>
      <p:ext uri="{BB962C8B-B14F-4D97-AF65-F5344CB8AC3E}">
        <p14:creationId xmlns:p14="http://schemas.microsoft.com/office/powerpoint/2010/main" val="2098152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F0DC-C526-4DF1-AD24-4BE6AEAF0331}"/>
              </a:ext>
            </a:extLst>
          </p:cNvPr>
          <p:cNvSpPr>
            <a:spLocks noGrp="1"/>
          </p:cNvSpPr>
          <p:nvPr>
            <p:ph type="title"/>
          </p:nvPr>
        </p:nvSpPr>
        <p:spPr/>
        <p:txBody>
          <a:bodyPr/>
          <a:lstStyle/>
          <a:p>
            <a:r>
              <a:rPr lang="en-US" dirty="0"/>
              <a:t>Sentencing		</a:t>
            </a:r>
          </a:p>
        </p:txBody>
      </p:sp>
      <p:sp>
        <p:nvSpPr>
          <p:cNvPr id="3" name="Content Placeholder 2">
            <a:extLst>
              <a:ext uri="{FF2B5EF4-FFF2-40B4-BE49-F238E27FC236}">
                <a16:creationId xmlns:a16="http://schemas.microsoft.com/office/drawing/2014/main" id="{BC02273E-4EA8-476C-AA6E-18ABA8EED373}"/>
              </a:ext>
            </a:extLst>
          </p:cNvPr>
          <p:cNvSpPr>
            <a:spLocks noGrp="1"/>
          </p:cNvSpPr>
          <p:nvPr>
            <p:ph idx="1"/>
          </p:nvPr>
        </p:nvSpPr>
        <p:spPr>
          <a:xfrm>
            <a:off x="1103312" y="1540042"/>
            <a:ext cx="8946541" cy="4708357"/>
          </a:xfrm>
        </p:spPr>
        <p:txBody>
          <a:bodyPr>
            <a:normAutofit fontScale="40000" lnSpcReduction="20000"/>
          </a:bodyPr>
          <a:lstStyle/>
          <a:p>
            <a:pPr lvl="0"/>
            <a:r>
              <a:rPr lang="en-US" sz="7200" dirty="0">
                <a:solidFill>
                  <a:schemeClr val="tx2"/>
                </a:solidFill>
              </a:rPr>
              <a:t>$1K Civil Penalty to county</a:t>
            </a:r>
          </a:p>
          <a:p>
            <a:pPr lvl="1"/>
            <a:r>
              <a:rPr lang="en-US" sz="7200" dirty="0">
                <a:solidFill>
                  <a:schemeClr val="tx2"/>
                </a:solidFill>
              </a:rPr>
              <a:t>“used to prosecute (Cruelty) offenses…and to care for forfeited animals.”</a:t>
            </a:r>
          </a:p>
          <a:p>
            <a:pPr lvl="0"/>
            <a:r>
              <a:rPr lang="en-US" sz="7200" dirty="0">
                <a:solidFill>
                  <a:schemeClr val="tx2"/>
                </a:solidFill>
              </a:rPr>
              <a:t>Possession bans</a:t>
            </a:r>
          </a:p>
          <a:p>
            <a:pPr lvl="0"/>
            <a:r>
              <a:rPr lang="en-US" sz="7200" dirty="0">
                <a:solidFill>
                  <a:schemeClr val="tx2"/>
                </a:solidFill>
              </a:rPr>
              <a:t>Diversion</a:t>
            </a:r>
          </a:p>
          <a:p>
            <a:pPr lvl="0"/>
            <a:r>
              <a:rPr lang="en-US" sz="7200" dirty="0">
                <a:solidFill>
                  <a:schemeClr val="tx2"/>
                </a:solidFill>
              </a:rPr>
              <a:t>Consideration-need record of this crime/offense (thinking long term)</a:t>
            </a:r>
          </a:p>
          <a:p>
            <a:pPr lvl="0"/>
            <a:r>
              <a:rPr lang="en-US" sz="7200" dirty="0">
                <a:solidFill>
                  <a:schemeClr val="tx2"/>
                </a:solidFill>
              </a:rPr>
              <a:t>Consideration-probation-options for monitoring</a:t>
            </a:r>
          </a:p>
          <a:p>
            <a:endParaRPr lang="en-US" dirty="0"/>
          </a:p>
        </p:txBody>
      </p:sp>
    </p:spTree>
    <p:extLst>
      <p:ext uri="{BB962C8B-B14F-4D97-AF65-F5344CB8AC3E}">
        <p14:creationId xmlns:p14="http://schemas.microsoft.com/office/powerpoint/2010/main" val="3526700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F4D3-EC98-41BD-9861-6B004420B902}"/>
              </a:ext>
            </a:extLst>
          </p:cNvPr>
          <p:cNvSpPr>
            <a:spLocks noGrp="1"/>
          </p:cNvSpPr>
          <p:nvPr>
            <p:ph type="title"/>
          </p:nvPr>
        </p:nvSpPr>
        <p:spPr>
          <a:xfrm>
            <a:off x="646111" y="452718"/>
            <a:ext cx="9404723" cy="1400530"/>
          </a:xfrm>
        </p:spPr>
        <p:txBody>
          <a:bodyPr>
            <a:normAutofit/>
          </a:bodyPr>
          <a:lstStyle/>
          <a:p>
            <a:r>
              <a:rPr lang="en-US" dirty="0"/>
              <a:t>Post-Sentencing Considerations</a:t>
            </a:r>
          </a:p>
        </p:txBody>
      </p:sp>
      <p:graphicFrame>
        <p:nvGraphicFramePr>
          <p:cNvPr id="7" name="Content Placeholder 2">
            <a:extLst>
              <a:ext uri="{FF2B5EF4-FFF2-40B4-BE49-F238E27FC236}">
                <a16:creationId xmlns:a16="http://schemas.microsoft.com/office/drawing/2014/main" id="{09BABBDB-EE76-4CA1-9FB4-ABC05269D307}"/>
              </a:ext>
            </a:extLst>
          </p:cNvPr>
          <p:cNvGraphicFramePr>
            <a:graphicFrameLocks noGrp="1"/>
          </p:cNvGraphicFramePr>
          <p:nvPr>
            <p:ph idx="1"/>
            <p:extLst>
              <p:ext uri="{D42A27DB-BD31-4B8C-83A1-F6EECF244321}">
                <p14:modId xmlns:p14="http://schemas.microsoft.com/office/powerpoint/2010/main" val="1363379385"/>
              </p:ext>
            </p:extLst>
          </p:nvPr>
        </p:nvGraphicFramePr>
        <p:xfrm>
          <a:off x="646111" y="1648326"/>
          <a:ext cx="9404352" cy="46357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238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ECDD5C-152A-4CC7-8333-0F367B3A62E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F5C92A3-369B-43F3-BDCE-E560B1B0EC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AEBE9F1A-B38D-446E-83AE-14B17CE77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915B5014-A7EC-4BA6-9C83-8840CF81DB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022C43AB-86D7-420D-8AD7-DC0A15FDD0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5E3EB826-A471-488F-9E8A-D65528A3C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B0487C8F-7D6C-4EAF-A9A5-45D8E94FC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C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578DA0F-394A-417D-892B-8253831A2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BBCF4D3-3AC1-46F8-BE02-42B6024B4F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1501" y="643467"/>
            <a:ext cx="4428997" cy="5571066"/>
          </a:xfrm>
          <a:prstGeom prst="rect">
            <a:avLst/>
          </a:prstGeom>
        </p:spPr>
      </p:pic>
    </p:spTree>
    <p:extLst>
      <p:ext uri="{BB962C8B-B14F-4D97-AF65-F5344CB8AC3E}">
        <p14:creationId xmlns:p14="http://schemas.microsoft.com/office/powerpoint/2010/main" val="32255374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1"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67357F8-00A1-4397-8F90-D82BEC825D6F}"/>
              </a:ext>
            </a:extLst>
          </p:cNvPr>
          <p:cNvSpPr>
            <a:spLocks noGrp="1"/>
          </p:cNvSpPr>
          <p:nvPr>
            <p:ph type="title"/>
          </p:nvPr>
        </p:nvSpPr>
        <p:spPr>
          <a:xfrm>
            <a:off x="806195" y="804672"/>
            <a:ext cx="3521359" cy="5248656"/>
          </a:xfrm>
        </p:spPr>
        <p:txBody>
          <a:bodyPr anchor="ctr">
            <a:normAutofit/>
          </a:bodyPr>
          <a:lstStyle/>
          <a:p>
            <a:pPr algn="ctr"/>
            <a:r>
              <a:rPr lang="en-US"/>
              <a:t>Appeals</a:t>
            </a:r>
            <a:endParaRPr lang="en-US" dirty="0"/>
          </a:p>
        </p:txBody>
      </p:sp>
      <p:sp>
        <p:nvSpPr>
          <p:cNvPr id="3" name="Content Placeholder 2">
            <a:extLst>
              <a:ext uri="{FF2B5EF4-FFF2-40B4-BE49-F238E27FC236}">
                <a16:creationId xmlns:a16="http://schemas.microsoft.com/office/drawing/2014/main" id="{C95B0C78-E2B1-401B-A99B-A260D3433493}"/>
              </a:ext>
            </a:extLst>
          </p:cNvPr>
          <p:cNvSpPr>
            <a:spLocks noGrp="1"/>
          </p:cNvSpPr>
          <p:nvPr>
            <p:ph idx="1"/>
          </p:nvPr>
        </p:nvSpPr>
        <p:spPr>
          <a:xfrm>
            <a:off x="4975861" y="804671"/>
            <a:ext cx="6399930" cy="5248657"/>
          </a:xfrm>
        </p:spPr>
        <p:txBody>
          <a:bodyPr anchor="ctr">
            <a:normAutofit/>
          </a:bodyPr>
          <a:lstStyle/>
          <a:p>
            <a:r>
              <a:rPr lang="en-US" sz="2400" dirty="0">
                <a:latin typeface="+mn-lt"/>
                <a:cs typeface="Book Antiqua"/>
              </a:rPr>
              <a:t>Defendants have the right to appeal a guilty finding by a jury to a higher court</a:t>
            </a:r>
          </a:p>
          <a:p>
            <a:pPr marL="0" indent="0">
              <a:buNone/>
            </a:pPr>
            <a:r>
              <a:rPr lang="en-US" sz="2400" u="sng" dirty="0">
                <a:latin typeface="+mn-lt"/>
                <a:cs typeface="Book Antiqua"/>
              </a:rPr>
              <a:t>Briefing Schedule</a:t>
            </a:r>
            <a:endParaRPr lang="en-US" sz="2400" dirty="0">
              <a:latin typeface="+mn-lt"/>
              <a:cs typeface="Book Antiqua"/>
            </a:endParaRPr>
          </a:p>
          <a:p>
            <a:r>
              <a:rPr lang="en-US" sz="2400" dirty="0">
                <a:latin typeface="+mn-lt"/>
                <a:cs typeface="Book Antiqua"/>
              </a:rPr>
              <a:t>Court informs Defense and Prosecutor when briefs are due</a:t>
            </a:r>
          </a:p>
          <a:p>
            <a:pPr lvl="1"/>
            <a:r>
              <a:rPr lang="en-US" sz="2400" dirty="0">
                <a:latin typeface="+mn-lt"/>
                <a:cs typeface="Book Antiqua"/>
              </a:rPr>
              <a:t> different than the attorneys at trial </a:t>
            </a:r>
          </a:p>
          <a:p>
            <a:r>
              <a:rPr lang="en-US" sz="2400" u="sng" dirty="0">
                <a:latin typeface="+mn-lt"/>
                <a:cs typeface="Book Antiqua"/>
              </a:rPr>
              <a:t>Oral Argument</a:t>
            </a:r>
          </a:p>
          <a:p>
            <a:pPr lvl="1"/>
            <a:r>
              <a:rPr lang="en-US" sz="2400" dirty="0">
                <a:latin typeface="+mn-lt"/>
                <a:cs typeface="Book Antiqua"/>
              </a:rPr>
              <a:t>Prosecutor and Defense Counsel appear before the court and argue the issues in the brief. </a:t>
            </a:r>
            <a:endParaRPr lang="en-US" sz="2000" dirty="0">
              <a:latin typeface="+mn-lt"/>
            </a:endParaRPr>
          </a:p>
        </p:txBody>
      </p:sp>
    </p:spTree>
    <p:extLst>
      <p:ext uri="{BB962C8B-B14F-4D97-AF65-F5344CB8AC3E}">
        <p14:creationId xmlns:p14="http://schemas.microsoft.com/office/powerpoint/2010/main" val="274409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DB2A-D5F9-4DB9-92EC-4477BC7EBFDE}"/>
              </a:ext>
            </a:extLst>
          </p:cNvPr>
          <p:cNvSpPr>
            <a:spLocks noGrp="1"/>
          </p:cNvSpPr>
          <p:nvPr>
            <p:ph type="title"/>
          </p:nvPr>
        </p:nvSpPr>
        <p:spPr>
          <a:xfrm>
            <a:off x="11976" y="368497"/>
            <a:ext cx="11129211" cy="1400530"/>
          </a:xfrm>
        </p:spPr>
        <p:txBody>
          <a:bodyPr/>
          <a:lstStyle/>
          <a:p>
            <a:r>
              <a:rPr lang="en-US" sz="4400" dirty="0"/>
              <a:t>Municipal Ordinance/Code Violations</a:t>
            </a:r>
            <a:br>
              <a:rPr lang="en-US" sz="4400" dirty="0"/>
            </a:br>
            <a:endParaRPr lang="en-US" dirty="0"/>
          </a:p>
        </p:txBody>
      </p:sp>
      <p:sp>
        <p:nvSpPr>
          <p:cNvPr id="3" name="Content Placeholder 2">
            <a:extLst>
              <a:ext uri="{FF2B5EF4-FFF2-40B4-BE49-F238E27FC236}">
                <a16:creationId xmlns:a16="http://schemas.microsoft.com/office/drawing/2014/main" id="{0879E111-0793-4BB5-A46E-90300730BE7D}"/>
              </a:ext>
            </a:extLst>
          </p:cNvPr>
          <p:cNvSpPr>
            <a:spLocks noGrp="1"/>
          </p:cNvSpPr>
          <p:nvPr>
            <p:ph idx="1"/>
          </p:nvPr>
        </p:nvSpPr>
        <p:spPr/>
        <p:txBody>
          <a:bodyPr>
            <a:normAutofit/>
          </a:bodyPr>
          <a:lstStyle/>
          <a:p>
            <a:pPr lvl="1"/>
            <a:r>
              <a:rPr lang="en-US" sz="3200" dirty="0"/>
              <a:t>Public nuisance</a:t>
            </a:r>
          </a:p>
          <a:p>
            <a:pPr lvl="1"/>
            <a:r>
              <a:rPr lang="en-US" sz="3200" dirty="0"/>
              <a:t>Animal limits/licensing/rabies</a:t>
            </a:r>
          </a:p>
          <a:p>
            <a:pPr lvl="1"/>
            <a:r>
              <a:rPr lang="en-US" sz="3200" dirty="0"/>
              <a:t>Vicious Dog</a:t>
            </a:r>
          </a:p>
        </p:txBody>
      </p:sp>
    </p:spTree>
    <p:extLst>
      <p:ext uri="{BB962C8B-B14F-4D97-AF65-F5344CB8AC3E}">
        <p14:creationId xmlns:p14="http://schemas.microsoft.com/office/powerpoint/2010/main" val="3147068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1406-4341-492F-B768-A29C3D07ED86}"/>
              </a:ext>
            </a:extLst>
          </p:cNvPr>
          <p:cNvSpPr>
            <a:spLocks noGrp="1"/>
          </p:cNvSpPr>
          <p:nvPr>
            <p:ph type="title"/>
          </p:nvPr>
        </p:nvSpPr>
        <p:spPr>
          <a:xfrm>
            <a:off x="648930" y="629266"/>
            <a:ext cx="5616217" cy="1622321"/>
          </a:xfrm>
        </p:spPr>
        <p:txBody>
          <a:bodyPr>
            <a:normAutofit/>
          </a:bodyPr>
          <a:lstStyle/>
          <a:p>
            <a:r>
              <a:rPr lang="en-US" dirty="0"/>
              <a:t>Appeals Decision</a:t>
            </a:r>
            <a:endParaRPr lang="en-US"/>
          </a:p>
        </p:txBody>
      </p:sp>
      <p:sp>
        <p:nvSpPr>
          <p:cNvPr id="3" name="Content Placeholder 2">
            <a:extLst>
              <a:ext uri="{FF2B5EF4-FFF2-40B4-BE49-F238E27FC236}">
                <a16:creationId xmlns:a16="http://schemas.microsoft.com/office/drawing/2014/main" id="{43DC6E9E-E80B-41AA-94B1-356B71B70F0D}"/>
              </a:ext>
            </a:extLst>
          </p:cNvPr>
          <p:cNvSpPr>
            <a:spLocks noGrp="1"/>
          </p:cNvSpPr>
          <p:nvPr>
            <p:ph idx="1"/>
          </p:nvPr>
        </p:nvSpPr>
        <p:spPr>
          <a:xfrm>
            <a:off x="648931" y="1732548"/>
            <a:ext cx="5616216" cy="4491272"/>
          </a:xfrm>
        </p:spPr>
        <p:txBody>
          <a:bodyPr>
            <a:normAutofit/>
          </a:bodyPr>
          <a:lstStyle/>
          <a:p>
            <a:pPr marL="0" indent="0">
              <a:buNone/>
            </a:pPr>
            <a:r>
              <a:rPr lang="en-US" sz="2800" u="sng" dirty="0">
                <a:latin typeface="+mn-lt"/>
                <a:cs typeface="Book Antiqua"/>
              </a:rPr>
              <a:t>Court Ruling</a:t>
            </a:r>
            <a:endParaRPr lang="en-US" sz="2800" dirty="0">
              <a:latin typeface="+mn-lt"/>
              <a:cs typeface="Book Antiqua"/>
            </a:endParaRPr>
          </a:p>
          <a:p>
            <a:r>
              <a:rPr lang="en-US" sz="2800" dirty="0">
                <a:latin typeface="+mn-lt"/>
                <a:cs typeface="Book Antiqua"/>
              </a:rPr>
              <a:t>Reverse conviction and remands case for new trial (restarts case to Pretrial Status)</a:t>
            </a:r>
          </a:p>
          <a:p>
            <a:r>
              <a:rPr lang="en-US" sz="2800" dirty="0">
                <a:latin typeface="+mn-lt"/>
                <a:cs typeface="Book Antiqua"/>
              </a:rPr>
              <a:t>Uphold Conviction</a:t>
            </a:r>
          </a:p>
          <a:p>
            <a:pPr lvl="1"/>
            <a:r>
              <a:rPr lang="en-US" sz="2400" dirty="0">
                <a:latin typeface="+mn-lt"/>
                <a:cs typeface="Book Antiqua"/>
              </a:rPr>
              <a:t>Defendant can appeal to Supreme Court of Washington</a:t>
            </a:r>
          </a:p>
          <a:p>
            <a:endParaRPr lang="en-US" sz="2800" dirty="0"/>
          </a:p>
        </p:txBody>
      </p:sp>
      <p:sp>
        <p:nvSpPr>
          <p:cNvPr id="18" name="Freeform 31">
            <a:extLst>
              <a:ext uri="{FF2B5EF4-FFF2-40B4-BE49-F238E27FC236}">
                <a16:creationId xmlns:a16="http://schemas.microsoft.com/office/drawing/2014/main" id="{1F7E4252-2F8C-4EA5-8B25-80F4D86EEA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9" name="Rectangle 11">
            <a:extLst>
              <a:ext uri="{FF2B5EF4-FFF2-40B4-BE49-F238E27FC236}">
                <a16:creationId xmlns:a16="http://schemas.microsoft.com/office/drawing/2014/main" id="{1AE682A4-5C0C-437A-88CB-93903D449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5">
            <a:extLst>
              <a:ext uri="{FF2B5EF4-FFF2-40B4-BE49-F238E27FC236}">
                <a16:creationId xmlns:a16="http://schemas.microsoft.com/office/drawing/2014/main" id="{BCB0AB8E-3445-441A-B43E-CED27841E7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7" name="Graphic 6" descr="Decision">
            <a:extLst>
              <a:ext uri="{FF2B5EF4-FFF2-40B4-BE49-F238E27FC236}">
                <a16:creationId xmlns:a16="http://schemas.microsoft.com/office/drawing/2014/main" id="{5BE39CA1-F9F3-4544-9BDF-BEFC828605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563742" y="1438929"/>
            <a:ext cx="3980139" cy="3980139"/>
          </a:xfrm>
          <a:prstGeom prst="rect">
            <a:avLst/>
          </a:prstGeom>
          <a:effectLst/>
        </p:spPr>
      </p:pic>
      <p:sp>
        <p:nvSpPr>
          <p:cNvPr id="21" name="Rectangle 15">
            <a:extLst>
              <a:ext uri="{FF2B5EF4-FFF2-40B4-BE49-F238E27FC236}">
                <a16:creationId xmlns:a16="http://schemas.microsoft.com/office/drawing/2014/main" id="{60202AA6-BAFE-417F-904D-4F7027D36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57614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ECDD5C-152A-4CC7-8333-0F367B3A62E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F5C92A3-369B-43F3-BDCE-E560B1B0EC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AEBE9F1A-B38D-446E-83AE-14B17CE77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15B5014-A7EC-4BA6-9C83-8840CF81DB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022C43AB-86D7-420D-8AD7-DC0A15FDD0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5E3EB826-A471-488F-9E8A-D65528A3C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2937D191-13D4-4D46-AA31-AA8157D36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C3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B796756-8CDE-44C7-BF60-022DF3B3A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502A146-6461-45FE-B52F-8F9B510D9E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ank you.jpg">
            <a:extLst>
              <a:ext uri="{FF2B5EF4-FFF2-40B4-BE49-F238E27FC236}">
                <a16:creationId xmlns:a16="http://schemas.microsoft.com/office/drawing/2014/main" id="{258035B7-6D23-41A6-857C-5EF1C79D85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5852" y="1123527"/>
            <a:ext cx="3073704" cy="4604800"/>
          </a:xfrm>
          <a:prstGeom prst="rect">
            <a:avLst/>
          </a:prstGeom>
        </p:spPr>
      </p:pic>
      <p:sp>
        <p:nvSpPr>
          <p:cNvPr id="27" name="Rectangle 26">
            <a:extLst>
              <a:ext uri="{FF2B5EF4-FFF2-40B4-BE49-F238E27FC236}">
                <a16:creationId xmlns:a16="http://schemas.microsoft.com/office/drawing/2014/main" id="{95A115E8-EE09-4F41-9329-56DEEE8ABE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89564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27" name="Picture 11">
            <a:extLst>
              <a:ext uri="{FF2B5EF4-FFF2-40B4-BE49-F238E27FC236}">
                <a16:creationId xmlns:a16="http://schemas.microsoft.com/office/drawing/2014/main"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13">
            <a:extLst>
              <a:ext uri="{FF2B5EF4-FFF2-40B4-BE49-F238E27FC236}">
                <a16:creationId xmlns:a16="http://schemas.microsoft.com/office/drawing/2014/main"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5">
            <a:extLst>
              <a:ext uri="{FF2B5EF4-FFF2-40B4-BE49-F238E27FC236}">
                <a16:creationId xmlns:a16="http://schemas.microsoft.com/office/drawing/2014/main"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7">
            <a:extLst>
              <a:ext uri="{FF2B5EF4-FFF2-40B4-BE49-F238E27FC236}">
                <a16:creationId xmlns:a16="http://schemas.microsoft.com/office/drawing/2014/main"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9">
            <a:extLst>
              <a:ext uri="{FF2B5EF4-FFF2-40B4-BE49-F238E27FC236}">
                <a16:creationId xmlns:a16="http://schemas.microsoft.com/office/drawing/2014/main"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21">
            <a:extLst>
              <a:ext uri="{FF2B5EF4-FFF2-40B4-BE49-F238E27FC236}">
                <a16:creationId xmlns:a16="http://schemas.microsoft.com/office/drawing/2014/main"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2CF742BE-1DAF-4F22-B61F-E72FD82802C9}"/>
              </a:ext>
            </a:extLst>
          </p:cNvPr>
          <p:cNvSpPr>
            <a:spLocks noGrp="1"/>
          </p:cNvSpPr>
          <p:nvPr>
            <p:ph type="title"/>
          </p:nvPr>
        </p:nvSpPr>
        <p:spPr>
          <a:xfrm>
            <a:off x="1154955" y="1447800"/>
            <a:ext cx="4752399" cy="3329581"/>
          </a:xfrm>
        </p:spPr>
        <p:txBody>
          <a:bodyPr vert="horz" lIns="91440" tIns="45720" rIns="91440" bIns="45720" rtlCol="0" anchor="b">
            <a:normAutofit/>
          </a:bodyPr>
          <a:lstStyle/>
          <a:p>
            <a:r>
              <a:rPr lang="en-US" sz="7200" dirty="0"/>
              <a:t>Serina		</a:t>
            </a:r>
          </a:p>
        </p:txBody>
      </p:sp>
      <p:sp>
        <p:nvSpPr>
          <p:cNvPr id="6" name="Text Placeholder 5">
            <a:extLst>
              <a:ext uri="{FF2B5EF4-FFF2-40B4-BE49-F238E27FC236}">
                <a16:creationId xmlns:a16="http://schemas.microsoft.com/office/drawing/2014/main" id="{82B7EC20-EED4-48C2-8CC1-9A88B779BE49}"/>
              </a:ext>
            </a:extLst>
          </p:cNvPr>
          <p:cNvSpPr>
            <a:spLocks noGrp="1"/>
          </p:cNvSpPr>
          <p:nvPr>
            <p:ph type="body" sz="half" idx="2"/>
          </p:nvPr>
        </p:nvSpPr>
        <p:spPr>
          <a:xfrm>
            <a:off x="1154956" y="4777380"/>
            <a:ext cx="4752398" cy="861420"/>
          </a:xfrm>
        </p:spPr>
        <p:txBody>
          <a:bodyPr vert="horz" lIns="91440" tIns="45720" rIns="91440" bIns="45720" rtlCol="0" anchor="t">
            <a:normAutofit/>
          </a:bodyPr>
          <a:lstStyle/>
          <a:p>
            <a:r>
              <a:rPr lang="en-US" sz="2000" cap="all" dirty="0">
                <a:solidFill>
                  <a:schemeClr val="accent1"/>
                </a:solidFill>
              </a:rPr>
              <a:t>Tacoma Humane Society</a:t>
            </a:r>
          </a:p>
        </p:txBody>
      </p:sp>
      <p:sp>
        <p:nvSpPr>
          <p:cNvPr id="35" name="Freeform 7">
            <a:extLst>
              <a:ext uri="{FF2B5EF4-FFF2-40B4-BE49-F238E27FC236}">
                <a16:creationId xmlns:a16="http://schemas.microsoft.com/office/drawing/2014/main" id="{897D890B-9AFB-4A90-9960-C92E657283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449"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6" name="Rectangle 25">
            <a:extLst>
              <a:ext uri="{FF2B5EF4-FFF2-40B4-BE49-F238E27FC236}">
                <a16:creationId xmlns:a16="http://schemas.microsoft.com/office/drawing/2014/main" id="{98ED2387-9C78-40F9-B794-A735DCB3AB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0109" y="0"/>
            <a:ext cx="499189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5">
            <a:extLst>
              <a:ext uri="{FF2B5EF4-FFF2-40B4-BE49-F238E27FC236}">
                <a16:creationId xmlns:a16="http://schemas.microsoft.com/office/drawing/2014/main" id="{477FCF5B-12FA-4ED2-B449-20BD744A7C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53900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0" name="Rectangle 29">
            <a:extLst>
              <a:ext uri="{FF2B5EF4-FFF2-40B4-BE49-F238E27FC236}">
                <a16:creationId xmlns:a16="http://schemas.microsoft.com/office/drawing/2014/main" id="{1780B2A6-1181-456F-8B6E-AD86960CD0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Placeholder 6">
            <a:extLst>
              <a:ext uri="{FF2B5EF4-FFF2-40B4-BE49-F238E27FC236}">
                <a16:creationId xmlns:a16="http://schemas.microsoft.com/office/drawing/2014/main" id="{56660340-EE6C-43B5-8200-7FB56F4AD6F3}"/>
              </a:ext>
            </a:extLst>
          </p:cNvPr>
          <p:cNvPicPr>
            <a:picLocks noGrp="1"/>
          </p:cNvPicPr>
          <p:nvPr>
            <p:ph type="pic" idx="1"/>
          </p:nvPr>
        </p:nvPicPr>
        <p:blipFill>
          <a:blip r:embed="rId7">
            <a:extLst>
              <a:ext uri="{28A0092B-C50C-407E-A947-70E740481C1C}">
                <a14:useLocalDpi xmlns:a14="http://schemas.microsoft.com/office/drawing/2010/main" val="0"/>
              </a:ext>
            </a:extLst>
          </a:blip>
          <a:srcRect l="23722" r="23722"/>
          <a:stretch>
            <a:fillRect/>
          </a:stretch>
        </p:blipFill>
        <p:spPr bwMode="auto">
          <a:xfrm>
            <a:off x="7203357" y="1447800"/>
            <a:ext cx="2936829" cy="4191000"/>
          </a:xfrm>
          <a:prstGeom prst="rect">
            <a:avLst/>
          </a:prstGeom>
          <a:noFill/>
          <a:effectLst/>
        </p:spPr>
      </p:pic>
    </p:spTree>
    <p:extLst>
      <p:ext uri="{BB962C8B-B14F-4D97-AF65-F5344CB8AC3E}">
        <p14:creationId xmlns:p14="http://schemas.microsoft.com/office/powerpoint/2010/main" val="190061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24464A0-C67B-4058-8F5A-C5A63EC0BE51}"/>
              </a:ext>
            </a:extLst>
          </p:cNvPr>
          <p:cNvSpPr>
            <a:spLocks noGrp="1"/>
          </p:cNvSpPr>
          <p:nvPr>
            <p:ph type="title"/>
          </p:nvPr>
        </p:nvSpPr>
        <p:spPr>
          <a:xfrm>
            <a:off x="806195" y="804672"/>
            <a:ext cx="3521359" cy="5248656"/>
          </a:xfrm>
        </p:spPr>
        <p:txBody>
          <a:bodyPr anchor="ctr">
            <a:normAutofit/>
          </a:bodyPr>
          <a:lstStyle/>
          <a:p>
            <a:pPr algn="ctr"/>
            <a:r>
              <a:rPr lang="en-US" dirty="0"/>
              <a:t>The Investigation</a:t>
            </a:r>
          </a:p>
        </p:txBody>
      </p:sp>
      <p:sp>
        <p:nvSpPr>
          <p:cNvPr id="3" name="Content Placeholder 2">
            <a:extLst>
              <a:ext uri="{FF2B5EF4-FFF2-40B4-BE49-F238E27FC236}">
                <a16:creationId xmlns:a16="http://schemas.microsoft.com/office/drawing/2014/main" id="{7312A85B-A2B1-4BE3-9144-1E8C47FBFEFA}"/>
              </a:ext>
            </a:extLst>
          </p:cNvPr>
          <p:cNvSpPr>
            <a:spLocks noGrp="1"/>
          </p:cNvSpPr>
          <p:nvPr>
            <p:ph idx="1"/>
          </p:nvPr>
        </p:nvSpPr>
        <p:spPr>
          <a:xfrm>
            <a:off x="4975861" y="804671"/>
            <a:ext cx="6399930" cy="5248657"/>
          </a:xfrm>
        </p:spPr>
        <p:txBody>
          <a:bodyPr anchor="ctr">
            <a:normAutofit/>
          </a:bodyPr>
          <a:lstStyle/>
          <a:p>
            <a:pPr lvl="1"/>
            <a:r>
              <a:rPr lang="en-US" sz="2800" dirty="0"/>
              <a:t>Witnesses </a:t>
            </a:r>
          </a:p>
          <a:p>
            <a:pPr lvl="1"/>
            <a:r>
              <a:rPr lang="en-US" sz="2800" dirty="0"/>
              <a:t>Keep in mind Domestic Violence components and prior violence</a:t>
            </a:r>
          </a:p>
          <a:p>
            <a:pPr lvl="1"/>
            <a:r>
              <a:rPr lang="en-US" sz="2800" dirty="0"/>
              <a:t>Treat as crime scene</a:t>
            </a:r>
          </a:p>
          <a:p>
            <a:pPr lvl="1"/>
            <a:r>
              <a:rPr lang="en-US" sz="2800" dirty="0"/>
              <a:t>Look at defendant’s website, Facebook page or other social media site or blog</a:t>
            </a:r>
          </a:p>
          <a:p>
            <a:pPr lvl="1"/>
            <a:r>
              <a:rPr lang="en-US" sz="2800" dirty="0"/>
              <a:t>Treat animal as victim</a:t>
            </a:r>
          </a:p>
          <a:p>
            <a:endParaRPr lang="en-US" sz="2800" dirty="0"/>
          </a:p>
        </p:txBody>
      </p:sp>
    </p:spTree>
    <p:extLst>
      <p:ext uri="{BB962C8B-B14F-4D97-AF65-F5344CB8AC3E}">
        <p14:creationId xmlns:p14="http://schemas.microsoft.com/office/powerpoint/2010/main" val="277575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D706-D8F5-4B9F-8962-BC451B20A5CD}"/>
              </a:ext>
            </a:extLst>
          </p:cNvPr>
          <p:cNvSpPr>
            <a:spLocks noGrp="1"/>
          </p:cNvSpPr>
          <p:nvPr>
            <p:ph type="title"/>
          </p:nvPr>
        </p:nvSpPr>
        <p:spPr/>
        <p:txBody>
          <a:bodyPr/>
          <a:lstStyle/>
          <a:p>
            <a:pPr algn="ctr"/>
            <a:r>
              <a:rPr lang="en-US" dirty="0"/>
              <a:t>Evidence Gathering</a:t>
            </a:r>
          </a:p>
        </p:txBody>
      </p:sp>
      <p:sp>
        <p:nvSpPr>
          <p:cNvPr id="3" name="Content Placeholder 2">
            <a:extLst>
              <a:ext uri="{FF2B5EF4-FFF2-40B4-BE49-F238E27FC236}">
                <a16:creationId xmlns:a16="http://schemas.microsoft.com/office/drawing/2014/main" id="{8E5268A3-7840-4A3A-A145-583CC4A9F7A9}"/>
              </a:ext>
            </a:extLst>
          </p:cNvPr>
          <p:cNvSpPr>
            <a:spLocks noGrp="1"/>
          </p:cNvSpPr>
          <p:nvPr>
            <p:ph idx="1"/>
          </p:nvPr>
        </p:nvSpPr>
        <p:spPr>
          <a:xfrm>
            <a:off x="1103312" y="1455820"/>
            <a:ext cx="8946541" cy="4792579"/>
          </a:xfrm>
        </p:spPr>
        <p:txBody>
          <a:bodyPr>
            <a:normAutofit lnSpcReduction="10000"/>
          </a:bodyPr>
          <a:lstStyle/>
          <a:p>
            <a:pPr lvl="1"/>
            <a:r>
              <a:rPr lang="en-US" sz="3200" dirty="0"/>
              <a:t>Types of animals</a:t>
            </a:r>
          </a:p>
          <a:p>
            <a:pPr lvl="1"/>
            <a:r>
              <a:rPr lang="en-US" sz="3200" dirty="0"/>
              <a:t>How you will identify the animals and label them?</a:t>
            </a:r>
          </a:p>
          <a:p>
            <a:pPr lvl="1"/>
            <a:r>
              <a:rPr lang="en-US" sz="3200" dirty="0"/>
              <a:t>Injured v. critical conditions v. deceased</a:t>
            </a:r>
          </a:p>
          <a:p>
            <a:pPr lvl="1"/>
            <a:r>
              <a:rPr lang="en-US" sz="3200" dirty="0"/>
              <a:t>Get a veterinary opinion and veterinary records</a:t>
            </a:r>
          </a:p>
          <a:p>
            <a:pPr lvl="1"/>
            <a:r>
              <a:rPr lang="en-US" sz="3200" dirty="0"/>
              <a:t>Distinguish medical condition v. neglect for causation</a:t>
            </a:r>
          </a:p>
          <a:p>
            <a:pPr lvl="1"/>
            <a:r>
              <a:rPr lang="en-US" sz="3200" dirty="0"/>
              <a:t>Use Body Condition Scoring charts</a:t>
            </a:r>
          </a:p>
          <a:p>
            <a:pPr lvl="1"/>
            <a:endParaRPr lang="en-US" sz="3200" dirty="0"/>
          </a:p>
          <a:p>
            <a:endParaRPr lang="en-US" sz="3200" dirty="0"/>
          </a:p>
        </p:txBody>
      </p:sp>
    </p:spTree>
    <p:extLst>
      <p:ext uri="{BB962C8B-B14F-4D97-AF65-F5344CB8AC3E}">
        <p14:creationId xmlns:p14="http://schemas.microsoft.com/office/powerpoint/2010/main" val="19524152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D4820A779906499C884BE7179E2EE4" ma:contentTypeVersion="10" ma:contentTypeDescription="Create a new document." ma:contentTypeScope="" ma:versionID="cca6f69a4ecbd251e47bdc37a3d53b1f">
  <xsd:schema xmlns:xsd="http://www.w3.org/2001/XMLSchema" xmlns:xs="http://www.w3.org/2001/XMLSchema" xmlns:p="http://schemas.microsoft.com/office/2006/metadata/properties" xmlns:ns3="7b4be440-e9f1-4f00-bad0-5ce180a09210" targetNamespace="http://schemas.microsoft.com/office/2006/metadata/properties" ma:root="true" ma:fieldsID="b859ff12b05a3ad5f33fa92ba0504ce3" ns3:_="">
    <xsd:import namespace="7b4be440-e9f1-4f00-bad0-5ce180a092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be440-e9f1-4f00-bad0-5ce180a09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58E807-7B16-4258-8729-3F5DE706F6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4be440-e9f1-4f00-bad0-5ce180a092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76F6C6-77AC-4ABB-A969-3B03A8A17CDE}">
  <ds:schemaRefs>
    <ds:schemaRef ds:uri="http://schemas.microsoft.com/sharepoint/v3/contenttype/forms"/>
  </ds:schemaRefs>
</ds:datastoreItem>
</file>

<file path=customXml/itemProps3.xml><?xml version="1.0" encoding="utf-8"?>
<ds:datastoreItem xmlns:ds="http://schemas.openxmlformats.org/officeDocument/2006/customXml" ds:itemID="{F46A18D5-9521-41A1-9530-6E58BFC8CE31}">
  <ds:schemaRefs>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7b4be440-e9f1-4f00-bad0-5ce180a0921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272</TotalTime>
  <Words>3211</Words>
  <Application>Microsoft Office PowerPoint</Application>
  <PresentationFormat>Widescreen</PresentationFormat>
  <Paragraphs>468</Paragraphs>
  <Slides>61</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Book Antiqua</vt:lpstr>
      <vt:lpstr>Calibri</vt:lpstr>
      <vt:lpstr>Century Gothic</vt:lpstr>
      <vt:lpstr>ＭＳ 明朝</vt:lpstr>
      <vt:lpstr>Wingdings</vt:lpstr>
      <vt:lpstr>Wingdings 3</vt:lpstr>
      <vt:lpstr>Ion</vt:lpstr>
      <vt:lpstr>Criminal Procedure  &amp; Animal Cases in the Courts</vt:lpstr>
      <vt:lpstr>Queen</vt:lpstr>
      <vt:lpstr>Overview</vt:lpstr>
      <vt:lpstr>The Initial Report &amp; Investigation </vt:lpstr>
      <vt:lpstr>Applicable State Laws</vt:lpstr>
      <vt:lpstr>Municipal Ordinance/Code Violations </vt:lpstr>
      <vt:lpstr>Serina  </vt:lpstr>
      <vt:lpstr>The Investigation</vt:lpstr>
      <vt:lpstr>Evidence Gathering</vt:lpstr>
      <vt:lpstr>PowerPoint Presentation</vt:lpstr>
      <vt:lpstr>Warrants     https://warrantportal.kingcounty.gov/justTemplates  </vt:lpstr>
      <vt:lpstr>Miranda Rights  Miranda v. Arizona,   384 US 436, (1966)</vt:lpstr>
      <vt:lpstr>Odin</vt:lpstr>
      <vt:lpstr>Referring Case</vt:lpstr>
      <vt:lpstr>Advantagesof Prosecution</vt:lpstr>
      <vt:lpstr>“Don’t let the perfect be the enemy of the good.”                     ~Voltaire  </vt:lpstr>
      <vt:lpstr>Case Filed</vt:lpstr>
      <vt:lpstr>Best Practice for Charging</vt:lpstr>
      <vt:lpstr>Key Elements</vt:lpstr>
      <vt:lpstr>Burden of Proof: Reasonable Doubt            WA Instruction 4.01</vt:lpstr>
      <vt:lpstr>Kona </vt:lpstr>
      <vt:lpstr>First Appearance: Arraignment</vt:lpstr>
      <vt:lpstr>First Appearance: Arraignment  (continued)</vt:lpstr>
      <vt:lpstr>What Happens Next?</vt:lpstr>
      <vt:lpstr>Length of time for a case</vt:lpstr>
      <vt:lpstr>Elly </vt:lpstr>
      <vt:lpstr>Possible Pre-Trial Dispositions </vt:lpstr>
      <vt:lpstr>Trial Set </vt:lpstr>
      <vt:lpstr>         Motions</vt:lpstr>
      <vt:lpstr>Motions Procedure</vt:lpstr>
      <vt:lpstr>Outcome of Motions</vt:lpstr>
      <vt:lpstr>Dodie </vt:lpstr>
      <vt:lpstr>Bench Trial</vt:lpstr>
      <vt:lpstr>Jury Trial</vt:lpstr>
      <vt:lpstr>Trial Process</vt:lpstr>
      <vt:lpstr>Trial Terminology</vt:lpstr>
      <vt:lpstr>Hearsay      Evidence Rule 801</vt:lpstr>
      <vt:lpstr>Evidence Rule 404(b)</vt:lpstr>
      <vt:lpstr>Alexa</vt:lpstr>
      <vt:lpstr>The Trial Begins</vt:lpstr>
      <vt:lpstr>Trial is underway</vt:lpstr>
      <vt:lpstr>Defense Theories</vt:lpstr>
      <vt:lpstr>Issue to be aware of with Defendant</vt:lpstr>
      <vt:lpstr>Marley</vt:lpstr>
      <vt:lpstr>Prep for Your Testimony</vt:lpstr>
      <vt:lpstr>Officer Testimony</vt:lpstr>
      <vt:lpstr>Expert Testimony WA Jury Instruction 6.51 </vt:lpstr>
      <vt:lpstr>How Jurors May View Testimony    **A juror may believe all of the testimony of a witness, part of it, or none of it. </vt:lpstr>
      <vt:lpstr>Value of Testimony</vt:lpstr>
      <vt:lpstr>Dwight </vt:lpstr>
      <vt:lpstr>Jury Instructions</vt:lpstr>
      <vt:lpstr>Sargento</vt:lpstr>
      <vt:lpstr>Verdict</vt:lpstr>
      <vt:lpstr>Maximum Punishments RCW 9A.20.021  *not likely to receive these sentences*</vt:lpstr>
      <vt:lpstr>Sentencing</vt:lpstr>
      <vt:lpstr>Sentencing  </vt:lpstr>
      <vt:lpstr>Post-Sentencing Considerations</vt:lpstr>
      <vt:lpstr>PowerPoint Presentation</vt:lpstr>
      <vt:lpstr>Appeals</vt:lpstr>
      <vt:lpstr>Appeals Decision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Procedure  &amp; Animal Cases in the Courts</dc:title>
  <dc:creator>Smith, Tali</dc:creator>
  <cp:lastModifiedBy>Lauren Burke</cp:lastModifiedBy>
  <cp:revision>27</cp:revision>
  <dcterms:created xsi:type="dcterms:W3CDTF">2020-02-29T00:27:49Z</dcterms:created>
  <dcterms:modified xsi:type="dcterms:W3CDTF">2020-03-04T01:03:09Z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0x010100E2D4820A779906499C884BE7179E2EE4</vt:lpwstr>
  </property>
</Properties>
</file>