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344" r:id="rId5"/>
    <p:sldId id="271" r:id="rId6"/>
    <p:sldId id="349" r:id="rId7"/>
    <p:sldId id="272" r:id="rId8"/>
    <p:sldId id="273" r:id="rId9"/>
    <p:sldId id="274" r:id="rId10"/>
    <p:sldId id="277" r:id="rId11"/>
    <p:sldId id="275" r:id="rId12"/>
    <p:sldId id="276" r:id="rId13"/>
    <p:sldId id="343" r:id="rId14"/>
    <p:sldId id="258" r:id="rId15"/>
    <p:sldId id="259" r:id="rId16"/>
    <p:sldId id="260" r:id="rId17"/>
    <p:sldId id="262" r:id="rId18"/>
    <p:sldId id="263" r:id="rId19"/>
    <p:sldId id="266" r:id="rId20"/>
    <p:sldId id="267" r:id="rId21"/>
    <p:sldId id="268" r:id="rId22"/>
    <p:sldId id="264" r:id="rId23"/>
    <p:sldId id="345" r:id="rId24"/>
    <p:sldId id="265" r:id="rId25"/>
    <p:sldId id="269" r:id="rId26"/>
    <p:sldId id="270" r:id="rId27"/>
    <p:sldId id="278" r:id="rId28"/>
    <p:sldId id="279" r:id="rId29"/>
    <p:sldId id="280" r:id="rId30"/>
    <p:sldId id="281" r:id="rId31"/>
    <p:sldId id="282" r:id="rId32"/>
    <p:sldId id="283" r:id="rId33"/>
    <p:sldId id="284" r:id="rId34"/>
    <p:sldId id="286" r:id="rId35"/>
    <p:sldId id="289" r:id="rId36"/>
    <p:sldId id="292" r:id="rId37"/>
    <p:sldId id="347" r:id="rId38"/>
    <p:sldId id="293" r:id="rId39"/>
    <p:sldId id="294" r:id="rId40"/>
    <p:sldId id="295" r:id="rId41"/>
    <p:sldId id="296" r:id="rId42"/>
    <p:sldId id="297" r:id="rId43"/>
    <p:sldId id="298" r:id="rId44"/>
    <p:sldId id="299" r:id="rId45"/>
    <p:sldId id="302" r:id="rId46"/>
    <p:sldId id="350" r:id="rId47"/>
    <p:sldId id="304" r:id="rId48"/>
    <p:sldId id="305" r:id="rId49"/>
    <p:sldId id="306" r:id="rId50"/>
    <p:sldId id="307" r:id="rId51"/>
    <p:sldId id="308" r:id="rId52"/>
    <p:sldId id="309" r:id="rId53"/>
    <p:sldId id="346" r:id="rId54"/>
    <p:sldId id="310" r:id="rId55"/>
    <p:sldId id="311" r:id="rId56"/>
    <p:sldId id="312" r:id="rId57"/>
    <p:sldId id="314" r:id="rId58"/>
    <p:sldId id="315" r:id="rId59"/>
    <p:sldId id="317" r:id="rId60"/>
    <p:sldId id="318" r:id="rId61"/>
    <p:sldId id="319" r:id="rId62"/>
    <p:sldId id="320" r:id="rId63"/>
    <p:sldId id="323" r:id="rId64"/>
    <p:sldId id="303" r:id="rId65"/>
    <p:sldId id="325" r:id="rId66"/>
    <p:sldId id="326" r:id="rId67"/>
    <p:sldId id="327" r:id="rId68"/>
    <p:sldId id="351" r:id="rId69"/>
    <p:sldId id="348" r:id="rId70"/>
    <p:sldId id="342"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CRIMINAL INVESTIGATIONS</a:t>
            </a:r>
            <a:endParaRPr lang="en-US" dirty="0"/>
          </a:p>
        </p:txBody>
      </p:sp>
      <p:sp>
        <p:nvSpPr>
          <p:cNvPr id="3" name="Subtitle 2"/>
          <p:cNvSpPr>
            <a:spLocks noGrp="1"/>
          </p:cNvSpPr>
          <p:nvPr>
            <p:ph type="subTitle" idx="1"/>
          </p:nvPr>
        </p:nvSpPr>
        <p:spPr>
          <a:xfrm>
            <a:off x="1154955" y="4777380"/>
            <a:ext cx="8825658" cy="1390664"/>
          </a:xfrm>
        </p:spPr>
        <p:txBody>
          <a:bodyPr>
            <a:normAutofit lnSpcReduction="10000"/>
          </a:bodyPr>
          <a:lstStyle/>
          <a:p>
            <a:r>
              <a:rPr lang="en-US" dirty="0"/>
              <a:t>Purpose</a:t>
            </a:r>
          </a:p>
          <a:p>
            <a:r>
              <a:rPr lang="en-US" dirty="0"/>
              <a:t>This unit will provide the student with the basic knowledge to properly process a crime scene, and to arrive at a correct conclusion based upon discovered evidence.</a:t>
            </a:r>
          </a:p>
          <a:p>
            <a:endParaRPr lang="en-US" dirty="0"/>
          </a:p>
        </p:txBody>
      </p:sp>
    </p:spTree>
    <p:extLst>
      <p:ext uri="{BB962C8B-B14F-4D97-AF65-F5344CB8AC3E}">
        <p14:creationId xmlns:p14="http://schemas.microsoft.com/office/powerpoint/2010/main" val="63365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CRIME SCENE LIMITS</a:t>
            </a:r>
            <a:endParaRPr lang="en-US" dirty="0"/>
          </a:p>
        </p:txBody>
      </p:sp>
      <p:sp>
        <p:nvSpPr>
          <p:cNvPr id="3" name="Content Placeholder 2"/>
          <p:cNvSpPr>
            <a:spLocks noGrp="1"/>
          </p:cNvSpPr>
          <p:nvPr>
            <p:ph idx="1"/>
          </p:nvPr>
        </p:nvSpPr>
        <p:spPr/>
        <p:txBody>
          <a:bodyPr>
            <a:normAutofit/>
          </a:bodyPr>
          <a:lstStyle/>
          <a:p>
            <a:r>
              <a:rPr lang="en-US" dirty="0"/>
              <a:t>Does the individual have a purpose at the scene?</a:t>
            </a:r>
          </a:p>
          <a:p>
            <a:pPr lvl="4"/>
            <a:r>
              <a:rPr lang="en-US" sz="2000" dirty="0"/>
              <a:t>If not, he/she leaves.</a:t>
            </a:r>
          </a:p>
          <a:p>
            <a:r>
              <a:rPr lang="en-US" dirty="0"/>
              <a:t>These are gawkers, curious police, or other support personnel, who have no business there.</a:t>
            </a:r>
            <a:endParaRPr lang="en-US" sz="1800" dirty="0"/>
          </a:p>
          <a:p>
            <a:pPr lvl="4"/>
            <a:r>
              <a:rPr lang="en-US" sz="2000" dirty="0"/>
              <a:t>If so, when finished he/she leaves.</a:t>
            </a:r>
          </a:p>
          <a:p>
            <a:r>
              <a:rPr lang="en-US" dirty="0"/>
              <a:t>Examples of these are medical personnel or evidence specialists, who have specific purposes (lifting of prints, photos, etc.).</a:t>
            </a:r>
            <a:endParaRPr lang="en-US" sz="1800" dirty="0"/>
          </a:p>
          <a:p>
            <a:pPr lvl="4"/>
            <a:r>
              <a:rPr lang="en-US" sz="2000" dirty="0"/>
              <a:t>Record names and addresses for later elimination purposes.</a:t>
            </a:r>
          </a:p>
          <a:p>
            <a:r>
              <a:rPr lang="en-US" dirty="0"/>
              <a:t>This is done to sort fingerprints.</a:t>
            </a:r>
            <a:endParaRPr lang="en-US" sz="1800" dirty="0"/>
          </a:p>
          <a:p>
            <a:endParaRPr lang="en-US" dirty="0"/>
          </a:p>
        </p:txBody>
      </p:sp>
    </p:spTree>
    <p:extLst>
      <p:ext uri="{BB962C8B-B14F-4D97-AF65-F5344CB8AC3E}">
        <p14:creationId xmlns:p14="http://schemas.microsoft.com/office/powerpoint/2010/main" val="133184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CRIME SCENE LIMITS</a:t>
            </a:r>
            <a:endParaRPr lang="en-US" dirty="0"/>
          </a:p>
        </p:txBody>
      </p:sp>
      <p:sp>
        <p:nvSpPr>
          <p:cNvPr id="3" name="Content Placeholder 2"/>
          <p:cNvSpPr>
            <a:spLocks noGrp="1"/>
          </p:cNvSpPr>
          <p:nvPr>
            <p:ph idx="1"/>
          </p:nvPr>
        </p:nvSpPr>
        <p:spPr>
          <a:xfrm>
            <a:off x="1103312" y="1147156"/>
            <a:ext cx="8946541" cy="5101243"/>
          </a:xfrm>
        </p:spPr>
        <p:txBody>
          <a:bodyPr>
            <a:normAutofit lnSpcReduction="10000"/>
          </a:bodyPr>
          <a:lstStyle/>
          <a:p>
            <a:pPr marL="1371600" lvl="3" indent="0">
              <a:buNone/>
            </a:pPr>
            <a:r>
              <a:rPr lang="en-US" sz="2000" dirty="0"/>
              <a:t>*Safety Line</a:t>
            </a:r>
          </a:p>
          <a:p>
            <a:pPr marL="1371600" lvl="3" indent="0">
              <a:buNone/>
            </a:pPr>
            <a:r>
              <a:rPr lang="en-US" sz="2000" dirty="0"/>
              <a:t>*Media may enter</a:t>
            </a:r>
          </a:p>
          <a:p>
            <a:r>
              <a:rPr lang="en-US" dirty="0"/>
              <a:t>Officers at the scene should under no circumstances give information to reporters.  There should be a designated press relations officer or supervisor for that task. (Use that for a reason.</a:t>
            </a:r>
          </a:p>
          <a:p>
            <a:r>
              <a:rPr lang="en-US" dirty="0"/>
              <a:t>Photography by media is permitted</a:t>
            </a:r>
            <a:endParaRPr lang="en-US" sz="1800" dirty="0"/>
          </a:p>
          <a:p>
            <a:r>
              <a:rPr lang="en-US" dirty="0"/>
              <a:t>Items to remember: </a:t>
            </a:r>
            <a:endParaRPr lang="en-US" sz="1800" dirty="0"/>
          </a:p>
          <a:p>
            <a:r>
              <a:rPr lang="en-US" dirty="0"/>
              <a:t>Do not pose.  </a:t>
            </a:r>
            <a:endParaRPr lang="en-US" sz="1800" dirty="0"/>
          </a:p>
          <a:p>
            <a:r>
              <a:rPr lang="en-US" dirty="0"/>
              <a:t>News reporters should not be allowed to photograph the crime 	scene without permission from the officer in charge.</a:t>
            </a:r>
            <a:endParaRPr lang="en-US" sz="1800" dirty="0"/>
          </a:p>
          <a:p>
            <a:pPr lvl="0"/>
            <a:r>
              <a:rPr lang="en-US" dirty="0"/>
              <a:t>Press should not learn of specific clues or conditions at the crime scene that may be essential to the solution of the crime.  In general, only the criminal profits from that.  (Example: Destruction of evidence he/she has in his/her possession.)</a:t>
            </a:r>
            <a:endParaRPr lang="en-US" sz="1800" dirty="0"/>
          </a:p>
          <a:p>
            <a:endParaRPr lang="en-US" dirty="0"/>
          </a:p>
        </p:txBody>
      </p:sp>
    </p:spTree>
    <p:extLst>
      <p:ext uri="{BB962C8B-B14F-4D97-AF65-F5344CB8AC3E}">
        <p14:creationId xmlns:p14="http://schemas.microsoft.com/office/powerpoint/2010/main" val="407511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CRIME SCENE LIMITS</a:t>
            </a:r>
            <a:endParaRPr lang="en-US" dirty="0"/>
          </a:p>
        </p:txBody>
      </p:sp>
      <p:sp>
        <p:nvSpPr>
          <p:cNvPr id="3" name="Content Placeholder 2"/>
          <p:cNvSpPr>
            <a:spLocks noGrp="1"/>
          </p:cNvSpPr>
          <p:nvPr>
            <p:ph idx="1"/>
          </p:nvPr>
        </p:nvSpPr>
        <p:spPr>
          <a:xfrm>
            <a:off x="1103312" y="1507524"/>
            <a:ext cx="8946541" cy="4740875"/>
          </a:xfrm>
        </p:spPr>
        <p:txBody>
          <a:bodyPr>
            <a:noAutofit/>
          </a:bodyPr>
          <a:lstStyle/>
          <a:p>
            <a:r>
              <a:rPr lang="en-US" dirty="0"/>
              <a:t>Evidence Line</a:t>
            </a:r>
          </a:p>
          <a:p>
            <a:pPr lvl="4"/>
            <a:r>
              <a:rPr lang="en-US" sz="2000" dirty="0"/>
              <a:t>Everything inside this line is being protected for physical evidence.</a:t>
            </a:r>
          </a:p>
          <a:p>
            <a:pPr lvl="4"/>
            <a:r>
              <a:rPr lang="en-US" sz="2000" dirty="0"/>
              <a:t>Keeps out everyone but law enforcement personnel.</a:t>
            </a:r>
          </a:p>
          <a:p>
            <a:pPr lvl="0"/>
            <a:r>
              <a:rPr lang="en-US" dirty="0"/>
              <a:t>Crime scene violators</a:t>
            </a:r>
          </a:p>
          <a:p>
            <a:pPr lvl="2"/>
            <a:r>
              <a:rPr lang="en-US" sz="2000" i="1" dirty="0"/>
              <a:t>Locard’s Law</a:t>
            </a:r>
            <a:r>
              <a:rPr lang="en-US" sz="2000" dirty="0"/>
              <a:t> applies to these also:</a:t>
            </a:r>
          </a:p>
          <a:p>
            <a:pPr lvl="4"/>
            <a:r>
              <a:rPr lang="en-US" sz="2000" dirty="0"/>
              <a:t>Police, Fire, gawkers, weather, animals, etc.</a:t>
            </a:r>
          </a:p>
          <a:p>
            <a:r>
              <a:rPr lang="en-US" i="1" dirty="0"/>
              <a:t>Locard’s Law</a:t>
            </a:r>
            <a:r>
              <a:rPr lang="en-US" dirty="0"/>
              <a:t> includes anybody or anything that enters or exits the crime scene.</a:t>
            </a:r>
          </a:p>
          <a:p>
            <a:pPr lvl="4"/>
            <a:r>
              <a:rPr lang="en-US" sz="2000" dirty="0"/>
              <a:t>Require personnel, who have a need to enter, to do so with their hands in their pockets, and instruct them where to walk.</a:t>
            </a:r>
          </a:p>
        </p:txBody>
      </p:sp>
    </p:spTree>
    <p:extLst>
      <p:ext uri="{BB962C8B-B14F-4D97-AF65-F5344CB8AC3E}">
        <p14:creationId xmlns:p14="http://schemas.microsoft.com/office/powerpoint/2010/main" val="256336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 EVIDENCE CATEGORIES:</a:t>
            </a:r>
          </a:p>
        </p:txBody>
      </p:sp>
      <p:sp>
        <p:nvSpPr>
          <p:cNvPr id="3" name="Content Placeholder 2"/>
          <p:cNvSpPr>
            <a:spLocks noGrp="1"/>
          </p:cNvSpPr>
          <p:nvPr>
            <p:ph idx="1"/>
          </p:nvPr>
        </p:nvSpPr>
        <p:spPr/>
        <p:txBody>
          <a:bodyPr>
            <a:normAutofit lnSpcReduction="10000"/>
          </a:bodyPr>
          <a:lstStyle/>
          <a:p>
            <a:r>
              <a:rPr lang="en-US" dirty="0"/>
              <a:t>Testimony</a:t>
            </a:r>
          </a:p>
          <a:p>
            <a:pPr lvl="1"/>
            <a:r>
              <a:rPr lang="en-US" dirty="0"/>
              <a:t>Excited utterance</a:t>
            </a:r>
          </a:p>
          <a:p>
            <a:pPr lvl="2"/>
            <a:r>
              <a:rPr lang="en-US" dirty="0"/>
              <a:t>Statements made while still under stress from an event.</a:t>
            </a:r>
          </a:p>
          <a:p>
            <a:pPr lvl="1"/>
            <a:r>
              <a:rPr lang="en-US" dirty="0"/>
              <a:t>Suspect, victim, or eyewitness</a:t>
            </a:r>
          </a:p>
          <a:p>
            <a:pPr lvl="2"/>
            <a:r>
              <a:rPr lang="en-US" dirty="0"/>
              <a:t>Courts are beginning to question confessions made by defendants, as well as testimony of any eyewitness.  Prosecutors realize that we need corroboration by the physical evidence.</a:t>
            </a:r>
          </a:p>
          <a:p>
            <a:r>
              <a:rPr lang="en-US" dirty="0"/>
              <a:t>Circumstantial or indirect</a:t>
            </a:r>
          </a:p>
          <a:p>
            <a:pPr lvl="1"/>
            <a:r>
              <a:rPr lang="en-US" dirty="0"/>
              <a:t>When a series of facts unrelated to an argument leads to a deduction that supports that argument.</a:t>
            </a:r>
          </a:p>
          <a:p>
            <a:r>
              <a:rPr lang="en-US" dirty="0"/>
              <a:t>Physical </a:t>
            </a:r>
          </a:p>
          <a:p>
            <a:pPr lvl="1"/>
            <a:r>
              <a:rPr lang="en-US" dirty="0"/>
              <a:t>Any type of evidence having an objective existence.</a:t>
            </a:r>
          </a:p>
        </p:txBody>
      </p:sp>
    </p:spTree>
    <p:extLst>
      <p:ext uri="{BB962C8B-B14F-4D97-AF65-F5344CB8AC3E}">
        <p14:creationId xmlns:p14="http://schemas.microsoft.com/office/powerpoint/2010/main" val="388349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46605" y="448887"/>
            <a:ext cx="9404723" cy="1080654"/>
          </a:xfrm>
        </p:spPr>
        <p:txBody>
          <a:bodyPr/>
          <a:lstStyle/>
          <a:p>
            <a:r>
              <a:rPr lang="en-US" b="1" dirty="0"/>
              <a:t>PHYSICAL EVIDENCE</a:t>
            </a:r>
          </a:p>
        </p:txBody>
      </p:sp>
      <p:sp>
        <p:nvSpPr>
          <p:cNvPr id="3" name="Content Placeholder 2"/>
          <p:cNvSpPr>
            <a:spLocks noGrp="1"/>
          </p:cNvSpPr>
          <p:nvPr>
            <p:ph idx="1"/>
          </p:nvPr>
        </p:nvSpPr>
        <p:spPr>
          <a:xfrm>
            <a:off x="1104293" y="1529541"/>
            <a:ext cx="8946541" cy="5070763"/>
          </a:xfrm>
        </p:spPr>
        <p:txBody>
          <a:bodyPr>
            <a:normAutofit/>
          </a:bodyPr>
          <a:lstStyle/>
          <a:p>
            <a:pPr lvl="0"/>
            <a:r>
              <a:rPr lang="en-US" dirty="0"/>
              <a:t>Physical evidence cannot lie.</a:t>
            </a:r>
          </a:p>
          <a:p>
            <a:pPr lvl="0"/>
            <a:endParaRPr lang="en-US" dirty="0"/>
          </a:p>
          <a:p>
            <a:pPr lvl="0"/>
            <a:r>
              <a:rPr lang="en-US" dirty="0"/>
              <a:t>Essential to a successful conviction.</a:t>
            </a:r>
          </a:p>
          <a:p>
            <a:pPr lvl="0"/>
            <a:endParaRPr lang="en-US" sz="2000" dirty="0"/>
          </a:p>
          <a:p>
            <a:pPr lvl="0"/>
            <a:r>
              <a:rPr lang="en-US" sz="2000" dirty="0"/>
              <a:t>Physical evidence can take any form.</a:t>
            </a:r>
            <a:endParaRPr lang="en-US" dirty="0"/>
          </a:p>
          <a:p>
            <a:pPr lvl="2"/>
            <a:r>
              <a:rPr lang="en-US" sz="2000" dirty="0"/>
              <a:t>Can be as large as a house;</a:t>
            </a:r>
            <a:endParaRPr lang="en-US" dirty="0"/>
          </a:p>
          <a:p>
            <a:pPr lvl="2"/>
            <a:r>
              <a:rPr lang="en-US" sz="2000" dirty="0"/>
              <a:t>Can be as small as a fiber;</a:t>
            </a:r>
            <a:endParaRPr lang="en-US" dirty="0"/>
          </a:p>
          <a:p>
            <a:pPr lvl="2"/>
            <a:r>
              <a:rPr lang="en-US" sz="2000" dirty="0"/>
              <a:t>Can be as fleeting as an odor.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675" y="1529540"/>
            <a:ext cx="5094019" cy="4075215"/>
          </a:xfrm>
          <a:prstGeom prst="rect">
            <a:avLst/>
          </a:prstGeom>
        </p:spPr>
      </p:pic>
    </p:spTree>
    <p:extLst>
      <p:ext uri="{BB962C8B-B14F-4D97-AF65-F5344CB8AC3E}">
        <p14:creationId xmlns:p14="http://schemas.microsoft.com/office/powerpoint/2010/main" val="308514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EVIDENCE</a:t>
            </a:r>
          </a:p>
        </p:txBody>
      </p:sp>
      <p:sp>
        <p:nvSpPr>
          <p:cNvPr id="3" name="Content Placeholder 2"/>
          <p:cNvSpPr>
            <a:spLocks noGrp="1"/>
          </p:cNvSpPr>
          <p:nvPr>
            <p:ph idx="1"/>
          </p:nvPr>
        </p:nvSpPr>
        <p:spPr>
          <a:xfrm>
            <a:off x="1103312" y="1230284"/>
            <a:ext cx="8946541" cy="5018115"/>
          </a:xfrm>
        </p:spPr>
        <p:txBody>
          <a:bodyPr>
            <a:normAutofit/>
          </a:bodyPr>
          <a:lstStyle/>
          <a:p>
            <a:r>
              <a:rPr lang="en-US" sz="2200" dirty="0"/>
              <a:t>Can prove a crime was committed.</a:t>
            </a:r>
          </a:p>
          <a:p>
            <a:pPr marL="914400" lvl="2" indent="0">
              <a:buNone/>
            </a:pPr>
            <a:endParaRPr lang="en-US" sz="1400" dirty="0"/>
          </a:p>
          <a:p>
            <a:pPr lvl="1"/>
            <a:r>
              <a:rPr lang="en-US" dirty="0"/>
              <a:t> Example:	In the case of rape, you need to show lack of consent.  		Physical evidence can show this through torn clothing or injuries.</a:t>
            </a:r>
            <a:endParaRPr lang="en-US" sz="1000" dirty="0"/>
          </a:p>
          <a:p>
            <a:pPr lvl="1"/>
            <a:r>
              <a:rPr lang="en-US" dirty="0"/>
              <a:t> Example:	In the case of arson, there must be some type of 			combustible present in the area of ignition (gas, kerosene, etc.)</a:t>
            </a:r>
          </a:p>
          <a:p>
            <a:pPr lvl="1"/>
            <a:endParaRPr lang="en-US" sz="1000" dirty="0"/>
          </a:p>
          <a:p>
            <a:r>
              <a:rPr lang="en-US" dirty="0"/>
              <a:t> Can prove a suspect was at the scene.  The presence of animal hair or mud from the scene on the suspect.</a:t>
            </a:r>
            <a:endParaRPr lang="en-US" sz="1400" dirty="0"/>
          </a:p>
          <a:p>
            <a:pPr marL="0" indent="0">
              <a:buNone/>
            </a:pPr>
            <a:endParaRPr lang="en-US" sz="1800" dirty="0"/>
          </a:p>
        </p:txBody>
      </p:sp>
    </p:spTree>
    <p:extLst>
      <p:ext uri="{BB962C8B-B14F-4D97-AF65-F5344CB8AC3E}">
        <p14:creationId xmlns:p14="http://schemas.microsoft.com/office/powerpoint/2010/main" val="379321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49382"/>
            <a:ext cx="8946541" cy="6608618"/>
          </a:xfrm>
        </p:spPr>
        <p:txBody>
          <a:bodyPr>
            <a:normAutofit/>
          </a:bodyPr>
          <a:lstStyle/>
          <a:p>
            <a:pPr lvl="2"/>
            <a:r>
              <a:rPr lang="en-US" sz="1900" dirty="0"/>
              <a:t>Can establish the identity of persons associated with the crime.  A specific M.O. (surgical gloves at scene, or a specific type of entry.)</a:t>
            </a:r>
          </a:p>
          <a:p>
            <a:pPr lvl="2"/>
            <a:r>
              <a:rPr lang="en-US" sz="1900" dirty="0"/>
              <a:t>Can exonerate the innocent.  Lack of drugs in the victim’s bloodstream when he claims he was drugged.</a:t>
            </a:r>
          </a:p>
          <a:p>
            <a:pPr lvl="2"/>
            <a:r>
              <a:rPr lang="en-US" sz="1900" dirty="0"/>
              <a:t>Can corroborate the victim’s testimony.  The victim’s blood, prints, etc., at the scene or on the suspect.</a:t>
            </a:r>
          </a:p>
          <a:p>
            <a:pPr lvl="2"/>
            <a:r>
              <a:rPr lang="en-US" sz="1900" dirty="0"/>
              <a:t>A suspect confronted with the evidence may make a confession.</a:t>
            </a:r>
          </a:p>
          <a:p>
            <a:pPr lvl="2"/>
            <a:r>
              <a:rPr lang="en-US" sz="1900" dirty="0"/>
              <a:t>Physical evidence is more reliable than testimony.  Physical evidence does not change, whereas, over a period of time or through talking to people, a witness may fill in areas that were not observed.</a:t>
            </a:r>
          </a:p>
          <a:p>
            <a:pPr lvl="2"/>
            <a:r>
              <a:rPr lang="en-US" sz="1900" dirty="0"/>
              <a:t>Has become more important due to court cases.  Courts not allowing testimony due to hearsay or violation of Miranda.</a:t>
            </a:r>
          </a:p>
          <a:p>
            <a:pPr lvl="2"/>
            <a:r>
              <a:rPr lang="en-US" sz="1900" dirty="0"/>
              <a:t>Physical evidence is expected by juries.</a:t>
            </a:r>
          </a:p>
          <a:p>
            <a:pPr lvl="2"/>
            <a:r>
              <a:rPr lang="en-US" sz="1900" dirty="0"/>
              <a:t>Lack of physical evidence may provide useful information.  Lack of point of entry at a burglary scene, or a lack of footprints in fresh snow at the scene.</a:t>
            </a:r>
          </a:p>
          <a:p>
            <a:pPr marL="0" indent="0">
              <a:buNone/>
            </a:pPr>
            <a:endParaRPr lang="en-US" sz="1900" dirty="0"/>
          </a:p>
          <a:p>
            <a:endParaRPr lang="en-US" dirty="0"/>
          </a:p>
        </p:txBody>
      </p:sp>
    </p:spTree>
    <p:extLst>
      <p:ext uri="{BB962C8B-B14F-4D97-AF65-F5344CB8AC3E}">
        <p14:creationId xmlns:p14="http://schemas.microsoft.com/office/powerpoint/2010/main" val="272524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INFORMATION AND PHYSICAL EVIDENCE</a:t>
            </a:r>
            <a:endParaRPr lang="en-US" dirty="0"/>
          </a:p>
        </p:txBody>
      </p:sp>
      <p:sp>
        <p:nvSpPr>
          <p:cNvPr id="3" name="Content Placeholder 2"/>
          <p:cNvSpPr>
            <a:spLocks noGrp="1"/>
          </p:cNvSpPr>
          <p:nvPr>
            <p:ph idx="1"/>
          </p:nvPr>
        </p:nvSpPr>
        <p:spPr/>
        <p:txBody>
          <a:bodyPr>
            <a:normAutofit lnSpcReduction="10000"/>
          </a:bodyPr>
          <a:lstStyle/>
          <a:p>
            <a:r>
              <a:rPr lang="en-US" dirty="0"/>
              <a:t>Considering the impossibility that everyone is a suspect, we must utilize information and physical evidence to reduce the number of suspects.</a:t>
            </a:r>
            <a:endParaRPr lang="en-US" sz="1800" dirty="0"/>
          </a:p>
          <a:p>
            <a:pPr lvl="0"/>
            <a:r>
              <a:rPr lang="en-US" dirty="0"/>
              <a:t>Information</a:t>
            </a:r>
            <a:endParaRPr lang="en-US" sz="1800" dirty="0"/>
          </a:p>
          <a:p>
            <a:pPr lvl="0"/>
            <a:r>
              <a:rPr lang="en-US" dirty="0"/>
              <a:t>Primary to locating a suspect:</a:t>
            </a:r>
            <a:endParaRPr lang="en-US" sz="1800" dirty="0"/>
          </a:p>
          <a:p>
            <a:r>
              <a:rPr lang="en-US" dirty="0"/>
              <a:t>Upon arriving at a crime scene, contact possible witnesses or victims; obtain suspect information (description, direction of travel, vehicle or on foot, etc.) and broadcast it</a:t>
            </a:r>
            <a:endParaRPr lang="en-US" sz="1800" dirty="0"/>
          </a:p>
          <a:p>
            <a:pPr lvl="0"/>
            <a:r>
              <a:rPr lang="en-US" dirty="0"/>
              <a:t>Secondary to convicting a suspect:</a:t>
            </a:r>
            <a:endParaRPr lang="en-US" sz="1800" dirty="0"/>
          </a:p>
          <a:p>
            <a:pPr lvl="1"/>
            <a:r>
              <a:rPr lang="en-US" dirty="0"/>
              <a:t>Testimonial evidence;</a:t>
            </a:r>
            <a:endParaRPr lang="en-US" sz="1800" dirty="0"/>
          </a:p>
          <a:p>
            <a:pPr lvl="1"/>
            <a:r>
              <a:rPr lang="en-US" dirty="0"/>
              <a:t>Identification of possible suspect through photo line-up, or positive identification if a suspect is detained.</a:t>
            </a:r>
            <a:endParaRPr lang="en-US" sz="1600" dirty="0"/>
          </a:p>
          <a:p>
            <a:endParaRPr lang="en-US" sz="1800" dirty="0"/>
          </a:p>
        </p:txBody>
      </p:sp>
    </p:spTree>
    <p:extLst>
      <p:ext uri="{BB962C8B-B14F-4D97-AF65-F5344CB8AC3E}">
        <p14:creationId xmlns:p14="http://schemas.microsoft.com/office/powerpoint/2010/main" val="407974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PHYSICAL EVIDENCE</a:t>
            </a:r>
            <a:br>
              <a:rPr lang="en-US" dirty="0"/>
            </a:br>
            <a:endParaRPr lang="en-US" dirty="0"/>
          </a:p>
        </p:txBody>
      </p:sp>
      <p:sp>
        <p:nvSpPr>
          <p:cNvPr id="3" name="Content Placeholder 2"/>
          <p:cNvSpPr>
            <a:spLocks noGrp="1"/>
          </p:cNvSpPr>
          <p:nvPr>
            <p:ph idx="1"/>
          </p:nvPr>
        </p:nvSpPr>
        <p:spPr/>
        <p:txBody>
          <a:bodyPr/>
          <a:lstStyle/>
          <a:p>
            <a:pPr lvl="0"/>
            <a:r>
              <a:rPr lang="en-US" dirty="0"/>
              <a:t>Primary to convicting a suspect:</a:t>
            </a:r>
          </a:p>
          <a:p>
            <a:pPr marL="0" indent="0">
              <a:buNone/>
            </a:pPr>
            <a:endParaRPr lang="en-US" dirty="0"/>
          </a:p>
          <a:p>
            <a:r>
              <a:rPr lang="en-US" dirty="0"/>
              <a:t>Fingerprints or blood at the scene will not immediately locate a subject, but it will assist in the conviction.</a:t>
            </a:r>
          </a:p>
          <a:p>
            <a:pPr marL="0" indent="0">
              <a:buNone/>
            </a:pPr>
            <a:endParaRPr lang="en-US" dirty="0"/>
          </a:p>
          <a:p>
            <a:pPr lvl="0"/>
            <a:r>
              <a:rPr lang="en-US" dirty="0"/>
              <a:t>Secondary to locating a suspect:</a:t>
            </a:r>
          </a:p>
          <a:p>
            <a:pPr marL="0" indent="0">
              <a:buNone/>
            </a:pPr>
            <a:endParaRPr lang="en-US" dirty="0"/>
          </a:p>
          <a:p>
            <a:r>
              <a:rPr lang="en-US" dirty="0"/>
              <a:t>The same fingerprints taken at the scene may be matched and will assist in identifying a suspect and possibly obtaining a warrant.</a:t>
            </a:r>
          </a:p>
        </p:txBody>
      </p:sp>
    </p:spTree>
    <p:extLst>
      <p:ext uri="{BB962C8B-B14F-4D97-AF65-F5344CB8AC3E}">
        <p14:creationId xmlns:p14="http://schemas.microsoft.com/office/powerpoint/2010/main" val="94320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LOCARD’S LAW</a:t>
            </a:r>
            <a:endParaRPr lang="en-US" dirty="0"/>
          </a:p>
        </p:txBody>
      </p:sp>
      <p:sp>
        <p:nvSpPr>
          <p:cNvPr id="3" name="Content Placeholder 2"/>
          <p:cNvSpPr>
            <a:spLocks noGrp="1"/>
          </p:cNvSpPr>
          <p:nvPr>
            <p:ph idx="1"/>
          </p:nvPr>
        </p:nvSpPr>
        <p:spPr/>
        <p:txBody>
          <a:bodyPr/>
          <a:lstStyle/>
          <a:p>
            <a:pPr marL="0" indent="0" algn="ctr">
              <a:buNone/>
            </a:pPr>
            <a:r>
              <a:rPr lang="en-US" sz="3200" i="1" dirty="0"/>
              <a:t>It is not possible to come into contact with an environment without changing it in some way, whether by adding to (prints, blood, etc.) or subtracting from (stereo, serial numbers, mud, etc.).</a:t>
            </a:r>
            <a:endParaRPr lang="en-US" sz="3200" dirty="0"/>
          </a:p>
          <a:p>
            <a:endParaRPr lang="en-US" dirty="0"/>
          </a:p>
        </p:txBody>
      </p:sp>
    </p:spTree>
    <p:extLst>
      <p:ext uri="{BB962C8B-B14F-4D97-AF65-F5344CB8AC3E}">
        <p14:creationId xmlns:p14="http://schemas.microsoft.com/office/powerpoint/2010/main" val="304782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LAW ENFORCEMENT OFFICER’S APPROACH</a:t>
            </a:r>
            <a:br>
              <a:rPr lang="en-US" dirty="0"/>
            </a:br>
            <a:endParaRPr lang="en-US" dirty="0"/>
          </a:p>
        </p:txBody>
      </p:sp>
      <p:sp>
        <p:nvSpPr>
          <p:cNvPr id="3" name="Content Placeholder 2"/>
          <p:cNvSpPr>
            <a:spLocks noGrp="1"/>
          </p:cNvSpPr>
          <p:nvPr>
            <p:ph idx="1"/>
          </p:nvPr>
        </p:nvSpPr>
        <p:spPr/>
        <p:txBody>
          <a:bodyPr>
            <a:normAutofit/>
          </a:bodyPr>
          <a:lstStyle/>
          <a:p>
            <a:r>
              <a:rPr lang="en-US" dirty="0"/>
              <a:t>The officer’s approach to thinking is considerably different from that of the rest of society.</a:t>
            </a:r>
          </a:p>
          <a:p>
            <a:pPr lvl="0"/>
            <a:r>
              <a:rPr lang="en-US" dirty="0"/>
              <a:t>During any investigation, we must believe nothing we are told.</a:t>
            </a:r>
            <a:endParaRPr lang="en-US" sz="1800" dirty="0"/>
          </a:p>
          <a:p>
            <a:pPr lvl="1"/>
            <a:r>
              <a:rPr lang="en-US" dirty="0"/>
              <a:t>Victims lie and distort facts.</a:t>
            </a:r>
            <a:endParaRPr lang="en-US" sz="1800" dirty="0"/>
          </a:p>
          <a:p>
            <a:pPr lvl="1"/>
            <a:r>
              <a:rPr lang="en-US" dirty="0"/>
              <a:t>Fear, insurance fraud, emotions.</a:t>
            </a:r>
            <a:endParaRPr lang="en-US" sz="1600" dirty="0"/>
          </a:p>
          <a:p>
            <a:pPr lvl="1"/>
            <a:r>
              <a:rPr lang="en-US" dirty="0"/>
              <a:t>Witnesses lie and distort facts</a:t>
            </a:r>
            <a:endParaRPr lang="en-US" sz="1600" dirty="0"/>
          </a:p>
          <a:p>
            <a:pPr lvl="1"/>
            <a:r>
              <a:rPr lang="en-US" dirty="0"/>
              <a:t>Persons who dislike police, suspects lie to conceal truth, emotions.</a:t>
            </a:r>
            <a:endParaRPr lang="en-US" sz="1600" dirty="0"/>
          </a:p>
          <a:p>
            <a:endParaRPr lang="en-US" dirty="0"/>
          </a:p>
        </p:txBody>
      </p:sp>
    </p:spTree>
    <p:extLst>
      <p:ext uri="{BB962C8B-B14F-4D97-AF65-F5344CB8AC3E}">
        <p14:creationId xmlns:p14="http://schemas.microsoft.com/office/powerpoint/2010/main" val="331797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LOCARD’S LAW</a:t>
            </a:r>
            <a:endParaRPr lang="en-US" dirty="0"/>
          </a:p>
        </p:txBody>
      </p:sp>
      <p:sp>
        <p:nvSpPr>
          <p:cNvPr id="3" name="Content Placeholder 2"/>
          <p:cNvSpPr>
            <a:spLocks noGrp="1"/>
          </p:cNvSpPr>
          <p:nvPr>
            <p:ph idx="1"/>
          </p:nvPr>
        </p:nvSpPr>
        <p:spPr/>
        <p:txBody>
          <a:bodyPr>
            <a:normAutofit fontScale="92500" lnSpcReduction="20000"/>
          </a:bodyPr>
          <a:lstStyle/>
          <a:p>
            <a:r>
              <a:rPr lang="en-US" dirty="0"/>
              <a:t>An understanding of </a:t>
            </a:r>
            <a:r>
              <a:rPr lang="en-US" i="1" dirty="0"/>
              <a:t>Locard’s Law</a:t>
            </a:r>
            <a:r>
              <a:rPr lang="en-US" dirty="0"/>
              <a:t> makes it clear that we will always have physical evidence at a crime scene.</a:t>
            </a:r>
          </a:p>
          <a:p>
            <a:pPr marL="0" indent="0">
              <a:buNone/>
            </a:pPr>
            <a:endParaRPr lang="en-US" dirty="0"/>
          </a:p>
          <a:p>
            <a:pPr lvl="0"/>
            <a:r>
              <a:rPr lang="en-US" dirty="0"/>
              <a:t>When a suspect enters a crime scene, the suspect will leave something of himself/herself and take something from the scene when exiting.</a:t>
            </a:r>
          </a:p>
          <a:p>
            <a:endParaRPr lang="en-US" dirty="0"/>
          </a:p>
          <a:p>
            <a:pPr lvl="0"/>
            <a:r>
              <a:rPr lang="en-US" b="1" dirty="0"/>
              <a:t>Theory of Transfer</a:t>
            </a:r>
            <a:r>
              <a:rPr lang="en-US" dirty="0"/>
              <a:t> is the leaving of something or taking away of something at the scene.</a:t>
            </a:r>
          </a:p>
          <a:p>
            <a:pPr marL="0" indent="0">
              <a:buNone/>
            </a:pPr>
            <a:endParaRPr lang="en-US" dirty="0"/>
          </a:p>
          <a:p>
            <a:pPr lvl="0"/>
            <a:r>
              <a:rPr lang="en-US" b="1" dirty="0"/>
              <a:t>Theory of Mutual Exchange</a:t>
            </a:r>
            <a:r>
              <a:rPr lang="en-US" dirty="0"/>
              <a:t> applies to the greatest extent in the crime of rape (exchange of semen).  There is also a possibility of exchange in situations of assault and a mutual exchange of blood or other body fluids.</a:t>
            </a:r>
          </a:p>
          <a:p>
            <a:endParaRPr lang="en-US" dirty="0"/>
          </a:p>
        </p:txBody>
      </p:sp>
    </p:spTree>
    <p:extLst>
      <p:ext uri="{BB962C8B-B14F-4D97-AF65-F5344CB8AC3E}">
        <p14:creationId xmlns:p14="http://schemas.microsoft.com/office/powerpoint/2010/main" val="386608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LOCARD’S LAW</a:t>
            </a:r>
            <a:endParaRPr lang="en-US" dirty="0"/>
          </a:p>
        </p:txBody>
      </p:sp>
      <p:sp>
        <p:nvSpPr>
          <p:cNvPr id="3" name="Content Placeholder 2"/>
          <p:cNvSpPr>
            <a:spLocks noGrp="1"/>
          </p:cNvSpPr>
          <p:nvPr>
            <p:ph idx="1"/>
          </p:nvPr>
        </p:nvSpPr>
        <p:spPr/>
        <p:txBody>
          <a:bodyPr>
            <a:normAutofit/>
          </a:bodyPr>
          <a:lstStyle/>
          <a:p>
            <a:pPr lvl="0"/>
            <a:r>
              <a:rPr lang="en-US" dirty="0"/>
              <a:t>There will always be a transfer.</a:t>
            </a:r>
            <a:endParaRPr lang="en-US" sz="1800" dirty="0"/>
          </a:p>
          <a:p>
            <a:pPr lvl="0"/>
            <a:r>
              <a:rPr lang="en-US" dirty="0"/>
              <a:t>Does crime scene warrant complete search?</a:t>
            </a:r>
            <a:endParaRPr lang="en-US" sz="1800" dirty="0"/>
          </a:p>
          <a:p>
            <a:pPr lvl="1"/>
            <a:r>
              <a:rPr lang="en-US" dirty="0"/>
              <a:t>A more serious crime requires a more thorough search.</a:t>
            </a:r>
          </a:p>
          <a:p>
            <a:pPr lvl="0"/>
            <a:endParaRPr lang="en-US" sz="1800" dirty="0"/>
          </a:p>
          <a:p>
            <a:pPr lvl="1"/>
            <a:r>
              <a:rPr lang="en-US" sz="2000" dirty="0"/>
              <a:t>This is where you, as an initial officer on the scene, have to make a determination as to how many man-hours should be spent investigating this incident.  It can be as little as taking a few statements and writing a report, as much as having an evidence technician obtain prints and pictures, or as great as having detectives and Identification Section respond.</a:t>
            </a:r>
            <a:br>
              <a:rPr lang="en-US" sz="2000" dirty="0"/>
            </a:br>
            <a:r>
              <a:rPr lang="en-US" dirty="0"/>
              <a:t> </a:t>
            </a:r>
            <a:endParaRPr lang="en-US" sz="1800" dirty="0"/>
          </a:p>
          <a:p>
            <a:endParaRPr lang="en-US" dirty="0"/>
          </a:p>
        </p:txBody>
      </p:sp>
    </p:spTree>
    <p:extLst>
      <p:ext uri="{BB962C8B-B14F-4D97-AF65-F5344CB8AC3E}">
        <p14:creationId xmlns:p14="http://schemas.microsoft.com/office/powerpoint/2010/main" val="4274056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AND INDIVIDUAL CHARACTERISTICS</a:t>
            </a:r>
            <a:br>
              <a:rPr lang="en-US" dirty="0"/>
            </a:br>
            <a:endParaRPr lang="en-US" dirty="0"/>
          </a:p>
        </p:txBody>
      </p:sp>
      <p:sp>
        <p:nvSpPr>
          <p:cNvPr id="3" name="Content Placeholder 2"/>
          <p:cNvSpPr>
            <a:spLocks noGrp="1"/>
          </p:cNvSpPr>
          <p:nvPr>
            <p:ph idx="1"/>
          </p:nvPr>
        </p:nvSpPr>
        <p:spPr/>
        <p:txBody>
          <a:bodyPr>
            <a:normAutofit/>
          </a:bodyPr>
          <a:lstStyle/>
          <a:p>
            <a:r>
              <a:rPr lang="en-US" dirty="0"/>
              <a:t>Our process of elimination continues with the use of class and individual characteristics as tools.</a:t>
            </a:r>
            <a:endParaRPr lang="en-US" sz="1800" dirty="0"/>
          </a:p>
          <a:p>
            <a:pPr lvl="2"/>
            <a:r>
              <a:rPr lang="en-US" sz="2000" dirty="0"/>
              <a:t>Tools Used For Elimination</a:t>
            </a:r>
          </a:p>
        </p:txBody>
      </p:sp>
    </p:spTree>
    <p:extLst>
      <p:ext uri="{BB962C8B-B14F-4D97-AF65-F5344CB8AC3E}">
        <p14:creationId xmlns:p14="http://schemas.microsoft.com/office/powerpoint/2010/main" val="2166379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CHARACTERISTICS</a:t>
            </a:r>
          </a:p>
        </p:txBody>
      </p:sp>
      <p:sp>
        <p:nvSpPr>
          <p:cNvPr id="3" name="Content Placeholder 2"/>
          <p:cNvSpPr>
            <a:spLocks noGrp="1"/>
          </p:cNvSpPr>
          <p:nvPr>
            <p:ph idx="1"/>
          </p:nvPr>
        </p:nvSpPr>
        <p:spPr/>
        <p:txBody>
          <a:bodyPr/>
          <a:lstStyle/>
          <a:p>
            <a:r>
              <a:rPr lang="en-US" sz="2800" dirty="0"/>
              <a:t>True of more than one </a:t>
            </a:r>
          </a:p>
          <a:p>
            <a:pPr lvl="1"/>
            <a:r>
              <a:rPr lang="en-US" sz="2200" dirty="0"/>
              <a:t>Fibers</a:t>
            </a:r>
          </a:p>
          <a:p>
            <a:pPr lvl="1"/>
            <a:r>
              <a:rPr lang="en-US" sz="2400" dirty="0"/>
              <a:t>Paint</a:t>
            </a:r>
          </a:p>
          <a:p>
            <a:pPr lvl="1"/>
            <a:r>
              <a:rPr lang="en-US" sz="2400" dirty="0"/>
              <a:t>Hair</a:t>
            </a:r>
          </a:p>
          <a:p>
            <a:pPr lvl="1"/>
            <a:r>
              <a:rPr lang="en-US" sz="2400" dirty="0"/>
              <a:t>Blood types: </a:t>
            </a:r>
            <a:r>
              <a:rPr lang="en-US" dirty="0"/>
              <a:t>Typing as is A-B-O or animal or human, but it cannot determine an individual.  The exception to this rule is the DNA processing where blood can now be identified to a single person.</a:t>
            </a:r>
            <a:endParaRPr lang="en-US" sz="1600"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345" y="2219173"/>
            <a:ext cx="2619375" cy="1743075"/>
          </a:xfrm>
          <a:prstGeom prst="rect">
            <a:avLst/>
          </a:prstGeom>
        </p:spPr>
      </p:pic>
    </p:spTree>
    <p:extLst>
      <p:ext uri="{BB962C8B-B14F-4D97-AF65-F5344CB8AC3E}">
        <p14:creationId xmlns:p14="http://schemas.microsoft.com/office/powerpoint/2010/main" val="2132783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INDIVIDUAL CHARACTERISTICS</a:t>
            </a:r>
            <a:br>
              <a:rPr lang="en-US" dirty="0"/>
            </a:br>
            <a:endParaRPr lang="en-US" dirty="0"/>
          </a:p>
        </p:txBody>
      </p:sp>
      <p:sp>
        <p:nvSpPr>
          <p:cNvPr id="3" name="Content Placeholder 2"/>
          <p:cNvSpPr>
            <a:spLocks noGrp="1"/>
          </p:cNvSpPr>
          <p:nvPr>
            <p:ph idx="1"/>
          </p:nvPr>
        </p:nvSpPr>
        <p:spPr/>
        <p:txBody>
          <a:bodyPr>
            <a:normAutofit/>
          </a:bodyPr>
          <a:lstStyle/>
          <a:p>
            <a:pPr lvl="1"/>
            <a:r>
              <a:rPr lang="en-US" sz="2800" dirty="0"/>
              <a:t>True for only one, unique</a:t>
            </a:r>
          </a:p>
          <a:p>
            <a:pPr lvl="2"/>
            <a:r>
              <a:rPr lang="en-US" sz="2600" dirty="0"/>
              <a:t>Finger, palm, and foot prints</a:t>
            </a:r>
          </a:p>
          <a:p>
            <a:pPr lvl="2"/>
            <a:r>
              <a:rPr lang="en-US" sz="2600" dirty="0"/>
              <a:t>Bite marks</a:t>
            </a:r>
          </a:p>
          <a:p>
            <a:pPr lvl="2"/>
            <a:r>
              <a:rPr lang="en-US" sz="2600" dirty="0"/>
              <a:t>Tool marks</a:t>
            </a:r>
          </a:p>
          <a:p>
            <a:pPr lvl="2"/>
            <a:r>
              <a:rPr lang="en-US" sz="2600" dirty="0"/>
              <a:t>Blood with DNA processing</a:t>
            </a:r>
            <a:br>
              <a:rPr lang="en-US" sz="2600" dirty="0"/>
            </a:br>
            <a:r>
              <a:rPr lang="en-US" sz="2600"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709" y="2052918"/>
            <a:ext cx="3810000" cy="2857500"/>
          </a:xfrm>
          <a:prstGeom prst="rect">
            <a:avLst/>
          </a:prstGeom>
        </p:spPr>
      </p:pic>
    </p:spTree>
    <p:extLst>
      <p:ext uri="{BB962C8B-B14F-4D97-AF65-F5344CB8AC3E}">
        <p14:creationId xmlns:p14="http://schemas.microsoft.com/office/powerpoint/2010/main" val="1220574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INVESTIGATIVE HYPOTHESIS</a:t>
            </a:r>
            <a:br>
              <a:rPr lang="en-US" dirty="0"/>
            </a:br>
            <a:endParaRPr lang="en-US" dirty="0"/>
          </a:p>
        </p:txBody>
      </p:sp>
      <p:sp>
        <p:nvSpPr>
          <p:cNvPr id="3" name="Content Placeholder 2"/>
          <p:cNvSpPr>
            <a:spLocks noGrp="1"/>
          </p:cNvSpPr>
          <p:nvPr>
            <p:ph idx="1"/>
          </p:nvPr>
        </p:nvSpPr>
        <p:spPr>
          <a:xfrm>
            <a:off x="1103312" y="1429790"/>
            <a:ext cx="8946541" cy="4818610"/>
          </a:xfrm>
        </p:spPr>
        <p:txBody>
          <a:bodyPr>
            <a:normAutofit fontScale="92500" lnSpcReduction="10000"/>
          </a:bodyPr>
          <a:lstStyle/>
          <a:p>
            <a:r>
              <a:rPr lang="en-US" dirty="0"/>
              <a:t>To make the best use of obtained facts during an investigation, it is best to have a plan.  A plan that may be used in any form of investigation is the development of an investigative hypothesis.</a:t>
            </a:r>
          </a:p>
          <a:p>
            <a:pPr marL="0" indent="0">
              <a:buNone/>
            </a:pPr>
            <a:endParaRPr lang="en-US" dirty="0"/>
          </a:p>
          <a:p>
            <a:pPr lvl="0"/>
            <a:r>
              <a:rPr lang="en-US" dirty="0"/>
              <a:t>Have a reasonable set of assumptions.</a:t>
            </a:r>
          </a:p>
          <a:p>
            <a:pPr marL="0" indent="0">
              <a:buNone/>
            </a:pPr>
            <a:endParaRPr lang="en-US" dirty="0"/>
          </a:p>
          <a:p>
            <a:r>
              <a:rPr lang="en-US" dirty="0"/>
              <a:t>As an experienced investigator, you will begin making assumptions even when dispatched to a call, due to prior experiences.</a:t>
            </a:r>
          </a:p>
          <a:p>
            <a:pPr marL="0" indent="0">
              <a:buNone/>
            </a:pPr>
            <a:endParaRPr lang="en-US" dirty="0"/>
          </a:p>
          <a:p>
            <a:pPr lvl="0"/>
            <a:r>
              <a:rPr lang="en-US" dirty="0"/>
              <a:t>Who, What, Where, When, Why, How:</a:t>
            </a:r>
          </a:p>
          <a:p>
            <a:pPr marL="0" indent="0">
              <a:buNone/>
            </a:pPr>
            <a:endParaRPr lang="en-US" dirty="0"/>
          </a:p>
          <a:p>
            <a:r>
              <a:rPr lang="en-US" dirty="0"/>
              <a:t>You should attempt to answer all of these questions on the initial contact.</a:t>
            </a:r>
          </a:p>
        </p:txBody>
      </p:sp>
    </p:spTree>
    <p:extLst>
      <p:ext uri="{BB962C8B-B14F-4D97-AF65-F5344CB8AC3E}">
        <p14:creationId xmlns:p14="http://schemas.microsoft.com/office/powerpoint/2010/main" val="422637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INVESTIGATIVE HYPOTHESIS</a:t>
            </a:r>
            <a:endParaRPr lang="en-US" dirty="0"/>
          </a:p>
        </p:txBody>
      </p:sp>
      <p:sp>
        <p:nvSpPr>
          <p:cNvPr id="3" name="Content Placeholder 2"/>
          <p:cNvSpPr>
            <a:spLocks noGrp="1"/>
          </p:cNvSpPr>
          <p:nvPr>
            <p:ph idx="1"/>
          </p:nvPr>
        </p:nvSpPr>
        <p:spPr>
          <a:xfrm>
            <a:off x="1103312" y="1230284"/>
            <a:ext cx="8946541" cy="5436522"/>
          </a:xfrm>
        </p:spPr>
        <p:txBody>
          <a:bodyPr>
            <a:normAutofit/>
          </a:bodyPr>
          <a:lstStyle/>
          <a:p>
            <a:pPr lvl="0"/>
            <a:r>
              <a:rPr lang="en-US" dirty="0"/>
              <a:t>Base assumptions upon actual observations.</a:t>
            </a:r>
          </a:p>
          <a:p>
            <a:r>
              <a:rPr lang="en-US" dirty="0"/>
              <a:t>After making initial contact, you develop a theory as to what occurred and how to continue.</a:t>
            </a:r>
          </a:p>
          <a:p>
            <a:pPr lvl="0"/>
            <a:r>
              <a:rPr lang="en-US" dirty="0"/>
              <a:t>The hypothesis must be reassessed.</a:t>
            </a:r>
          </a:p>
          <a:p>
            <a:r>
              <a:rPr lang="en-US" dirty="0"/>
              <a:t>By doing further investigation (obtaining physical evidence) and follow-up, you reassess your theory.</a:t>
            </a:r>
          </a:p>
          <a:p>
            <a:pPr lvl="0"/>
            <a:r>
              <a:rPr lang="en-US" dirty="0"/>
              <a:t>Does the theory still stand based upon these new facts?  </a:t>
            </a:r>
          </a:p>
          <a:p>
            <a:r>
              <a:rPr lang="en-US" dirty="0"/>
              <a:t>Corroborating evidence, testimony from witnesses, etc.</a:t>
            </a:r>
          </a:p>
          <a:p>
            <a:pPr lvl="0"/>
            <a:r>
              <a:rPr lang="en-US" dirty="0"/>
              <a:t>We don’t change facts to match theory: Change theory to match facts.</a:t>
            </a:r>
          </a:p>
          <a:p>
            <a:pPr lvl="0"/>
            <a:r>
              <a:rPr lang="en-US" dirty="0"/>
              <a:t>The theory may change based upon new facts.</a:t>
            </a:r>
          </a:p>
          <a:p>
            <a:r>
              <a:rPr lang="en-US" dirty="0"/>
              <a:t>The theory must match new facts.</a:t>
            </a:r>
          </a:p>
        </p:txBody>
      </p:sp>
    </p:spTree>
    <p:extLst>
      <p:ext uri="{BB962C8B-B14F-4D97-AF65-F5344CB8AC3E}">
        <p14:creationId xmlns:p14="http://schemas.microsoft.com/office/powerpoint/2010/main" val="2428596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br>
              <a:rPr lang="en-US" dirty="0"/>
            </a:br>
            <a:endParaRPr lang="en-US" dirty="0"/>
          </a:p>
        </p:txBody>
      </p:sp>
      <p:sp>
        <p:nvSpPr>
          <p:cNvPr id="3" name="Content Placeholder 2"/>
          <p:cNvSpPr>
            <a:spLocks noGrp="1"/>
          </p:cNvSpPr>
          <p:nvPr>
            <p:ph idx="1"/>
          </p:nvPr>
        </p:nvSpPr>
        <p:spPr/>
        <p:txBody>
          <a:bodyPr>
            <a:normAutofit/>
          </a:bodyPr>
          <a:lstStyle/>
          <a:p>
            <a:r>
              <a:rPr lang="en-US" dirty="0"/>
              <a:t>To properly search a crime scene without the loss of evidence during the process, we must consider the following principles of crime scene investigation.</a:t>
            </a:r>
            <a:endParaRPr lang="en-US" sz="1800" dirty="0"/>
          </a:p>
          <a:p>
            <a:endParaRPr lang="en-US" sz="2400" b="1" dirty="0"/>
          </a:p>
          <a:p>
            <a:r>
              <a:rPr lang="en-US" sz="2400" b="1" dirty="0"/>
              <a:t>Be thorough</a:t>
            </a:r>
            <a:r>
              <a:rPr lang="en-US" sz="2400" dirty="0"/>
              <a:t>:</a:t>
            </a:r>
          </a:p>
          <a:p>
            <a:pPr lvl="2"/>
            <a:r>
              <a:rPr lang="en-US" dirty="0"/>
              <a:t>If it is avoidable, do not examine an outdoor crime scene until good daylight prevails.  Certain evidence that cannot be discernible in artificial light shows up quite clearly in daylight.</a:t>
            </a:r>
            <a:endParaRPr lang="en-US" sz="1400" dirty="0"/>
          </a:p>
          <a:p>
            <a:pPr lvl="2"/>
            <a:r>
              <a:rPr lang="en-US" dirty="0"/>
              <a:t>Evidence and information of a fragile nature should be collected before material that is less likely to be destroyed.</a:t>
            </a:r>
            <a:endParaRPr lang="en-US" sz="1400" dirty="0"/>
          </a:p>
          <a:p>
            <a:endParaRPr lang="en-US" dirty="0"/>
          </a:p>
        </p:txBody>
      </p:sp>
    </p:spTree>
    <p:extLst>
      <p:ext uri="{BB962C8B-B14F-4D97-AF65-F5344CB8AC3E}">
        <p14:creationId xmlns:p14="http://schemas.microsoft.com/office/powerpoint/2010/main" val="274840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Find everything that’s there.</a:t>
            </a:r>
            <a:endParaRPr lang="en-US" sz="1800" dirty="0"/>
          </a:p>
          <a:p>
            <a:pPr lvl="1"/>
            <a:r>
              <a:rPr lang="en-US" dirty="0"/>
              <a:t>Minute trace evidence (examples: hairs, fibers, glass fragments, etc.)</a:t>
            </a:r>
            <a:endParaRPr lang="en-US" sz="1600" dirty="0"/>
          </a:p>
          <a:p>
            <a:r>
              <a:rPr lang="en-US" dirty="0"/>
              <a:t>Ways of collection include:</a:t>
            </a:r>
            <a:endParaRPr lang="en-US" sz="1800" dirty="0"/>
          </a:p>
          <a:p>
            <a:pPr lvl="1"/>
            <a:r>
              <a:rPr lang="en-US" dirty="0"/>
              <a:t>Specially equipped vacuums;</a:t>
            </a:r>
            <a:endParaRPr lang="en-US" sz="1600" dirty="0"/>
          </a:p>
          <a:p>
            <a:pPr lvl="1"/>
            <a:r>
              <a:rPr lang="en-US" dirty="0"/>
              <a:t>Shaking items onto a clean sheet of paper;</a:t>
            </a:r>
            <a:endParaRPr lang="en-US" sz="1600" dirty="0"/>
          </a:p>
          <a:p>
            <a:pPr lvl="1"/>
            <a:r>
              <a:rPr lang="en-US" dirty="0"/>
              <a:t>Cellophane tape.  </a:t>
            </a:r>
            <a:endParaRPr lang="en-US" sz="1600" dirty="0"/>
          </a:p>
          <a:p>
            <a:pPr lvl="1"/>
            <a:r>
              <a:rPr lang="en-US" dirty="0"/>
              <a:t>Take a 4” piece, press it on the suspected area and then press onto a slide.  Never use transparent tape for paint chips or hair.  Tape will possibly destroy the surface of the paint, and it appears metallic under the microscope.</a:t>
            </a:r>
            <a:endParaRPr lang="en-US" sz="1600" dirty="0"/>
          </a:p>
          <a:p>
            <a:pPr lvl="1"/>
            <a:r>
              <a:rPr lang="en-US" dirty="0"/>
              <a:t>We cannot afford to lose any evidence.</a:t>
            </a:r>
            <a:endParaRPr lang="en-US" sz="1600" dirty="0"/>
          </a:p>
          <a:p>
            <a:r>
              <a:rPr lang="en-US" dirty="0"/>
              <a:t>Remember </a:t>
            </a:r>
            <a:r>
              <a:rPr lang="en-US" i="1" dirty="0"/>
              <a:t>Locard’s Law</a:t>
            </a:r>
            <a:r>
              <a:rPr lang="en-US" dirty="0"/>
              <a:t>.  Also, never touch, change, or alter anything until identified, photographed, measured, and recorded.</a:t>
            </a:r>
            <a:br>
              <a:rPr lang="en-US" dirty="0"/>
            </a:br>
            <a:r>
              <a:rPr lang="en-US" dirty="0"/>
              <a:t> </a:t>
            </a:r>
            <a:endParaRPr lang="en-US" sz="1800" dirty="0"/>
          </a:p>
          <a:p>
            <a:endParaRPr lang="en-US" dirty="0"/>
          </a:p>
        </p:txBody>
      </p:sp>
    </p:spTree>
    <p:extLst>
      <p:ext uri="{BB962C8B-B14F-4D97-AF65-F5344CB8AC3E}">
        <p14:creationId xmlns:p14="http://schemas.microsoft.com/office/powerpoint/2010/main" val="3047280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normAutofit lnSpcReduction="10000"/>
          </a:bodyPr>
          <a:lstStyle/>
          <a:p>
            <a:pPr lvl="0"/>
            <a:r>
              <a:rPr lang="en-US" sz="2400" b="1" dirty="0"/>
              <a:t>Be organized</a:t>
            </a:r>
          </a:p>
          <a:p>
            <a:pPr lvl="1"/>
            <a:r>
              <a:rPr lang="en-US" dirty="0"/>
              <a:t>We save time and limit contamination</a:t>
            </a:r>
            <a:endParaRPr lang="en-US" sz="1600" dirty="0"/>
          </a:p>
          <a:p>
            <a:pPr lvl="1"/>
            <a:r>
              <a:rPr lang="en-US" dirty="0"/>
              <a:t>When searching the scene of a crime, a method should be your guide.  Proceed in a systematic manner.</a:t>
            </a:r>
            <a:endParaRPr lang="en-US" sz="1600" dirty="0"/>
          </a:p>
          <a:p>
            <a:pPr lvl="1"/>
            <a:r>
              <a:rPr lang="en-US" dirty="0"/>
              <a:t>Searches of a crime scene, particularly when the area is extensive, presents varied problems.  It is essential that proper consideration be given to all aspects of the search problems before proceeding, in order that the search can be as complete and thorough as possible (as in large areas).</a:t>
            </a:r>
            <a:endParaRPr lang="en-US" sz="1600" dirty="0"/>
          </a:p>
          <a:p>
            <a:pPr lvl="2"/>
            <a:r>
              <a:rPr lang="en-US" dirty="0"/>
              <a:t>Assemble all personnel outside the area to be searched.</a:t>
            </a:r>
          </a:p>
          <a:p>
            <a:pPr lvl="2"/>
            <a:r>
              <a:rPr lang="en-US" dirty="0"/>
              <a:t>Establish a team, designating specific individuals with specific responsibilities (recorder, photographer, sketcher, evidence gatherer – which would include taking measurements, latents, etc.).  Normally, this will be done by two people.</a:t>
            </a:r>
            <a:endParaRPr lang="en-US" sz="1400" dirty="0"/>
          </a:p>
          <a:p>
            <a:pPr marL="0" indent="0">
              <a:buNone/>
            </a:pPr>
            <a:endParaRPr lang="en-US" sz="1800" dirty="0"/>
          </a:p>
          <a:p>
            <a:endParaRPr lang="en-US" dirty="0"/>
          </a:p>
        </p:txBody>
      </p:sp>
    </p:spTree>
    <p:extLst>
      <p:ext uri="{BB962C8B-B14F-4D97-AF65-F5344CB8AC3E}">
        <p14:creationId xmlns:p14="http://schemas.microsoft.com/office/powerpoint/2010/main" val="428704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a:t>Guilty until proven innocent?</a:t>
            </a:r>
            <a:br>
              <a:rPr lang="en-US" dirty="0"/>
            </a:br>
            <a:endParaRPr lang="en-US" dirty="0"/>
          </a:p>
        </p:txBody>
      </p:sp>
      <p:sp>
        <p:nvSpPr>
          <p:cNvPr id="3" name="Content Placeholder 2"/>
          <p:cNvSpPr>
            <a:spLocks noGrp="1"/>
          </p:cNvSpPr>
          <p:nvPr>
            <p:ph idx="1"/>
          </p:nvPr>
        </p:nvSpPr>
        <p:spPr>
          <a:xfrm>
            <a:off x="1198315" y="4151615"/>
            <a:ext cx="8946541" cy="2332314"/>
          </a:xfrm>
        </p:spPr>
        <p:txBody>
          <a:bodyPr>
            <a:normAutofit/>
          </a:bodyPr>
          <a:lstStyle/>
          <a:p>
            <a:r>
              <a:rPr lang="en-US" sz="3200" dirty="0"/>
              <a:t>Everyone is a suspect until proven otherwise.</a:t>
            </a:r>
          </a:p>
          <a:p>
            <a:r>
              <a:rPr lang="en-US" sz="3200" dirty="0"/>
              <a:t>Obtain as much information as possible from everyone at the scene.</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278" y="1163452"/>
            <a:ext cx="4867564" cy="2798849"/>
          </a:xfrm>
          <a:prstGeom prst="rect">
            <a:avLst/>
          </a:prstGeom>
        </p:spPr>
      </p:pic>
    </p:spTree>
    <p:extLst>
      <p:ext uri="{BB962C8B-B14F-4D97-AF65-F5344CB8AC3E}">
        <p14:creationId xmlns:p14="http://schemas.microsoft.com/office/powerpoint/2010/main" val="59601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normAutofit/>
          </a:bodyPr>
          <a:lstStyle/>
          <a:p>
            <a:pPr lvl="1"/>
            <a:r>
              <a:rPr lang="en-US" dirty="0"/>
              <a:t>Explain in detail the type of evidence being searched for.</a:t>
            </a:r>
            <a:endParaRPr lang="en-US" sz="1800" dirty="0"/>
          </a:p>
          <a:p>
            <a:pPr lvl="1"/>
            <a:r>
              <a:rPr lang="en-US" dirty="0"/>
              <a:t>Inform search parties of all information you have on the crime and the importance of recovery.</a:t>
            </a:r>
            <a:endParaRPr lang="en-US" sz="1800" dirty="0"/>
          </a:p>
          <a:p>
            <a:pPr lvl="1"/>
            <a:r>
              <a:rPr lang="en-US" dirty="0"/>
              <a:t>Impress the teams with the urgency or lack of it (evidence).</a:t>
            </a:r>
            <a:endParaRPr lang="en-US" sz="1800" dirty="0"/>
          </a:p>
          <a:p>
            <a:pPr lvl="1"/>
            <a:r>
              <a:rPr lang="en-US" dirty="0"/>
              <a:t>Divide the personnel into groups.</a:t>
            </a:r>
            <a:endParaRPr lang="en-US" sz="1800" dirty="0"/>
          </a:p>
          <a:p>
            <a:pPr lvl="1"/>
            <a:r>
              <a:rPr lang="en-US" dirty="0"/>
              <a:t>Assign a person to be in charge of each group and assign a recorder.</a:t>
            </a:r>
            <a:endParaRPr lang="en-US" sz="1800" dirty="0"/>
          </a:p>
          <a:p>
            <a:pPr lvl="1"/>
            <a:r>
              <a:rPr lang="en-US" dirty="0"/>
              <a:t>Determine the method of the search.  Start at the perimeter and work toward the center in a pre-described pattern.</a:t>
            </a:r>
            <a:endParaRPr lang="en-US" sz="1800" dirty="0"/>
          </a:p>
          <a:p>
            <a:endParaRPr lang="en-US" dirty="0"/>
          </a:p>
        </p:txBody>
      </p:sp>
    </p:spTree>
    <p:extLst>
      <p:ext uri="{BB962C8B-B14F-4D97-AF65-F5344CB8AC3E}">
        <p14:creationId xmlns:p14="http://schemas.microsoft.com/office/powerpoint/2010/main" val="708624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normAutofit/>
          </a:bodyPr>
          <a:lstStyle/>
          <a:p>
            <a:pPr marL="114300" indent="0">
              <a:buNone/>
            </a:pPr>
            <a:r>
              <a:rPr lang="en-US" sz="2600" dirty="0"/>
              <a:t>Choose a search method</a:t>
            </a:r>
          </a:p>
          <a:p>
            <a:r>
              <a:rPr lang="en-US" dirty="0"/>
              <a:t>Several classifications of methods:</a:t>
            </a:r>
            <a:endParaRPr lang="en-US" sz="1800" dirty="0"/>
          </a:p>
          <a:p>
            <a:r>
              <a:rPr lang="en-US" dirty="0"/>
              <a:t>Concentric or spiral search (circular)</a:t>
            </a:r>
          </a:p>
          <a:p>
            <a:r>
              <a:rPr lang="en-US" dirty="0"/>
              <a:t>Point to point (line):</a:t>
            </a:r>
            <a:endParaRPr lang="en-US" sz="1800" dirty="0"/>
          </a:p>
          <a:p>
            <a:pPr lvl="1"/>
            <a:r>
              <a:rPr lang="en-US" dirty="0"/>
              <a:t>Similar to circular method, sometimes better suited for special problems.</a:t>
            </a:r>
            <a:endParaRPr lang="en-US" sz="1600" dirty="0"/>
          </a:p>
          <a:p>
            <a:pPr lvl="1"/>
            <a:r>
              <a:rPr lang="en-US" dirty="0"/>
              <a:t>Gives closer coverage over a larger percentage of the area.</a:t>
            </a:r>
            <a:endParaRPr lang="en-US" sz="1000" dirty="0"/>
          </a:p>
          <a:p>
            <a:r>
              <a:rPr lang="en-US" dirty="0"/>
              <a:t>Area or sector search (grid)</a:t>
            </a:r>
          </a:p>
          <a:p>
            <a:r>
              <a:rPr lang="en-US" dirty="0"/>
              <a:t>Quadrant search: divide large areas into four small areas.</a:t>
            </a:r>
          </a:p>
          <a:p>
            <a:endParaRPr lang="en-US" sz="1200" dirty="0"/>
          </a:p>
          <a:p>
            <a:endParaRPr lang="en-US" sz="1200" dirty="0"/>
          </a:p>
        </p:txBody>
      </p:sp>
    </p:spTree>
    <p:extLst>
      <p:ext uri="{BB962C8B-B14F-4D97-AF65-F5344CB8AC3E}">
        <p14:creationId xmlns:p14="http://schemas.microsoft.com/office/powerpoint/2010/main" val="2504645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normAutofit/>
          </a:bodyPr>
          <a:lstStyle/>
          <a:p>
            <a:endParaRPr lang="en-US" dirty="0"/>
          </a:p>
          <a:p>
            <a:r>
              <a:rPr lang="en-US" dirty="0"/>
              <a:t>The number of searchers and spacing depends upon the extent of the area to be searched:</a:t>
            </a:r>
            <a:endParaRPr lang="en-US" sz="1800" dirty="0"/>
          </a:p>
          <a:p>
            <a:r>
              <a:rPr lang="en-US" dirty="0"/>
              <a:t>Spacing – short grass – no brush – heavy brush – further apart.</a:t>
            </a:r>
            <a:endParaRPr lang="en-US" sz="1800" dirty="0"/>
          </a:p>
          <a:p>
            <a:r>
              <a:rPr lang="en-US" dirty="0"/>
              <a:t>Type of evidence sought will also be a factor:</a:t>
            </a:r>
            <a:endParaRPr lang="en-US" sz="1600" dirty="0"/>
          </a:p>
          <a:p>
            <a:r>
              <a:rPr lang="en-US" dirty="0"/>
              <a:t> Entire group moves together clockwise;</a:t>
            </a:r>
            <a:endParaRPr lang="en-US" sz="1400" dirty="0"/>
          </a:p>
          <a:p>
            <a:r>
              <a:rPr lang="en-US" dirty="0"/>
              <a:t> The group will move no faster than its slowest member.</a:t>
            </a:r>
            <a:endParaRPr lang="en-US" sz="1800" dirty="0"/>
          </a:p>
          <a:p>
            <a:endParaRPr lang="en-US" dirty="0"/>
          </a:p>
        </p:txBody>
      </p:sp>
    </p:spTree>
    <p:extLst>
      <p:ext uri="{BB962C8B-B14F-4D97-AF65-F5344CB8AC3E}">
        <p14:creationId xmlns:p14="http://schemas.microsoft.com/office/powerpoint/2010/main" val="1744587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Work from the perimeter:</a:t>
            </a:r>
          </a:p>
          <a:p>
            <a:pPr lvl="1"/>
            <a:r>
              <a:rPr lang="en-US" sz="2400" dirty="0"/>
              <a:t>Each group must be informed if the following experts are available:</a:t>
            </a:r>
          </a:p>
          <a:p>
            <a:r>
              <a:rPr lang="en-US" dirty="0"/>
              <a:t> Photographer;</a:t>
            </a:r>
            <a:endParaRPr lang="en-US" sz="1200" dirty="0"/>
          </a:p>
          <a:p>
            <a:r>
              <a:rPr lang="en-US" dirty="0"/>
              <a:t> Fingerprint person;</a:t>
            </a:r>
            <a:endParaRPr lang="en-US" sz="1200" dirty="0"/>
          </a:p>
          <a:p>
            <a:r>
              <a:rPr lang="en-US" dirty="0"/>
              <a:t> Laboratory technicians.</a:t>
            </a:r>
            <a:endParaRPr lang="en-US" sz="1200" dirty="0"/>
          </a:p>
          <a:p>
            <a:r>
              <a:rPr lang="en-US" dirty="0"/>
              <a:t>Means of communication must be provided for groups:</a:t>
            </a:r>
            <a:endParaRPr lang="en-US" sz="1200" dirty="0"/>
          </a:p>
          <a:p>
            <a:r>
              <a:rPr lang="en-US" dirty="0"/>
              <a:t> Radio;</a:t>
            </a:r>
            <a:endParaRPr lang="en-US" sz="1200" dirty="0"/>
          </a:p>
          <a:p>
            <a:r>
              <a:rPr lang="en-US" dirty="0"/>
              <a:t> Megaphone;</a:t>
            </a:r>
            <a:endParaRPr lang="en-US" sz="1200" dirty="0"/>
          </a:p>
          <a:p>
            <a:r>
              <a:rPr lang="en-US" dirty="0"/>
              <a:t> Foot-runner;</a:t>
            </a:r>
            <a:endParaRPr lang="en-US" sz="1200" dirty="0"/>
          </a:p>
          <a:p>
            <a:r>
              <a:rPr lang="en-US" dirty="0"/>
              <a:t> Other.</a:t>
            </a:r>
            <a:endParaRPr lang="en-US" sz="1200" dirty="0"/>
          </a:p>
          <a:p>
            <a:endParaRPr lang="en-US" dirty="0"/>
          </a:p>
        </p:txBody>
      </p:sp>
    </p:spTree>
    <p:extLst>
      <p:ext uri="{BB962C8B-B14F-4D97-AF65-F5344CB8AC3E}">
        <p14:creationId xmlns:p14="http://schemas.microsoft.com/office/powerpoint/2010/main" val="1213622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lstStyle/>
          <a:p>
            <a:r>
              <a:rPr lang="en-US" dirty="0"/>
              <a:t>Vehicle search</a:t>
            </a:r>
          </a:p>
          <a:p>
            <a:r>
              <a:rPr lang="en-US" dirty="0"/>
              <a:t>Search the exterior of vehicle first.</a:t>
            </a:r>
          </a:p>
          <a:p>
            <a:r>
              <a:rPr lang="en-US" dirty="0"/>
              <a:t>Interior search:</a:t>
            </a:r>
          </a:p>
          <a:p>
            <a:r>
              <a:rPr lang="en-US" dirty="0"/>
              <a:t>Divide interior into sections;</a:t>
            </a:r>
          </a:p>
          <a:p>
            <a:r>
              <a:rPr lang="en-US" dirty="0"/>
              <a:t>Vacuum sweepings for trace evidence;</a:t>
            </a:r>
          </a:p>
          <a:p>
            <a:r>
              <a:rPr lang="en-US" dirty="0"/>
              <a:t>Finger print last.</a:t>
            </a:r>
          </a:p>
          <a:p>
            <a:r>
              <a:rPr lang="en-US" dirty="0"/>
              <a:t>Record all data and information in a report, including all evidence and facts obtained during the search and investigations. Include your logical conclusion concerning the incident, if you have 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234" y="1331026"/>
            <a:ext cx="3175660" cy="3175660"/>
          </a:xfrm>
          <a:prstGeom prst="rect">
            <a:avLst/>
          </a:prstGeom>
        </p:spPr>
      </p:pic>
    </p:spTree>
    <p:extLst>
      <p:ext uri="{BB962C8B-B14F-4D97-AF65-F5344CB8AC3E}">
        <p14:creationId xmlns:p14="http://schemas.microsoft.com/office/powerpoint/2010/main" val="1737670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normAutofit lnSpcReduction="10000"/>
          </a:bodyPr>
          <a:lstStyle/>
          <a:p>
            <a:pPr lvl="0"/>
            <a:r>
              <a:rPr lang="en-US" dirty="0"/>
              <a:t>Do not destroy while marking evidence.</a:t>
            </a:r>
            <a:endParaRPr lang="en-US" sz="1800" dirty="0"/>
          </a:p>
          <a:p>
            <a:r>
              <a:rPr lang="en-US" dirty="0"/>
              <a:t>It is extremely necessary that every piece of evidence found during any type of search be marked for identification by the person who found it.  The characteristics of the mark and where marked should be recorded.</a:t>
            </a:r>
            <a:endParaRPr lang="en-US" sz="1800" dirty="0"/>
          </a:p>
          <a:p>
            <a:pPr lvl="1"/>
            <a:r>
              <a:rPr lang="en-US" dirty="0"/>
              <a:t>When to mark: Evidence should be marked at the time it is removed from its original position.  </a:t>
            </a:r>
            <a:endParaRPr lang="en-US" sz="1800" dirty="0"/>
          </a:p>
          <a:p>
            <a:r>
              <a:rPr lang="en-US" dirty="0"/>
              <a:t>Note: NO piece of evidence should be removed from where it was found until AFTER it has been photographed, measured, recorded, and entered on the sketch of the scene.</a:t>
            </a:r>
          </a:p>
          <a:p>
            <a:r>
              <a:rPr lang="en-US" dirty="0"/>
              <a:t>Remember the “Golden Rule of Homicide Investigation” – Never touch, change, or alter anything until identified, measured, and photographed.</a:t>
            </a:r>
            <a:endParaRPr lang="en-US" sz="1800" dirty="0"/>
          </a:p>
          <a:p>
            <a:endParaRPr lang="en-US" dirty="0"/>
          </a:p>
        </p:txBody>
      </p:sp>
    </p:spTree>
    <p:extLst>
      <p:ext uri="{BB962C8B-B14F-4D97-AF65-F5344CB8AC3E}">
        <p14:creationId xmlns:p14="http://schemas.microsoft.com/office/powerpoint/2010/main" val="2171084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OF CRIME SCENE SEARCH</a:t>
            </a:r>
            <a:endParaRPr lang="en-US" dirty="0"/>
          </a:p>
        </p:txBody>
      </p:sp>
      <p:sp>
        <p:nvSpPr>
          <p:cNvPr id="3" name="Content Placeholder 2"/>
          <p:cNvSpPr>
            <a:spLocks noGrp="1"/>
          </p:cNvSpPr>
          <p:nvPr>
            <p:ph idx="1"/>
          </p:nvPr>
        </p:nvSpPr>
        <p:spPr/>
        <p:txBody>
          <a:bodyPr/>
          <a:lstStyle/>
          <a:p>
            <a:r>
              <a:rPr lang="en-US" dirty="0"/>
              <a:t>Once located, record potential evidence.</a:t>
            </a:r>
          </a:p>
          <a:p>
            <a:r>
              <a:rPr lang="en-US" dirty="0"/>
              <a:t>1.	All items that may have evidential value should be collected and recorded (notebook – to report – to property sheet and book)</a:t>
            </a:r>
          </a:p>
          <a:p>
            <a:r>
              <a:rPr lang="en-US" dirty="0"/>
              <a:t>2.	You search, you find, you record, you mark, you submit.  You are maintaining the “chain of evidence.”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557" y="4006575"/>
            <a:ext cx="4077436" cy="2691108"/>
          </a:xfrm>
          <a:prstGeom prst="rect">
            <a:avLst/>
          </a:prstGeom>
        </p:spPr>
      </p:pic>
    </p:spTree>
    <p:extLst>
      <p:ext uri="{BB962C8B-B14F-4D97-AF65-F5344CB8AC3E}">
        <p14:creationId xmlns:p14="http://schemas.microsoft.com/office/powerpoint/2010/main" val="1034756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A CRIME SCENE</a:t>
            </a:r>
          </a:p>
        </p:txBody>
      </p:sp>
      <p:sp>
        <p:nvSpPr>
          <p:cNvPr id="3" name="Content Placeholder 2"/>
          <p:cNvSpPr>
            <a:spLocks noGrp="1"/>
          </p:cNvSpPr>
          <p:nvPr>
            <p:ph idx="1"/>
          </p:nvPr>
        </p:nvSpPr>
        <p:spPr/>
        <p:txBody>
          <a:bodyPr/>
          <a:lstStyle/>
          <a:p>
            <a:r>
              <a:rPr lang="en-US" dirty="0"/>
              <a:t>Photograph</a:t>
            </a:r>
          </a:p>
          <a:p>
            <a:r>
              <a:rPr lang="en-US" dirty="0"/>
              <a:t>Mark</a:t>
            </a:r>
          </a:p>
          <a:p>
            <a:r>
              <a:rPr lang="en-US" dirty="0"/>
              <a:t>Photograph</a:t>
            </a:r>
          </a:p>
          <a:p>
            <a:r>
              <a:rPr lang="en-US" dirty="0"/>
              <a:t>Measure and Sketch</a:t>
            </a:r>
          </a:p>
          <a:p>
            <a:r>
              <a:rPr lang="en-US" dirty="0"/>
              <a:t>Collect</a:t>
            </a:r>
          </a:p>
          <a:p>
            <a:pPr lvl="1"/>
            <a:r>
              <a:rPr lang="en-US" dirty="0"/>
              <a:t>Photograph while collecting</a:t>
            </a:r>
          </a:p>
          <a:p>
            <a:pPr lvl="1"/>
            <a:endParaRPr lang="en-US" dirty="0"/>
          </a:p>
          <a:p>
            <a:r>
              <a:rPr lang="en-US" dirty="0"/>
              <a:t>Use notes to document actions taken while on scene.</a:t>
            </a:r>
          </a:p>
        </p:txBody>
      </p:sp>
    </p:spTree>
    <p:extLst>
      <p:ext uri="{BB962C8B-B14F-4D97-AF65-F5344CB8AC3E}">
        <p14:creationId xmlns:p14="http://schemas.microsoft.com/office/powerpoint/2010/main" val="2810262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br>
              <a:rPr lang="en-US" dirty="0"/>
            </a:br>
            <a:endParaRPr lang="en-US" dirty="0"/>
          </a:p>
        </p:txBody>
      </p:sp>
      <p:sp>
        <p:nvSpPr>
          <p:cNvPr id="3" name="Content Placeholder 2"/>
          <p:cNvSpPr>
            <a:spLocks noGrp="1"/>
          </p:cNvSpPr>
          <p:nvPr>
            <p:ph idx="1"/>
          </p:nvPr>
        </p:nvSpPr>
        <p:spPr/>
        <p:txBody>
          <a:bodyPr>
            <a:normAutofit/>
          </a:bodyPr>
          <a:lstStyle/>
          <a:p>
            <a:r>
              <a:rPr lang="en-US" dirty="0"/>
              <a:t>To be considered now are the means of recording a crime scene used by police, and the associated rules that make these legal in court.</a:t>
            </a:r>
          </a:p>
          <a:p>
            <a:pPr lvl="2"/>
            <a:r>
              <a:rPr lang="en-US" dirty="0"/>
              <a:t>Crime scene notes</a:t>
            </a:r>
          </a:p>
          <a:p>
            <a:pPr lvl="2"/>
            <a:r>
              <a:rPr lang="en-US" dirty="0"/>
              <a:t>To be presented legally in court:</a:t>
            </a:r>
          </a:p>
          <a:p>
            <a:pPr lvl="0"/>
            <a:r>
              <a:rPr lang="en-US" dirty="0"/>
              <a:t>Must be made at the scene;</a:t>
            </a:r>
          </a:p>
          <a:p>
            <a:pPr lvl="0"/>
            <a:r>
              <a:rPr lang="en-US" dirty="0"/>
              <a:t>Must be made while looking at the object;</a:t>
            </a:r>
          </a:p>
          <a:p>
            <a:pPr lvl="0"/>
            <a:r>
              <a:rPr lang="en-US" dirty="0"/>
              <a:t>Must be verified at the scene;</a:t>
            </a:r>
          </a:p>
          <a:p>
            <a:pPr lvl="0"/>
            <a:r>
              <a:rPr lang="en-US" dirty="0"/>
              <a:t>Must not be altered later.</a:t>
            </a:r>
          </a:p>
          <a:p>
            <a:pPr marL="0" indent="0">
              <a:buNone/>
            </a:pPr>
            <a:endParaRPr lang="en-US" dirty="0"/>
          </a:p>
          <a:p>
            <a:endParaRPr lang="en-US" dirty="0"/>
          </a:p>
        </p:txBody>
      </p:sp>
    </p:spTree>
    <p:extLst>
      <p:ext uri="{BB962C8B-B14F-4D97-AF65-F5344CB8AC3E}">
        <p14:creationId xmlns:p14="http://schemas.microsoft.com/office/powerpoint/2010/main" val="2918881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a:xfrm>
            <a:off x="1103312" y="1596044"/>
            <a:ext cx="8946541" cy="4652355"/>
          </a:xfrm>
        </p:spPr>
        <p:txBody>
          <a:bodyPr>
            <a:noAutofit/>
          </a:bodyPr>
          <a:lstStyle/>
          <a:p>
            <a:pPr lvl="2"/>
            <a:r>
              <a:rPr lang="en-US" sz="1800" dirty="0"/>
              <a:t>Necessary items:</a:t>
            </a:r>
          </a:p>
          <a:p>
            <a:pPr lvl="3"/>
            <a:r>
              <a:rPr lang="en-US" sz="1800" dirty="0"/>
              <a:t>Date and time first reported;</a:t>
            </a:r>
          </a:p>
          <a:p>
            <a:pPr lvl="3"/>
            <a:r>
              <a:rPr lang="en-US" sz="1800" dirty="0"/>
              <a:t>Type of crime;</a:t>
            </a:r>
          </a:p>
          <a:p>
            <a:pPr lvl="3"/>
            <a:r>
              <a:rPr lang="en-US" sz="1800" dirty="0"/>
              <a:t>Location of the crime scene and a brief description of the area;</a:t>
            </a:r>
          </a:p>
          <a:p>
            <a:pPr lvl="3"/>
            <a:r>
              <a:rPr lang="en-US" sz="1800" dirty="0"/>
              <a:t>Brief description of the crime or event that led to the investigation (M.O.);</a:t>
            </a:r>
          </a:p>
          <a:p>
            <a:pPr lvl="3"/>
            <a:r>
              <a:rPr lang="en-US" sz="1800" dirty="0"/>
              <a:t>Name of the complainant;</a:t>
            </a:r>
          </a:p>
          <a:p>
            <a:pPr lvl="3"/>
            <a:r>
              <a:rPr lang="en-US" sz="1800" dirty="0"/>
              <a:t>Names of all officers, witnesses, investigators, and special personnel at the scene;</a:t>
            </a:r>
          </a:p>
          <a:p>
            <a:pPr lvl="3"/>
            <a:r>
              <a:rPr lang="en-US" sz="1800" dirty="0"/>
              <a:t>Names of persons conducting the search and persons who took photos, prints, sketches, etc.;</a:t>
            </a:r>
          </a:p>
          <a:p>
            <a:pPr lvl="3"/>
            <a:r>
              <a:rPr lang="en-US" sz="1800" dirty="0"/>
              <a:t>Weather and lighting conditions;</a:t>
            </a:r>
          </a:p>
        </p:txBody>
      </p:sp>
    </p:spTree>
    <p:extLst>
      <p:ext uri="{BB962C8B-B14F-4D97-AF65-F5344CB8AC3E}">
        <p14:creationId xmlns:p14="http://schemas.microsoft.com/office/powerpoint/2010/main" val="349932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 OF THE CRIME SCENE</a:t>
            </a:r>
            <a:endParaRPr lang="en-US" dirty="0"/>
          </a:p>
        </p:txBody>
      </p:sp>
      <p:sp>
        <p:nvSpPr>
          <p:cNvPr id="3" name="Content Placeholder 2"/>
          <p:cNvSpPr>
            <a:spLocks noGrp="1"/>
          </p:cNvSpPr>
          <p:nvPr>
            <p:ph idx="1"/>
          </p:nvPr>
        </p:nvSpPr>
        <p:spPr/>
        <p:txBody>
          <a:bodyPr>
            <a:normAutofit/>
          </a:bodyPr>
          <a:lstStyle/>
          <a:p>
            <a:r>
              <a:rPr lang="en-US" sz="2400" dirty="0"/>
              <a:t>Treat every scene as a worst case scenario until it can be proven otherwise.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710" y="3051958"/>
            <a:ext cx="4528148" cy="3396111"/>
          </a:xfrm>
          <a:prstGeom prst="rect">
            <a:avLst/>
          </a:prstGeom>
        </p:spPr>
      </p:pic>
    </p:spTree>
    <p:extLst>
      <p:ext uri="{BB962C8B-B14F-4D97-AF65-F5344CB8AC3E}">
        <p14:creationId xmlns:p14="http://schemas.microsoft.com/office/powerpoint/2010/main" val="4243084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pPr lvl="3"/>
            <a:r>
              <a:rPr lang="en-US" sz="2000" dirty="0"/>
              <a:t>Description of the scene and surrounding areas;</a:t>
            </a:r>
          </a:p>
          <a:p>
            <a:pPr lvl="3"/>
            <a:r>
              <a:rPr lang="en-US" sz="2000" dirty="0"/>
              <a:t>Description of the interior and exterior of the crime scene (type of residence, number of rooms, windows, terrain type, etc.);</a:t>
            </a:r>
          </a:p>
          <a:p>
            <a:pPr lvl="3"/>
            <a:r>
              <a:rPr lang="en-US" sz="2000" dirty="0"/>
              <a:t>Description of the primary crime scene;</a:t>
            </a:r>
          </a:p>
          <a:p>
            <a:pPr lvl="3"/>
            <a:r>
              <a:rPr lang="en-US" sz="2000" dirty="0"/>
              <a:t>Location of possible evidence and names of persons who collected it;</a:t>
            </a:r>
          </a:p>
          <a:p>
            <a:pPr lvl="3"/>
            <a:r>
              <a:rPr lang="en-US" sz="2000" dirty="0"/>
              <a:t>Date and time of conclusion;</a:t>
            </a:r>
          </a:p>
          <a:p>
            <a:pPr lvl="3"/>
            <a:r>
              <a:rPr lang="en-US" sz="2000" dirty="0"/>
              <a:t>Must be in chronological order, accurate, and complete.</a:t>
            </a:r>
          </a:p>
          <a:p>
            <a:endParaRPr lang="en-US" dirty="0"/>
          </a:p>
        </p:txBody>
      </p:sp>
    </p:spTree>
    <p:extLst>
      <p:ext uri="{BB962C8B-B14F-4D97-AF65-F5344CB8AC3E}">
        <p14:creationId xmlns:p14="http://schemas.microsoft.com/office/powerpoint/2010/main" val="390366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a:xfrm>
            <a:off x="1103312" y="1246910"/>
            <a:ext cx="8946541" cy="5270268"/>
          </a:xfrm>
        </p:spPr>
        <p:txBody>
          <a:bodyPr>
            <a:normAutofit fontScale="92500" lnSpcReduction="10000"/>
          </a:bodyPr>
          <a:lstStyle/>
          <a:p>
            <a:r>
              <a:rPr lang="en-US" sz="2300" dirty="0"/>
              <a:t>Sketching</a:t>
            </a:r>
          </a:p>
          <a:p>
            <a:pPr lvl="2"/>
            <a:r>
              <a:rPr lang="en-US" sz="2100" dirty="0"/>
              <a:t>Photos alone are not sufficient for recording a crime scene.</a:t>
            </a:r>
          </a:p>
          <a:p>
            <a:pPr lvl="2"/>
            <a:r>
              <a:rPr lang="en-US" sz="2100" dirty="0"/>
              <a:t>Sketches should be made and used to complement the photos.</a:t>
            </a:r>
          </a:p>
          <a:p>
            <a:pPr lvl="3"/>
            <a:r>
              <a:rPr lang="en-US" sz="1900" dirty="0"/>
              <a:t>A sketch will clarify the appearance of a crime scene and help make the scene easier to comprehend.</a:t>
            </a:r>
          </a:p>
          <a:p>
            <a:pPr lvl="3"/>
            <a:r>
              <a:rPr lang="en-US" sz="1900" dirty="0"/>
              <a:t>The advantage is that sketches can be selective.</a:t>
            </a:r>
          </a:p>
          <a:p>
            <a:pPr lvl="3"/>
            <a:r>
              <a:rPr lang="en-US" sz="1900" dirty="0"/>
              <a:t>It is essential that photographs be supplemented by a chart, sketch or diagram of the scene, showing the exact position of the various bits of evidence and their relation to other evidence.</a:t>
            </a:r>
          </a:p>
          <a:p>
            <a:r>
              <a:rPr lang="en-US" sz="1900" dirty="0"/>
              <a:t>Illustrations of a scene or event are admissible as an aid to the court or jury.</a:t>
            </a:r>
          </a:p>
          <a:p>
            <a:pPr lvl="2"/>
            <a:r>
              <a:rPr lang="en-US" sz="1900" dirty="0"/>
              <a:t>Sketches in an officer’s notebook are never considered works of art, for seldom do you find an officer who has the ability to draw recognizable objects.  However, admissibility is conditioned upon primarily showing that they are reasonably accurate and complete.</a:t>
            </a:r>
          </a:p>
          <a:p>
            <a:r>
              <a:rPr lang="en-US" sz="1900" dirty="0"/>
              <a:t>The officer drawing the sketch should also read the measurements in order to testify to those measurements at a later time in court.</a:t>
            </a:r>
          </a:p>
          <a:p>
            <a:endParaRPr lang="en-US" dirty="0"/>
          </a:p>
        </p:txBody>
      </p:sp>
    </p:spTree>
    <p:extLst>
      <p:ext uri="{BB962C8B-B14F-4D97-AF65-F5344CB8AC3E}">
        <p14:creationId xmlns:p14="http://schemas.microsoft.com/office/powerpoint/2010/main" val="1108776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pPr lvl="2"/>
            <a:r>
              <a:rPr lang="en-US" sz="2000" dirty="0"/>
              <a:t>General rules:</a:t>
            </a:r>
          </a:p>
          <a:p>
            <a:pPr lvl="2"/>
            <a:r>
              <a:rPr lang="en-US" sz="2000" dirty="0"/>
              <a:t>Show all objects bearing on the crime:</a:t>
            </a:r>
          </a:p>
          <a:p>
            <a:pPr lvl="0"/>
            <a:r>
              <a:rPr lang="en-US" dirty="0"/>
              <a:t>Location of entrances to buildings;</a:t>
            </a:r>
          </a:p>
          <a:p>
            <a:pPr lvl="0"/>
            <a:r>
              <a:rPr lang="en-US" dirty="0"/>
              <a:t>Location of entrances to the room where the victim was found;</a:t>
            </a:r>
          </a:p>
          <a:p>
            <a:pPr lvl="0"/>
            <a:r>
              <a:rPr lang="en-US" dirty="0"/>
              <a:t>Type of door at each entrance (regular, screen, glass);</a:t>
            </a:r>
          </a:p>
          <a:p>
            <a:pPr lvl="0"/>
            <a:r>
              <a:rPr lang="en-US" dirty="0"/>
              <a:t>Side of door hinges are on and the direction of the swing;</a:t>
            </a:r>
          </a:p>
          <a:p>
            <a:pPr lvl="0"/>
            <a:r>
              <a:rPr lang="en-US" dirty="0"/>
              <a:t>Location of the victim in relation to stationary objects;</a:t>
            </a:r>
          </a:p>
          <a:p>
            <a:pPr lvl="0"/>
            <a:r>
              <a:rPr lang="en-US" dirty="0"/>
              <a:t>Location of weapon and evidence relative to victim and stationary objects;</a:t>
            </a:r>
          </a:p>
          <a:p>
            <a:pPr lvl="0"/>
            <a:r>
              <a:rPr lang="en-US" dirty="0"/>
              <a:t>Need two measurements to relocate objects.</a:t>
            </a:r>
          </a:p>
          <a:p>
            <a:endParaRPr lang="en-US" dirty="0"/>
          </a:p>
        </p:txBody>
      </p:sp>
    </p:spTree>
    <p:extLst>
      <p:ext uri="{BB962C8B-B14F-4D97-AF65-F5344CB8AC3E}">
        <p14:creationId xmlns:p14="http://schemas.microsoft.com/office/powerpoint/2010/main" val="4266999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r>
              <a:rPr lang="en-US" sz="2600" dirty="0"/>
              <a:t>Include objects to illustrate the condition of the scene and the location of evidence.</a:t>
            </a:r>
          </a:p>
          <a:p>
            <a:r>
              <a:rPr lang="en-US" sz="2600" dirty="0"/>
              <a:t>Draw the direction of the compass (NE, SW, etc.).</a:t>
            </a:r>
          </a:p>
          <a:p>
            <a:pPr lvl="1"/>
            <a:r>
              <a:rPr lang="en-US" dirty="0"/>
              <a:t>North should be at the top of the sketch when possible.</a:t>
            </a:r>
          </a:p>
          <a:p>
            <a:r>
              <a:rPr lang="en-US" sz="2600" dirty="0"/>
              <a:t>Include the name of the person who did the sketch.</a:t>
            </a:r>
          </a:p>
          <a:p>
            <a:r>
              <a:rPr lang="en-US" sz="2600" dirty="0"/>
              <a:t>Include the date;</a:t>
            </a:r>
          </a:p>
          <a:p>
            <a:r>
              <a:rPr lang="en-US" sz="2600" dirty="0"/>
              <a:t>Indicate whether the sketch is to scale; if a scale is used, note which scale.</a:t>
            </a:r>
          </a:p>
          <a:p>
            <a:endParaRPr lang="en-US" dirty="0"/>
          </a:p>
        </p:txBody>
      </p:sp>
    </p:spTree>
    <p:extLst>
      <p:ext uri="{BB962C8B-B14F-4D97-AF65-F5344CB8AC3E}">
        <p14:creationId xmlns:p14="http://schemas.microsoft.com/office/powerpoint/2010/main" val="2876999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r>
              <a:rPr lang="en-US" sz="2800" dirty="0"/>
              <a:t>Methods of measurement</a:t>
            </a:r>
          </a:p>
          <a:p>
            <a:pPr lvl="1"/>
            <a:r>
              <a:rPr lang="en-US" sz="2200" dirty="0"/>
              <a:t>Baseline – Objects are measured from a predetermined baseline.</a:t>
            </a:r>
          </a:p>
          <a:p>
            <a:pPr lvl="2"/>
            <a:r>
              <a:rPr lang="en-US" sz="2000" dirty="0"/>
              <a:t>Generally used indoors.</a:t>
            </a:r>
          </a:p>
          <a:p>
            <a:pPr lvl="1"/>
            <a:r>
              <a:rPr lang="en-US" sz="2200" dirty="0"/>
              <a:t>Triangulation – Where two points are known, a third may be determined.</a:t>
            </a:r>
          </a:p>
          <a:p>
            <a:pPr lvl="2"/>
            <a:r>
              <a:rPr lang="en-US" sz="2000" dirty="0"/>
              <a:t>Generally used outdoors.</a:t>
            </a:r>
          </a:p>
          <a:p>
            <a:pPr lvl="2"/>
            <a:r>
              <a:rPr lang="en-US" sz="2000" dirty="0"/>
              <a:t>Use permanent reference points.</a:t>
            </a:r>
          </a:p>
        </p:txBody>
      </p:sp>
    </p:spTree>
    <p:extLst>
      <p:ext uri="{BB962C8B-B14F-4D97-AF65-F5344CB8AC3E}">
        <p14:creationId xmlns:p14="http://schemas.microsoft.com/office/powerpoint/2010/main" val="2831536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pPr lvl="2"/>
            <a:r>
              <a:rPr lang="en-US" sz="1800" dirty="0"/>
              <a:t>Common errors.</a:t>
            </a:r>
          </a:p>
          <a:p>
            <a:pPr lvl="4"/>
            <a:r>
              <a:rPr lang="en-US" sz="1800" dirty="0"/>
              <a:t>Measuring a distance by pacing and expressing the results in feet and inches;</a:t>
            </a:r>
          </a:p>
          <a:p>
            <a:pPr lvl="4"/>
            <a:r>
              <a:rPr lang="en-US" sz="1800" dirty="0"/>
              <a:t>Relying on memory;</a:t>
            </a:r>
          </a:p>
          <a:p>
            <a:pPr lvl="4"/>
            <a:r>
              <a:rPr lang="en-US" sz="1800" dirty="0"/>
              <a:t>Drawing the outlines of a room from accurate measurements and then putting furniture into the sketch by mere visual estimates.</a:t>
            </a:r>
          </a:p>
          <a:p>
            <a:pPr lvl="2"/>
            <a:r>
              <a:rPr lang="en-US" sz="1800" dirty="0"/>
              <a:t>Decide what is to be sketched beforehand.  Sketching cannot begin until one is sufficiently familiar with the scene.</a:t>
            </a:r>
          </a:p>
          <a:p>
            <a:r>
              <a:rPr lang="en-US" sz="1800" dirty="0"/>
              <a:t>Do NOT draw things (objects) which are clearly irrelevant to the case.  The advantage of sketching over photography is that the sketch contains only the essentials, whereas the photograph often is overcrowded.</a:t>
            </a:r>
          </a:p>
          <a:p>
            <a:endParaRPr lang="en-US" dirty="0"/>
          </a:p>
          <a:p>
            <a:endParaRPr lang="en-US" dirty="0"/>
          </a:p>
        </p:txBody>
      </p:sp>
    </p:spTree>
    <p:extLst>
      <p:ext uri="{BB962C8B-B14F-4D97-AF65-F5344CB8AC3E}">
        <p14:creationId xmlns:p14="http://schemas.microsoft.com/office/powerpoint/2010/main" val="851814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p>
        </p:txBody>
      </p:sp>
      <p:pic>
        <p:nvPicPr>
          <p:cNvPr id="1026" name="Picture 2" descr="Image result for hoarder ho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322" y="2052638"/>
            <a:ext cx="745913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94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Photography</a:t>
            </a:r>
          </a:p>
          <a:p>
            <a:pPr lvl="4"/>
            <a:r>
              <a:rPr lang="en-US" sz="2200" dirty="0"/>
              <a:t>Photographs provide a good method of reproducing the crime scene and </a:t>
            </a:r>
            <a:r>
              <a:rPr lang="en-US" sz="2000" dirty="0"/>
              <a:t>perspective.  However, the scene should first be preserved in its original, undisturbed state.</a:t>
            </a:r>
          </a:p>
          <a:p>
            <a:pPr lvl="7"/>
            <a:r>
              <a:rPr lang="en-US" sz="2000" dirty="0"/>
              <a:t>To record the scene in its original state at the time of discovery, photographs should be taken.  Keep all persons out of the picture.</a:t>
            </a:r>
          </a:p>
          <a:p>
            <a:pPr lvl="7"/>
            <a:r>
              <a:rPr lang="en-US" sz="2000" dirty="0"/>
              <a:t>Photographs should be supplemented by detailed notes.</a:t>
            </a:r>
          </a:p>
          <a:p>
            <a:r>
              <a:rPr lang="en-US" dirty="0"/>
              <a:t>DO NOT DELETE ANY PHOTOGRAPHS TAKEN.</a:t>
            </a:r>
          </a:p>
          <a:p>
            <a:pPr lvl="0"/>
            <a:r>
              <a:rPr lang="en-US" dirty="0"/>
              <a:t>As a general rule, everything that is to be seized from the scene should be included in the photo before it is removed.</a:t>
            </a:r>
          </a:p>
          <a:p>
            <a:endParaRPr lang="en-US" dirty="0"/>
          </a:p>
        </p:txBody>
      </p:sp>
    </p:spTree>
    <p:extLst>
      <p:ext uri="{BB962C8B-B14F-4D97-AF65-F5344CB8AC3E}">
        <p14:creationId xmlns:p14="http://schemas.microsoft.com/office/powerpoint/2010/main" val="4053295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a:xfrm>
            <a:off x="1103312" y="2933205"/>
            <a:ext cx="5143109" cy="3315194"/>
          </a:xfrm>
        </p:spPr>
        <p:txBody>
          <a:bodyPr>
            <a:normAutofit/>
          </a:bodyPr>
          <a:lstStyle/>
          <a:p>
            <a:pPr marL="0" lvl="0" indent="0" algn="ctr">
              <a:buNone/>
            </a:pPr>
            <a:r>
              <a:rPr lang="en-US" sz="5400" dirty="0"/>
              <a:t>Originals must not be edited!</a:t>
            </a:r>
          </a:p>
          <a:p>
            <a:pPr marL="0" lvl="0" indent="0" algn="ctr">
              <a:buNone/>
            </a:pPr>
            <a:endParaRPr lang="en-US" sz="5400" dirty="0"/>
          </a:p>
          <a:p>
            <a:pPr algn="ctr"/>
            <a:endParaRPr lang="en-US" sz="5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888" y="2052918"/>
            <a:ext cx="2589490" cy="3501849"/>
          </a:xfrm>
          <a:prstGeom prst="rect">
            <a:avLst/>
          </a:prstGeom>
        </p:spPr>
      </p:pic>
    </p:spTree>
    <p:extLst>
      <p:ext uri="{BB962C8B-B14F-4D97-AF65-F5344CB8AC3E}">
        <p14:creationId xmlns:p14="http://schemas.microsoft.com/office/powerpoint/2010/main" val="3761718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pPr lvl="3"/>
            <a:r>
              <a:rPr lang="en-US" sz="2400" dirty="0"/>
              <a:t>Structures</a:t>
            </a:r>
          </a:p>
          <a:p>
            <a:pPr lvl="0"/>
            <a:r>
              <a:rPr lang="en-US" sz="2400" dirty="0"/>
              <a:t>The exterior of any structure should be photographed, with particular attention paid to all entrances and any signs of forced entry.</a:t>
            </a:r>
          </a:p>
          <a:p>
            <a:pPr lvl="0"/>
            <a:r>
              <a:rPr lang="en-US" sz="2400" dirty="0"/>
              <a:t>A close examination should be made of all windows and doors to determine if they were open or closed, locked or unlocked.</a:t>
            </a:r>
          </a:p>
          <a:p>
            <a:endParaRPr lang="en-US" sz="2400" dirty="0"/>
          </a:p>
        </p:txBody>
      </p:sp>
    </p:spTree>
    <p:extLst>
      <p:ext uri="{BB962C8B-B14F-4D97-AF65-F5344CB8AC3E}">
        <p14:creationId xmlns:p14="http://schemas.microsoft.com/office/powerpoint/2010/main" val="4214737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 OF THE CRIME SCENE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0605322"/>
              </p:ext>
            </p:extLst>
          </p:nvPr>
        </p:nvGraphicFramePr>
        <p:xfrm>
          <a:off x="2764588" y="2427317"/>
          <a:ext cx="6023610" cy="3364992"/>
        </p:xfrm>
        <a:graphic>
          <a:graphicData uri="http://schemas.openxmlformats.org/drawingml/2006/table">
            <a:tbl>
              <a:tblPr firstRow="1" firstCol="1" bandRow="1">
                <a:tableStyleId>{5C22544A-7EE6-4342-B048-85BDC9FD1C3A}</a:tableStyleId>
              </a:tblPr>
              <a:tblGrid>
                <a:gridCol w="6023610">
                  <a:extLst>
                    <a:ext uri="{9D8B030D-6E8A-4147-A177-3AD203B41FA5}">
                      <a16:colId xmlns:a16="http://schemas.microsoft.com/office/drawing/2014/main" val="20000"/>
                    </a:ext>
                  </a:extLst>
                </a:gridCol>
              </a:tblGrid>
              <a:tr h="2061556">
                <a:tc>
                  <a:txBody>
                    <a:bodyPr/>
                    <a:lstStyle/>
                    <a:p>
                      <a:pPr marL="0" marR="0" algn="ctr">
                        <a:lnSpc>
                          <a:spcPct val="115000"/>
                        </a:lnSpc>
                        <a:spcBef>
                          <a:spcPts val="0"/>
                        </a:spcBef>
                        <a:spcAft>
                          <a:spcPts val="0"/>
                        </a:spcAft>
                        <a:tabLst>
                          <a:tab pos="228600" algn="l"/>
                          <a:tab pos="457200" algn="l"/>
                        </a:tabLst>
                      </a:pPr>
                      <a:r>
                        <a:rPr lang="en-US" sz="3200" dirty="0">
                          <a:effectLst/>
                        </a:rPr>
                        <a:t>Paramount to any crime investigation is the protection of that crime scene</a:t>
                      </a:r>
                    </a:p>
                    <a:p>
                      <a:pPr marL="0" marR="0" algn="ctr">
                        <a:lnSpc>
                          <a:spcPct val="115000"/>
                        </a:lnSpc>
                        <a:spcBef>
                          <a:spcPts val="0"/>
                        </a:spcBef>
                        <a:spcAft>
                          <a:spcPts val="0"/>
                        </a:spcAft>
                        <a:tabLst>
                          <a:tab pos="228600" algn="l"/>
                          <a:tab pos="457200" algn="l"/>
                        </a:tabLst>
                      </a:pPr>
                      <a:r>
                        <a:rPr lang="en-US" sz="3200" dirty="0">
                          <a:effectLst/>
                        </a:rPr>
                        <a:t>to avoid destruction of evidence or alteration of the scene.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199505" y="-5320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711284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lnSpcReduction="10000"/>
          </a:bodyPr>
          <a:lstStyle/>
          <a:p>
            <a:pPr lvl="0"/>
            <a:r>
              <a:rPr lang="en-US" sz="1800" dirty="0"/>
              <a:t>Photos should be taken as follows:</a:t>
            </a:r>
          </a:p>
          <a:p>
            <a:pPr lvl="6"/>
            <a:r>
              <a:rPr lang="en-US" sz="1800" dirty="0"/>
              <a:t>Exterior:</a:t>
            </a:r>
          </a:p>
          <a:p>
            <a:pPr lvl="4"/>
            <a:r>
              <a:rPr lang="en-US" sz="1800" dirty="0"/>
              <a:t>A distance shot of the genera area (markers, buildings, etc.);</a:t>
            </a:r>
          </a:p>
          <a:p>
            <a:pPr lvl="4"/>
            <a:r>
              <a:rPr lang="en-US" sz="1800" dirty="0"/>
              <a:t>A shot of the point of entry into the crime scene (looking towards the scene);</a:t>
            </a:r>
          </a:p>
          <a:p>
            <a:pPr lvl="4"/>
            <a:r>
              <a:rPr lang="en-US" sz="1800" dirty="0"/>
              <a:t>A shot of the immediate scene (preferably from the point of entry);</a:t>
            </a:r>
          </a:p>
          <a:p>
            <a:pPr lvl="4"/>
            <a:r>
              <a:rPr lang="en-US" sz="1800" dirty="0"/>
              <a:t>Pictures of all bits of evidence (and their positions in relation to other evidence);</a:t>
            </a:r>
          </a:p>
          <a:p>
            <a:pPr lvl="4"/>
            <a:r>
              <a:rPr lang="en-US" sz="1800" dirty="0"/>
              <a:t>A shot from the immediate scene towards the point of exit;</a:t>
            </a:r>
          </a:p>
          <a:p>
            <a:pPr lvl="4"/>
            <a:r>
              <a:rPr lang="en-US" sz="1800" dirty="0"/>
              <a:t>A shot of the point of exit, if known.</a:t>
            </a:r>
          </a:p>
          <a:p>
            <a:endParaRPr lang="en-US" dirty="0"/>
          </a:p>
        </p:txBody>
      </p:sp>
    </p:spTree>
    <p:extLst>
      <p:ext uri="{BB962C8B-B14F-4D97-AF65-F5344CB8AC3E}">
        <p14:creationId xmlns:p14="http://schemas.microsoft.com/office/powerpoint/2010/main" val="1112115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pPr lvl="6"/>
            <a:r>
              <a:rPr lang="en-US" sz="2400" dirty="0"/>
              <a:t>Interior:</a:t>
            </a:r>
          </a:p>
          <a:p>
            <a:pPr lvl="0"/>
            <a:r>
              <a:rPr lang="en-US" dirty="0"/>
              <a:t>A distance shot to show the location of the building in relation to the closest intersection;</a:t>
            </a:r>
          </a:p>
          <a:p>
            <a:pPr lvl="0"/>
            <a:r>
              <a:rPr lang="en-US" dirty="0"/>
              <a:t>A close-up of buildings showing the address;</a:t>
            </a:r>
          </a:p>
          <a:p>
            <a:pPr lvl="0"/>
            <a:r>
              <a:rPr lang="en-US" dirty="0"/>
              <a:t>A shot of the entrance;</a:t>
            </a:r>
          </a:p>
          <a:p>
            <a:pPr lvl="0"/>
            <a:r>
              <a:rPr lang="en-US" dirty="0"/>
              <a:t>Complete photos of those areas where activities leading to the commission of the crime took place;</a:t>
            </a:r>
          </a:p>
          <a:p>
            <a:pPr lvl="0"/>
            <a:r>
              <a:rPr lang="en-US" dirty="0"/>
              <a:t>Shots of movement through the building.  (Example: In a burglary, it may be necessary to show the condition of nearly every room in the home, if they have been searched during the crime.)</a:t>
            </a:r>
          </a:p>
          <a:p>
            <a:endParaRPr lang="en-US" dirty="0"/>
          </a:p>
        </p:txBody>
      </p:sp>
    </p:spTree>
    <p:extLst>
      <p:ext uri="{BB962C8B-B14F-4D97-AF65-F5344CB8AC3E}">
        <p14:creationId xmlns:p14="http://schemas.microsoft.com/office/powerpoint/2010/main" val="212034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r>
              <a:rPr lang="en-US" dirty="0"/>
              <a:t>When photographs are taken, they should not be:</a:t>
            </a:r>
          </a:p>
          <a:p>
            <a:pPr lvl="2"/>
            <a:r>
              <a:rPr lang="en-US" sz="2000" dirty="0"/>
              <a:t>Immaterial or irrelevant;</a:t>
            </a:r>
          </a:p>
          <a:p>
            <a:pPr lvl="2"/>
            <a:r>
              <a:rPr lang="en-US" sz="2000" dirty="0"/>
              <a:t>Unduly incite prejudice or sympathy.</a:t>
            </a:r>
          </a:p>
          <a:p>
            <a:pPr lvl="4"/>
            <a:r>
              <a:rPr lang="en-US" sz="1800" dirty="0"/>
              <a:t>Photographs are not admissible merely because they bring vividly to the jurors the details of a shocking crime or tend to arouse passion or prejudice.</a:t>
            </a:r>
          </a:p>
          <a:p>
            <a:pPr lvl="4"/>
            <a:r>
              <a:rPr lang="en-US" sz="1800" dirty="0"/>
              <a:t>It is only when photographs do not illustrate or make clear some issues of the case and is of such a character as to unduly prejudice the jury.</a:t>
            </a:r>
          </a:p>
          <a:p>
            <a:pPr lvl="2"/>
            <a:r>
              <a:rPr lang="en-US" sz="2000" dirty="0"/>
              <a:t>Distorted (they should be a true representation of the scene).</a:t>
            </a:r>
          </a:p>
          <a:p>
            <a:r>
              <a:rPr lang="en-US" sz="1800" dirty="0"/>
              <a:t>Photograph from eye level.</a:t>
            </a:r>
          </a:p>
          <a:p>
            <a:endParaRPr lang="en-US" dirty="0"/>
          </a:p>
        </p:txBody>
      </p:sp>
    </p:spTree>
    <p:extLst>
      <p:ext uri="{BB962C8B-B14F-4D97-AF65-F5344CB8AC3E}">
        <p14:creationId xmlns:p14="http://schemas.microsoft.com/office/powerpoint/2010/main" val="3669792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p>
        </p:txBody>
      </p:sp>
      <p:sp>
        <p:nvSpPr>
          <p:cNvPr id="3" name="Content Placeholder 2"/>
          <p:cNvSpPr>
            <a:spLocks noGrp="1"/>
          </p:cNvSpPr>
          <p:nvPr>
            <p:ph idx="1"/>
          </p:nvPr>
        </p:nvSpPr>
        <p:spPr>
          <a:xfrm>
            <a:off x="4952010" y="2668451"/>
            <a:ext cx="5370975" cy="2730627"/>
          </a:xfrm>
        </p:spPr>
        <p:txBody>
          <a:bodyPr/>
          <a:lstStyle/>
          <a:p>
            <a:r>
              <a:rPr lang="en-US" dirty="0"/>
              <a:t>You can never take too many photographs.</a:t>
            </a:r>
          </a:p>
          <a:p>
            <a:pPr lvl="1"/>
            <a:r>
              <a:rPr lang="en-US" dirty="0"/>
              <a:t>It is much better to have 12 photographs of an injury later determined to be irrelevant than to not have any of an injury later determined to be relevant.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1540309"/>
            <a:ext cx="3695392" cy="4986913"/>
          </a:xfrm>
          <a:prstGeom prst="rect">
            <a:avLst/>
          </a:prstGeom>
        </p:spPr>
      </p:pic>
    </p:spTree>
    <p:extLst>
      <p:ext uri="{BB962C8B-B14F-4D97-AF65-F5344CB8AC3E}">
        <p14:creationId xmlns:p14="http://schemas.microsoft.com/office/powerpoint/2010/main" val="3077927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pPr lvl="3"/>
            <a:r>
              <a:rPr lang="en-US" sz="2000" dirty="0"/>
              <a:t>Marking devices in the field of view.</a:t>
            </a:r>
          </a:p>
          <a:p>
            <a:pPr lvl="4"/>
            <a:r>
              <a:rPr lang="en-US" sz="2000" dirty="0"/>
              <a:t>Rulers are a good method to represent the relationship of objects;</a:t>
            </a:r>
          </a:p>
          <a:p>
            <a:pPr lvl="4"/>
            <a:r>
              <a:rPr lang="en-US" sz="2000" dirty="0"/>
              <a:t>Identifying letters;</a:t>
            </a:r>
          </a:p>
          <a:p>
            <a:pPr lvl="4"/>
            <a:r>
              <a:rPr lang="en-US" sz="2000" dirty="0"/>
              <a:t>Similar marking devices as aids: chalk marks, string, etc.;</a:t>
            </a:r>
          </a:p>
          <a:p>
            <a:pPr lvl="4"/>
            <a:r>
              <a:rPr lang="en-US" sz="2000" dirty="0"/>
              <a:t>Occasionally, the admissibility of a photography showing markings is contested on the grounds that it does not truly represent the original scene.</a:t>
            </a:r>
          </a:p>
          <a:p>
            <a:r>
              <a:rPr lang="en-US" dirty="0"/>
              <a:t>Take two photographs of each piece of evidence: One with a marking device and the other without.</a:t>
            </a:r>
          </a:p>
          <a:p>
            <a:endParaRPr lang="en-US" dirty="0"/>
          </a:p>
        </p:txBody>
      </p:sp>
    </p:spTree>
    <p:extLst>
      <p:ext uri="{BB962C8B-B14F-4D97-AF65-F5344CB8AC3E}">
        <p14:creationId xmlns:p14="http://schemas.microsoft.com/office/powerpoint/2010/main" val="2777343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53212"/>
            <a:ext cx="9404723" cy="1400530"/>
          </a:xfrm>
        </p:spPr>
        <p:txBody>
          <a:bodyPr/>
          <a:lstStyle/>
          <a:p>
            <a:r>
              <a:rPr lang="en-US" b="1" dirty="0"/>
              <a:t>RECORDING A CRIME SCENE</a:t>
            </a:r>
            <a:endParaRPr lang="en-US" dirty="0"/>
          </a:p>
        </p:txBody>
      </p:sp>
      <p:sp>
        <p:nvSpPr>
          <p:cNvPr id="3" name="Content Placeholder 2"/>
          <p:cNvSpPr>
            <a:spLocks noGrp="1"/>
          </p:cNvSpPr>
          <p:nvPr>
            <p:ph idx="1"/>
          </p:nvPr>
        </p:nvSpPr>
        <p:spPr>
          <a:xfrm>
            <a:off x="1103312" y="1653742"/>
            <a:ext cx="8946541" cy="4896687"/>
          </a:xfrm>
        </p:spPr>
        <p:txBody>
          <a:bodyPr>
            <a:normAutofit fontScale="85000" lnSpcReduction="20000"/>
          </a:bodyPr>
          <a:lstStyle/>
          <a:p>
            <a:pPr lvl="3"/>
            <a:r>
              <a:rPr lang="en-US" sz="2300" dirty="0"/>
              <a:t>Victims</a:t>
            </a:r>
          </a:p>
          <a:p>
            <a:pPr lvl="4"/>
            <a:r>
              <a:rPr lang="en-US" sz="2300" dirty="0"/>
              <a:t>Photographs should be taken from all possible angles.</a:t>
            </a:r>
          </a:p>
          <a:p>
            <a:pPr lvl="4"/>
            <a:r>
              <a:rPr lang="en-US" sz="2300" dirty="0"/>
              <a:t>It is impossible to over-photograph a controlled and protected crime scene.</a:t>
            </a:r>
          </a:p>
          <a:p>
            <a:pPr lvl="4"/>
            <a:r>
              <a:rPr lang="en-US" sz="2300" dirty="0"/>
              <a:t>Obtain a photograph of that portion of the body that was not visible when it was discovered (i.e., the back of the body if the body was found on its back).</a:t>
            </a:r>
          </a:p>
          <a:p>
            <a:pPr lvl="3"/>
            <a:r>
              <a:rPr lang="en-US" sz="2300" dirty="0"/>
              <a:t>Witnesses</a:t>
            </a:r>
          </a:p>
          <a:p>
            <a:pPr lvl="4"/>
            <a:r>
              <a:rPr lang="en-US" sz="2300" dirty="0"/>
              <a:t>Try to get photographs from the approximate location from which they saw the crime.</a:t>
            </a:r>
          </a:p>
          <a:p>
            <a:pPr lvl="4"/>
            <a:r>
              <a:rPr lang="en-US" sz="2300" dirty="0"/>
              <a:t>At the first opportunity, statements should be taken from the witnesses.</a:t>
            </a:r>
          </a:p>
          <a:p>
            <a:pPr lvl="4"/>
            <a:r>
              <a:rPr lang="en-US" sz="2300" dirty="0"/>
              <a:t>A review of the photo often will keep a witness from becoming confused during intensive cross-examination at trial time.</a:t>
            </a:r>
          </a:p>
          <a:p>
            <a:endParaRPr lang="en-US" dirty="0"/>
          </a:p>
        </p:txBody>
      </p:sp>
    </p:spTree>
    <p:extLst>
      <p:ext uri="{BB962C8B-B14F-4D97-AF65-F5344CB8AC3E}">
        <p14:creationId xmlns:p14="http://schemas.microsoft.com/office/powerpoint/2010/main" val="3732660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a:xfrm>
            <a:off x="1103312" y="1662545"/>
            <a:ext cx="8946541" cy="4921135"/>
          </a:xfrm>
        </p:spPr>
        <p:txBody>
          <a:bodyPr>
            <a:noAutofit/>
          </a:bodyPr>
          <a:lstStyle/>
          <a:p>
            <a:pPr lvl="3"/>
            <a:r>
              <a:rPr lang="en-US" sz="2000" dirty="0"/>
              <a:t>Clothing</a:t>
            </a:r>
          </a:p>
          <a:p>
            <a:pPr lvl="4"/>
            <a:r>
              <a:rPr lang="en-US" sz="2000" dirty="0"/>
              <a:t>A description of the victim’s clothing should be recorded before moving the body.</a:t>
            </a:r>
          </a:p>
          <a:p>
            <a:pPr lvl="4"/>
            <a:r>
              <a:rPr lang="en-US" sz="2000" dirty="0"/>
              <a:t>If all or a portion of the victim’s clothing has been removed, it should be photographed where found prior to being retrieved and accurate measurements of its location should be noted.</a:t>
            </a:r>
          </a:p>
          <a:p>
            <a:pPr lvl="0"/>
            <a:r>
              <a:rPr lang="en-US" dirty="0"/>
              <a:t>Weapons</a:t>
            </a:r>
          </a:p>
          <a:p>
            <a:pPr lvl="0"/>
            <a:r>
              <a:rPr lang="en-US" dirty="0"/>
              <a:t>All obvious weapons, as well as potential weapons, should be photographed where found before being removed.</a:t>
            </a:r>
          </a:p>
          <a:p>
            <a:pPr lvl="0"/>
            <a:r>
              <a:rPr lang="en-US" dirty="0"/>
              <a:t>Sometimes the exact location of a weapon is such that it cannot be photographed.  In that case, a photograph of the general area should be taken and notes should be made that will permit accurate testimony later.</a:t>
            </a:r>
          </a:p>
        </p:txBody>
      </p:sp>
    </p:spTree>
    <p:extLst>
      <p:ext uri="{BB962C8B-B14F-4D97-AF65-F5344CB8AC3E}">
        <p14:creationId xmlns:p14="http://schemas.microsoft.com/office/powerpoint/2010/main" val="4108121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pPr lvl="0"/>
            <a:r>
              <a:rPr lang="en-US" dirty="0"/>
              <a:t>Scrape/Drag Marks</a:t>
            </a:r>
          </a:p>
          <a:p>
            <a:r>
              <a:rPr lang="en-US" dirty="0"/>
              <a:t>It is important to obtain photographs of all scrape marks, drag marks, and what appear to be scuffle marks.</a:t>
            </a:r>
          </a:p>
          <a:p>
            <a:pPr lvl="6"/>
            <a:r>
              <a:rPr lang="en-US" sz="2000" dirty="0"/>
              <a:t>For example, dragging a body through weeds and grass will be shown by bent and broken twigs and grass, while the heels of someone being dragged through sand will leave two rather distinctive furrows.</a:t>
            </a:r>
          </a:p>
          <a:p>
            <a:pPr lvl="6"/>
            <a:r>
              <a:rPr lang="en-US" sz="2000" dirty="0"/>
              <a:t>Scrape, drag, or scuffle marks often play important roles in determining what actually happened before, during, and after the homicide.</a:t>
            </a:r>
          </a:p>
        </p:txBody>
      </p:sp>
    </p:spTree>
    <p:extLst>
      <p:ext uri="{BB962C8B-B14F-4D97-AF65-F5344CB8AC3E}">
        <p14:creationId xmlns:p14="http://schemas.microsoft.com/office/powerpoint/2010/main" val="991541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RECORDING A CRIME SCENE</a:t>
            </a:r>
            <a:endParaRPr lang="en-US" dirty="0"/>
          </a:p>
        </p:txBody>
      </p:sp>
      <p:sp>
        <p:nvSpPr>
          <p:cNvPr id="3" name="Content Placeholder 2"/>
          <p:cNvSpPr>
            <a:spLocks noGrp="1"/>
          </p:cNvSpPr>
          <p:nvPr>
            <p:ph idx="1"/>
          </p:nvPr>
        </p:nvSpPr>
        <p:spPr/>
        <p:txBody>
          <a:bodyPr>
            <a:normAutofit/>
          </a:bodyPr>
          <a:lstStyle/>
          <a:p>
            <a:pPr lvl="0"/>
            <a:r>
              <a:rPr lang="en-US" dirty="0"/>
              <a:t>Impressions</a:t>
            </a:r>
          </a:p>
          <a:p>
            <a:pPr lvl="0"/>
            <a:r>
              <a:rPr lang="en-US" dirty="0"/>
              <a:t>If there is a dirt surface, tire, shoe, or boot impressions may be available.</a:t>
            </a:r>
          </a:p>
          <a:p>
            <a:pPr lvl="0"/>
            <a:r>
              <a:rPr lang="en-US" dirty="0"/>
              <a:t>There is the possibility of fabric impressions being a viable since homicide victims are sometimes disposed of in out-of-the-way locations that may be very dusty and dirty.</a:t>
            </a:r>
          </a:p>
          <a:p>
            <a:pPr lvl="0"/>
            <a:r>
              <a:rPr lang="en-US" dirty="0"/>
              <a:t>Any such impressions must be photographed, and a ruler should be included in the photograph.</a:t>
            </a:r>
          </a:p>
          <a:p>
            <a:r>
              <a:rPr lang="en-US" dirty="0"/>
              <a:t>Oblique lighting is used to cast a shadow across impressions to highlight details.</a:t>
            </a:r>
            <a:br>
              <a:rPr lang="en-US" dirty="0"/>
            </a:br>
            <a:r>
              <a:rPr lang="en-US" dirty="0"/>
              <a:t> </a:t>
            </a:r>
          </a:p>
          <a:p>
            <a:endParaRPr lang="en-US" dirty="0"/>
          </a:p>
        </p:txBody>
      </p:sp>
    </p:spTree>
    <p:extLst>
      <p:ext uri="{BB962C8B-B14F-4D97-AF65-F5344CB8AC3E}">
        <p14:creationId xmlns:p14="http://schemas.microsoft.com/office/powerpoint/2010/main" val="2848831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TRACE EVIDENCE</a:t>
            </a:r>
            <a:endParaRPr lang="en-US" dirty="0"/>
          </a:p>
        </p:txBody>
      </p:sp>
      <p:sp>
        <p:nvSpPr>
          <p:cNvPr id="3" name="Content Placeholder 2"/>
          <p:cNvSpPr>
            <a:spLocks noGrp="1"/>
          </p:cNvSpPr>
          <p:nvPr>
            <p:ph idx="1"/>
          </p:nvPr>
        </p:nvSpPr>
        <p:spPr>
          <a:xfrm>
            <a:off x="1104293" y="2003041"/>
            <a:ext cx="8946541" cy="4195481"/>
          </a:xfrm>
        </p:spPr>
        <p:txBody>
          <a:bodyPr/>
          <a:lstStyle/>
          <a:p>
            <a:pPr marL="0" indent="0" algn="ctr">
              <a:buNone/>
            </a:pPr>
            <a:r>
              <a:rPr lang="en-US" sz="2800" dirty="0"/>
              <a:t>Always keep </a:t>
            </a:r>
            <a:r>
              <a:rPr lang="en-US" sz="2800" i="1" dirty="0"/>
              <a:t>Locard’s Law</a:t>
            </a:r>
            <a:r>
              <a:rPr lang="en-US" sz="2800" dirty="0"/>
              <a:t> in mind when dealing with trace evidence.  Every crime scene has some form of evidence.  Large evidence items are usually obvious, but this is not always true with trace evidence.  Trace evidence is generally defined as that which by its size is very easily overlooked and, therefore, must be treated more carefully.</a:t>
            </a:r>
          </a:p>
          <a:p>
            <a:pPr marL="0" indent="0">
              <a:buNone/>
            </a:pPr>
            <a:endParaRPr lang="en-US" sz="2800" dirty="0"/>
          </a:p>
          <a:p>
            <a:endParaRPr lang="en-US" dirty="0"/>
          </a:p>
        </p:txBody>
      </p:sp>
    </p:spTree>
    <p:extLst>
      <p:ext uri="{BB962C8B-B14F-4D97-AF65-F5344CB8AC3E}">
        <p14:creationId xmlns:p14="http://schemas.microsoft.com/office/powerpoint/2010/main" val="137238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 OF THE CRIME SCENE	</a:t>
            </a:r>
          </a:p>
        </p:txBody>
      </p:sp>
      <p:sp>
        <p:nvSpPr>
          <p:cNvPr id="3" name="Content Placeholder 2"/>
          <p:cNvSpPr>
            <a:spLocks noGrp="1"/>
          </p:cNvSpPr>
          <p:nvPr>
            <p:ph idx="1"/>
          </p:nvPr>
        </p:nvSpPr>
        <p:spPr/>
        <p:txBody>
          <a:bodyPr/>
          <a:lstStyle/>
          <a:p>
            <a:r>
              <a:rPr lang="en-US" dirty="0"/>
              <a:t>Preservation of life.</a:t>
            </a:r>
          </a:p>
          <a:p>
            <a:pPr lvl="1"/>
            <a:r>
              <a:rPr lang="en-US" dirty="0"/>
              <a:t>Preservation of Life trumps preservation of evidence.</a:t>
            </a:r>
          </a:p>
          <a:p>
            <a:pPr lvl="1"/>
            <a:r>
              <a:rPr lang="en-US" dirty="0"/>
              <a:t>Unless immediate threat of death or serious injury is present, leave all objects and animals as discovered until processing the scene.</a:t>
            </a:r>
          </a:p>
          <a:p>
            <a:pPr lvl="1"/>
            <a:r>
              <a:rPr lang="en-US" dirty="0"/>
              <a:t>While administering life saving measures, attempt to preserve as much of the scene as possible.</a:t>
            </a:r>
          </a:p>
          <a:p>
            <a:endParaRPr lang="en-US" dirty="0"/>
          </a:p>
          <a:p>
            <a:r>
              <a:rPr lang="en-US" dirty="0"/>
              <a:t>You may be the lead investigator in an animal case.</a:t>
            </a:r>
          </a:p>
          <a:p>
            <a:pPr lvl="1"/>
            <a:r>
              <a:rPr lang="en-US" dirty="0"/>
              <a:t>Law enforcement is your backup, use them.</a:t>
            </a:r>
          </a:p>
        </p:txBody>
      </p:sp>
    </p:spTree>
    <p:extLst>
      <p:ext uri="{BB962C8B-B14F-4D97-AF65-F5344CB8AC3E}">
        <p14:creationId xmlns:p14="http://schemas.microsoft.com/office/powerpoint/2010/main" val="96711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TRACE EVIDENCE</a:t>
            </a:r>
            <a:endParaRPr lang="en-US" dirty="0"/>
          </a:p>
        </p:txBody>
      </p:sp>
      <p:sp>
        <p:nvSpPr>
          <p:cNvPr id="3" name="Content Placeholder 2"/>
          <p:cNvSpPr>
            <a:spLocks noGrp="1"/>
          </p:cNvSpPr>
          <p:nvPr>
            <p:ph idx="1"/>
          </p:nvPr>
        </p:nvSpPr>
        <p:spPr/>
        <p:txBody>
          <a:bodyPr/>
          <a:lstStyle/>
          <a:p>
            <a:pPr lvl="0"/>
            <a:r>
              <a:rPr lang="en-US" dirty="0"/>
              <a:t>Small material </a:t>
            </a:r>
          </a:p>
          <a:p>
            <a:pPr marL="0" indent="0">
              <a:buNone/>
            </a:pPr>
            <a:endParaRPr lang="en-US" dirty="0"/>
          </a:p>
          <a:p>
            <a:r>
              <a:rPr lang="en-US" dirty="0"/>
              <a:t>Microscopic or macroscopic</a:t>
            </a:r>
          </a:p>
          <a:p>
            <a:pPr marL="0" indent="0">
              <a:buNone/>
            </a:pPr>
            <a:endParaRPr lang="en-US" dirty="0"/>
          </a:p>
          <a:p>
            <a:pPr lvl="0"/>
            <a:r>
              <a:rPr lang="en-US" dirty="0"/>
              <a:t>Easily overlooked</a:t>
            </a:r>
          </a:p>
          <a:p>
            <a:pPr marL="0" indent="0">
              <a:buNone/>
            </a:pPr>
            <a:endParaRPr lang="en-US" dirty="0"/>
          </a:p>
          <a:p>
            <a:r>
              <a:rPr lang="en-US" dirty="0"/>
              <a:t>Due to the size of trace evidence, it is easily overlooked.</a:t>
            </a:r>
          </a:p>
          <a:p>
            <a:pPr marL="0" indent="0">
              <a:buNone/>
            </a:pPr>
            <a:endParaRPr lang="en-US" dirty="0"/>
          </a:p>
          <a:p>
            <a:pPr lvl="0"/>
            <a:r>
              <a:rPr lang="en-US" dirty="0"/>
              <a:t>Easily transferred</a:t>
            </a:r>
          </a:p>
          <a:p>
            <a:endParaRPr lang="en-US" dirty="0"/>
          </a:p>
        </p:txBody>
      </p:sp>
    </p:spTree>
    <p:extLst>
      <p:ext uri="{BB962C8B-B14F-4D97-AF65-F5344CB8AC3E}">
        <p14:creationId xmlns:p14="http://schemas.microsoft.com/office/powerpoint/2010/main" val="2488284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TRACE EVIDENCE</a:t>
            </a:r>
            <a:endParaRPr lang="en-US" dirty="0"/>
          </a:p>
        </p:txBody>
      </p:sp>
      <p:sp>
        <p:nvSpPr>
          <p:cNvPr id="3" name="Content Placeholder 2"/>
          <p:cNvSpPr>
            <a:spLocks noGrp="1"/>
          </p:cNvSpPr>
          <p:nvPr>
            <p:ph idx="1"/>
          </p:nvPr>
        </p:nvSpPr>
        <p:spPr>
          <a:xfrm>
            <a:off x="1103312" y="1363288"/>
            <a:ext cx="8946541" cy="5353396"/>
          </a:xfrm>
        </p:spPr>
        <p:txBody>
          <a:bodyPr>
            <a:normAutofit fontScale="92500" lnSpcReduction="20000"/>
          </a:bodyPr>
          <a:lstStyle/>
          <a:p>
            <a:pPr lvl="0"/>
            <a:r>
              <a:rPr lang="en-US" dirty="0"/>
              <a:t>Fibers and textiles</a:t>
            </a:r>
          </a:p>
          <a:p>
            <a:pPr lvl="0"/>
            <a:r>
              <a:rPr lang="en-US" dirty="0"/>
              <a:t>Fragments of cloth could give class as well as individual characteristics.  Larger pieces of fabric are generally needed for conclusive characteristics.  Items looked for are colors, type of cloth, direction of fiber twist, and thread count.</a:t>
            </a:r>
          </a:p>
          <a:p>
            <a:pPr lvl="0"/>
            <a:r>
              <a:rPr lang="en-US" dirty="0"/>
              <a:t>Types of textile fibers:</a:t>
            </a:r>
          </a:p>
          <a:p>
            <a:pPr lvl="0"/>
            <a:r>
              <a:rPr lang="en-US" dirty="0"/>
              <a:t>Wool;</a:t>
            </a:r>
          </a:p>
          <a:p>
            <a:pPr lvl="0"/>
            <a:r>
              <a:rPr lang="en-US" dirty="0"/>
              <a:t>Vegetable fiber (cotton);</a:t>
            </a:r>
          </a:p>
          <a:p>
            <a:pPr lvl="0"/>
            <a:r>
              <a:rPr lang="en-US" dirty="0"/>
              <a:t>Synthetics (polyester);</a:t>
            </a:r>
          </a:p>
          <a:p>
            <a:pPr lvl="0"/>
            <a:r>
              <a:rPr lang="en-US" dirty="0"/>
              <a:t>Mineral (glass wool);</a:t>
            </a:r>
          </a:p>
          <a:p>
            <a:pPr lvl="0"/>
            <a:r>
              <a:rPr lang="en-US" dirty="0"/>
              <a:t>Blends.</a:t>
            </a:r>
          </a:p>
          <a:p>
            <a:pPr lvl="0"/>
            <a:r>
              <a:rPr lang="en-US" dirty="0"/>
              <a:t>Dust</a:t>
            </a:r>
          </a:p>
          <a:p>
            <a:pPr lvl="0"/>
            <a:r>
              <a:rPr lang="en-US" dirty="0"/>
              <a:t>Ash</a:t>
            </a:r>
          </a:p>
          <a:p>
            <a:pPr lvl="0"/>
            <a:r>
              <a:rPr lang="en-US" dirty="0"/>
              <a:t>Soil</a:t>
            </a:r>
          </a:p>
          <a:p>
            <a:pPr lvl="0"/>
            <a:r>
              <a:rPr lang="en-US" dirty="0"/>
              <a:t>Wood, etc.</a:t>
            </a:r>
          </a:p>
          <a:p>
            <a:pPr lvl="0"/>
            <a:r>
              <a:rPr lang="en-US" dirty="0"/>
              <a:t>Hair</a:t>
            </a:r>
          </a:p>
          <a:p>
            <a:endParaRPr lang="en-US" dirty="0"/>
          </a:p>
        </p:txBody>
      </p:sp>
    </p:spTree>
    <p:extLst>
      <p:ext uri="{BB962C8B-B14F-4D97-AF65-F5344CB8AC3E}">
        <p14:creationId xmlns:p14="http://schemas.microsoft.com/office/powerpoint/2010/main" val="2987352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TRACE EVIDENCE</a:t>
            </a:r>
            <a:endParaRPr lang="en-US" dirty="0"/>
          </a:p>
        </p:txBody>
      </p:sp>
      <p:sp>
        <p:nvSpPr>
          <p:cNvPr id="3" name="Content Placeholder 2"/>
          <p:cNvSpPr>
            <a:spLocks noGrp="1"/>
          </p:cNvSpPr>
          <p:nvPr>
            <p:ph idx="1"/>
          </p:nvPr>
        </p:nvSpPr>
        <p:spPr/>
        <p:txBody>
          <a:bodyPr>
            <a:normAutofit/>
          </a:bodyPr>
          <a:lstStyle/>
          <a:p>
            <a:pPr lvl="0"/>
            <a:r>
              <a:rPr lang="en-US" dirty="0"/>
              <a:t>HAIR:</a:t>
            </a:r>
          </a:p>
          <a:p>
            <a:pPr lvl="0"/>
            <a:r>
              <a:rPr lang="en-US" dirty="0"/>
              <a:t>Generally associated in crimes involving physical contact.</a:t>
            </a:r>
          </a:p>
          <a:p>
            <a:pPr lvl="0"/>
            <a:r>
              <a:rPr lang="en-US" dirty="0"/>
              <a:t>Hair has three parts:</a:t>
            </a:r>
          </a:p>
          <a:p>
            <a:pPr lvl="0"/>
            <a:r>
              <a:rPr lang="en-US" dirty="0"/>
              <a:t>Root</a:t>
            </a:r>
          </a:p>
          <a:p>
            <a:pPr lvl="0"/>
            <a:r>
              <a:rPr lang="en-US" dirty="0"/>
              <a:t>Gives little help as to origin.</a:t>
            </a:r>
          </a:p>
          <a:p>
            <a:pPr lvl="0"/>
            <a:r>
              <a:rPr lang="en-US" dirty="0"/>
              <a:t>Usually will be missing.</a:t>
            </a:r>
          </a:p>
          <a:p>
            <a:pPr lvl="0"/>
            <a:r>
              <a:rPr lang="en-US" dirty="0"/>
              <a:t>Tip</a:t>
            </a:r>
          </a:p>
          <a:p>
            <a:pPr lvl="0"/>
            <a:r>
              <a:rPr lang="en-US" dirty="0"/>
              <a:t>Shaft</a:t>
            </a:r>
          </a:p>
          <a:p>
            <a:endParaRPr lang="en-US" dirty="0"/>
          </a:p>
        </p:txBody>
      </p:sp>
    </p:spTree>
    <p:extLst>
      <p:ext uri="{BB962C8B-B14F-4D97-AF65-F5344CB8AC3E}">
        <p14:creationId xmlns:p14="http://schemas.microsoft.com/office/powerpoint/2010/main" val="3954841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TRACE EVIDENCE</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lvl="0"/>
            <a:r>
              <a:rPr lang="en-US" dirty="0"/>
              <a:t>Considerations regarding trace evidence</a:t>
            </a:r>
          </a:p>
          <a:p>
            <a:pPr lvl="3"/>
            <a:r>
              <a:rPr lang="en-US" dirty="0"/>
              <a:t>Collection:</a:t>
            </a:r>
          </a:p>
          <a:p>
            <a:pPr lvl="4"/>
            <a:r>
              <a:rPr lang="en-US" dirty="0"/>
              <a:t>Legal aspects;</a:t>
            </a:r>
          </a:p>
          <a:p>
            <a:pPr lvl="4"/>
            <a:r>
              <a:rPr lang="en-US" dirty="0"/>
              <a:t>Scientific aspects;</a:t>
            </a:r>
          </a:p>
          <a:p>
            <a:pPr lvl="4"/>
            <a:r>
              <a:rPr lang="en-US" dirty="0"/>
              <a:t>If the item may be lost or dislodged, control or known samples should also be obtained.</a:t>
            </a:r>
          </a:p>
          <a:p>
            <a:pPr lvl="3"/>
            <a:r>
              <a:rPr lang="en-US" dirty="0"/>
              <a:t>Packaging</a:t>
            </a:r>
          </a:p>
          <a:p>
            <a:pPr lvl="3"/>
            <a:r>
              <a:rPr lang="en-US" dirty="0"/>
              <a:t>Value</a:t>
            </a:r>
          </a:p>
          <a:p>
            <a:endParaRPr lang="en-US" dirty="0"/>
          </a:p>
        </p:txBody>
      </p:sp>
    </p:spTree>
    <p:extLst>
      <p:ext uri="{BB962C8B-B14F-4D97-AF65-F5344CB8AC3E}">
        <p14:creationId xmlns:p14="http://schemas.microsoft.com/office/powerpoint/2010/main" val="2370829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IMPRESSION EVIDENCE</a:t>
            </a:r>
            <a:endParaRPr lang="en-US" dirty="0"/>
          </a:p>
        </p:txBody>
      </p:sp>
      <p:sp>
        <p:nvSpPr>
          <p:cNvPr id="3" name="Content Placeholder 2"/>
          <p:cNvSpPr>
            <a:spLocks noGrp="1"/>
          </p:cNvSpPr>
          <p:nvPr>
            <p:ph idx="1"/>
          </p:nvPr>
        </p:nvSpPr>
        <p:spPr/>
        <p:txBody>
          <a:bodyPr>
            <a:normAutofit/>
          </a:bodyPr>
          <a:lstStyle/>
          <a:p>
            <a:r>
              <a:rPr lang="en-US" dirty="0"/>
              <a:t>Impression evidence may be found.</a:t>
            </a:r>
          </a:p>
          <a:p>
            <a:pPr lvl="3"/>
            <a:r>
              <a:rPr lang="en-US" sz="2000" dirty="0"/>
              <a:t>There are several types of impression evidence found at or near a crime scene:</a:t>
            </a:r>
          </a:p>
          <a:p>
            <a:pPr lvl="4"/>
            <a:r>
              <a:rPr lang="en-US" sz="2000" dirty="0"/>
              <a:t>Footprint;</a:t>
            </a:r>
          </a:p>
          <a:p>
            <a:pPr lvl="4"/>
            <a:r>
              <a:rPr lang="en-US" sz="2000" dirty="0"/>
              <a:t>Tire;</a:t>
            </a:r>
          </a:p>
          <a:p>
            <a:pPr lvl="4"/>
            <a:r>
              <a:rPr lang="en-US" sz="2000" dirty="0"/>
              <a:t>Tool impressions.</a:t>
            </a:r>
          </a:p>
          <a:p>
            <a:r>
              <a:rPr lang="en-US" dirty="0"/>
              <a:t>Generally preserved only if they contain details of value for identification</a:t>
            </a:r>
          </a:p>
          <a:p>
            <a:endParaRPr lang="en-US" dirty="0"/>
          </a:p>
        </p:txBody>
      </p:sp>
    </p:spTree>
    <p:extLst>
      <p:ext uri="{BB962C8B-B14F-4D97-AF65-F5344CB8AC3E}">
        <p14:creationId xmlns:p14="http://schemas.microsoft.com/office/powerpoint/2010/main" val="1933287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IMPRESSION EVIDENCE</a:t>
            </a:r>
            <a:endParaRPr lang="en-US" dirty="0"/>
          </a:p>
        </p:txBody>
      </p:sp>
      <p:sp>
        <p:nvSpPr>
          <p:cNvPr id="3" name="Content Placeholder 2"/>
          <p:cNvSpPr>
            <a:spLocks noGrp="1"/>
          </p:cNvSpPr>
          <p:nvPr>
            <p:ph idx="1"/>
          </p:nvPr>
        </p:nvSpPr>
        <p:spPr>
          <a:xfrm>
            <a:off x="1103312" y="1695796"/>
            <a:ext cx="8946541" cy="4552603"/>
          </a:xfrm>
        </p:spPr>
        <p:txBody>
          <a:bodyPr>
            <a:noAutofit/>
          </a:bodyPr>
          <a:lstStyle/>
          <a:p>
            <a:pPr lvl="3"/>
            <a:r>
              <a:rPr lang="en-US" sz="2000" dirty="0"/>
              <a:t>Lifting and casting of impression evidence.</a:t>
            </a:r>
          </a:p>
          <a:p>
            <a:pPr lvl="4"/>
            <a:r>
              <a:rPr lang="en-US" sz="2000" dirty="0"/>
              <a:t>Begin by protecting the impression from alteration or destruction.</a:t>
            </a:r>
          </a:p>
          <a:p>
            <a:pPr lvl="4"/>
            <a:r>
              <a:rPr lang="en-US" sz="2000" dirty="0"/>
              <a:t>Photograph and sketch prior to casting.</a:t>
            </a:r>
          </a:p>
          <a:p>
            <a:pPr lvl="4"/>
            <a:r>
              <a:rPr lang="en-US" sz="2000" dirty="0"/>
              <a:t>Plaster of Paris is used for casting of shoe and tire impressions.</a:t>
            </a:r>
          </a:p>
          <a:p>
            <a:r>
              <a:rPr lang="en-US" dirty="0"/>
              <a:t>Impressions in loose dirt, sand, and dry snow should be sprayed with shellac prior to casting.</a:t>
            </a:r>
          </a:p>
          <a:p>
            <a:pPr lvl="0"/>
            <a:r>
              <a:rPr lang="en-US" dirty="0"/>
              <a:t>Casting of tool impressions should be the last resort.</a:t>
            </a:r>
          </a:p>
          <a:p>
            <a:pPr lvl="1"/>
            <a:r>
              <a:rPr lang="en-US" sz="2000" dirty="0"/>
              <a:t>Attempt to remove impression to the lab.</a:t>
            </a:r>
          </a:p>
          <a:p>
            <a:r>
              <a:rPr lang="en-US" dirty="0"/>
              <a:t>If a casting is done, silicone rubber should be used.</a:t>
            </a:r>
          </a:p>
        </p:txBody>
      </p:sp>
    </p:spTree>
    <p:extLst>
      <p:ext uri="{BB962C8B-B14F-4D97-AF65-F5344CB8AC3E}">
        <p14:creationId xmlns:p14="http://schemas.microsoft.com/office/powerpoint/2010/main" val="1286882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PACKAGING EVIDENCE</a:t>
            </a:r>
            <a:br>
              <a:rPr lang="en-US" dirty="0"/>
            </a:br>
            <a:endParaRPr lang="en-US" dirty="0"/>
          </a:p>
        </p:txBody>
      </p:sp>
      <p:sp>
        <p:nvSpPr>
          <p:cNvPr id="3" name="Content Placeholder 2"/>
          <p:cNvSpPr>
            <a:spLocks noGrp="1"/>
          </p:cNvSpPr>
          <p:nvPr>
            <p:ph idx="1"/>
          </p:nvPr>
        </p:nvSpPr>
        <p:spPr/>
        <p:txBody>
          <a:bodyPr>
            <a:normAutofit/>
          </a:bodyPr>
          <a:lstStyle/>
          <a:p>
            <a:r>
              <a:rPr lang="en-US" dirty="0"/>
              <a:t>Once located, there are also rules and methods of packaging evidence which must be followed to maintain control of that evidence.</a:t>
            </a:r>
          </a:p>
          <a:p>
            <a:pPr marL="0" indent="0">
              <a:buNone/>
            </a:pPr>
            <a:endParaRPr lang="en-US" dirty="0"/>
          </a:p>
          <a:p>
            <a:pPr lvl="2"/>
            <a:r>
              <a:rPr lang="en-US" sz="2000" dirty="0"/>
              <a:t>Evidence is packaged to prevent:</a:t>
            </a:r>
          </a:p>
          <a:p>
            <a:pPr lvl="3"/>
            <a:r>
              <a:rPr lang="en-US" sz="2000" dirty="0"/>
              <a:t>Damage;</a:t>
            </a:r>
          </a:p>
          <a:p>
            <a:pPr lvl="3"/>
            <a:r>
              <a:rPr lang="en-US" sz="2000" dirty="0"/>
              <a:t>Contamination;</a:t>
            </a:r>
          </a:p>
          <a:p>
            <a:pPr lvl="3"/>
            <a:r>
              <a:rPr lang="en-US" sz="2000" dirty="0"/>
              <a:t>Undetected tampering.</a:t>
            </a:r>
          </a:p>
        </p:txBody>
      </p:sp>
    </p:spTree>
    <p:extLst>
      <p:ext uri="{BB962C8B-B14F-4D97-AF65-F5344CB8AC3E}">
        <p14:creationId xmlns:p14="http://schemas.microsoft.com/office/powerpoint/2010/main" val="572527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PACKAGING EVIDENCE</a:t>
            </a:r>
            <a:endParaRPr lang="en-US" dirty="0"/>
          </a:p>
        </p:txBody>
      </p:sp>
      <p:sp>
        <p:nvSpPr>
          <p:cNvPr id="3" name="Content Placeholder 2"/>
          <p:cNvSpPr>
            <a:spLocks noGrp="1"/>
          </p:cNvSpPr>
          <p:nvPr>
            <p:ph idx="1"/>
          </p:nvPr>
        </p:nvSpPr>
        <p:spPr>
          <a:xfrm>
            <a:off x="1103312" y="1313412"/>
            <a:ext cx="8946541" cy="4934988"/>
          </a:xfrm>
        </p:spPr>
        <p:txBody>
          <a:bodyPr>
            <a:normAutofit fontScale="92500" lnSpcReduction="20000"/>
          </a:bodyPr>
          <a:lstStyle/>
          <a:p>
            <a:pPr lvl="2"/>
            <a:r>
              <a:rPr lang="en-US" sz="2000" dirty="0"/>
              <a:t>Packaging materials:</a:t>
            </a:r>
          </a:p>
          <a:p>
            <a:pPr lvl="3"/>
            <a:r>
              <a:rPr lang="en-US" sz="2000" dirty="0"/>
              <a:t>Packaging materials is relatively unimportant.</a:t>
            </a:r>
          </a:p>
          <a:p>
            <a:pPr lvl="4"/>
            <a:r>
              <a:rPr lang="en-US" sz="2000" dirty="0"/>
              <a:t>No plastic bags, excluding check carrier;</a:t>
            </a:r>
          </a:p>
          <a:p>
            <a:pPr lvl="4"/>
            <a:r>
              <a:rPr lang="en-US" sz="2000" dirty="0"/>
              <a:t>Brown paper bags, envelopes, pill boxes, Styrofoam cups, cardboard boxes, etc.</a:t>
            </a:r>
          </a:p>
          <a:p>
            <a:pPr lvl="4"/>
            <a:r>
              <a:rPr lang="en-US" sz="2000" dirty="0"/>
              <a:t>For deceased animals, wrap head and paws individually in paper.</a:t>
            </a:r>
          </a:p>
          <a:p>
            <a:pPr lvl="4"/>
            <a:r>
              <a:rPr lang="en-US" sz="2000" dirty="0"/>
              <a:t>Some evidence may need special processing prior to packaging.</a:t>
            </a:r>
          </a:p>
          <a:p>
            <a:r>
              <a:rPr lang="en-US" dirty="0"/>
              <a:t>Be aware of contamination possibility.</a:t>
            </a:r>
          </a:p>
          <a:p>
            <a:pPr lvl="2"/>
            <a:r>
              <a:rPr lang="en-US" sz="2000" dirty="0"/>
              <a:t>Sealing the package:</a:t>
            </a:r>
          </a:p>
          <a:p>
            <a:pPr lvl="3"/>
            <a:r>
              <a:rPr lang="en-US" sz="2000" dirty="0"/>
              <a:t>Transparent tape over seams;</a:t>
            </a:r>
          </a:p>
          <a:p>
            <a:pPr lvl="3"/>
            <a:r>
              <a:rPr lang="en-US" sz="2000" dirty="0"/>
              <a:t>Avoid masking tape;</a:t>
            </a:r>
          </a:p>
          <a:p>
            <a:pPr lvl="3"/>
            <a:r>
              <a:rPr lang="en-US" sz="2000" dirty="0"/>
              <a:t>Initial over tape and seams.</a:t>
            </a:r>
          </a:p>
          <a:p>
            <a:endParaRPr lang="en-US" dirty="0"/>
          </a:p>
        </p:txBody>
      </p:sp>
    </p:spTree>
    <p:extLst>
      <p:ext uri="{BB962C8B-B14F-4D97-AF65-F5344CB8AC3E}">
        <p14:creationId xmlns:p14="http://schemas.microsoft.com/office/powerpoint/2010/main" val="2086049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369B-8866-4F5C-9FB0-03EB4EB22600}"/>
              </a:ext>
            </a:extLst>
          </p:cNvPr>
          <p:cNvSpPr>
            <a:spLocks noGrp="1"/>
          </p:cNvSpPr>
          <p:nvPr>
            <p:ph type="title"/>
          </p:nvPr>
        </p:nvSpPr>
        <p:spPr/>
        <p:txBody>
          <a:bodyPr/>
          <a:lstStyle/>
          <a:p>
            <a:r>
              <a:rPr lang="en-US" b="1"/>
              <a:t>GROUP EXERCISE</a:t>
            </a:r>
            <a:endParaRPr lang="en-US" b="1" dirty="0"/>
          </a:p>
        </p:txBody>
      </p:sp>
      <p:pic>
        <p:nvPicPr>
          <p:cNvPr id="5" name="Content Placeholder 4">
            <a:extLst>
              <a:ext uri="{FF2B5EF4-FFF2-40B4-BE49-F238E27FC236}">
                <a16:creationId xmlns:a16="http://schemas.microsoft.com/office/drawing/2014/main" id="{C020E3B4-053E-4AB6-8DB4-60D73AC3E4BF}"/>
              </a:ext>
            </a:extLst>
          </p:cNvPr>
          <p:cNvPicPr>
            <a:picLocks noGrp="1" noChangeAspect="1"/>
          </p:cNvPicPr>
          <p:nvPr>
            <p:ph idx="1"/>
          </p:nvPr>
        </p:nvPicPr>
        <p:blipFill>
          <a:blip r:embed="rId2"/>
          <a:stretch>
            <a:fillRect/>
          </a:stretch>
        </p:blipFill>
        <p:spPr>
          <a:xfrm>
            <a:off x="2910492" y="2193903"/>
            <a:ext cx="4875959" cy="3242513"/>
          </a:xfrm>
        </p:spPr>
      </p:pic>
    </p:spTree>
    <p:extLst>
      <p:ext uri="{BB962C8B-B14F-4D97-AF65-F5344CB8AC3E}">
        <p14:creationId xmlns:p14="http://schemas.microsoft.com/office/powerpoint/2010/main" val="395204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a:xfrm>
            <a:off x="984559" y="1292897"/>
            <a:ext cx="8946541" cy="4822895"/>
          </a:xfrm>
        </p:spPr>
        <p:txBody>
          <a:bodyPr>
            <a:normAutofit/>
          </a:bodyPr>
          <a:lstStyle/>
          <a:p>
            <a:r>
              <a:rPr lang="en-US" dirty="0"/>
              <a:t>Treat every scene as a worst case scenario until proven otherwise.</a:t>
            </a:r>
          </a:p>
          <a:p>
            <a:r>
              <a:rPr lang="en-US" dirty="0"/>
              <a:t>Treat all subjects as suspects until proven otherwise.</a:t>
            </a:r>
          </a:p>
          <a:p>
            <a:r>
              <a:rPr lang="en-US" dirty="0"/>
              <a:t>Establish crime scene based on evidentiary needs.</a:t>
            </a:r>
          </a:p>
          <a:p>
            <a:r>
              <a:rPr lang="en-US" dirty="0"/>
              <a:t>Protect the crime scene until thoroughly processed.</a:t>
            </a:r>
          </a:p>
          <a:p>
            <a:r>
              <a:rPr lang="en-US" dirty="0"/>
              <a:t>A subject will always leave something behind and take something with them.</a:t>
            </a:r>
          </a:p>
          <a:p>
            <a:r>
              <a:rPr lang="en-US" dirty="0"/>
              <a:t>Photograph, mark, photograph, sketch, collect (while photographing).</a:t>
            </a:r>
          </a:p>
          <a:p>
            <a:r>
              <a:rPr lang="en-US" dirty="0"/>
              <a:t>Proper scene processing and evidence collection is essential to successful conviction.</a:t>
            </a:r>
          </a:p>
          <a:p>
            <a:r>
              <a:rPr lang="en-US" dirty="0"/>
              <a:t>Follow your chain of command when additional resources are needed.</a:t>
            </a:r>
          </a:p>
          <a:p>
            <a:endParaRPr lang="en-US" dirty="0"/>
          </a:p>
          <a:p>
            <a:endParaRPr lang="en-US" dirty="0"/>
          </a:p>
          <a:p>
            <a:endParaRPr lang="en-US" dirty="0"/>
          </a:p>
        </p:txBody>
      </p:sp>
    </p:spTree>
    <p:extLst>
      <p:ext uri="{BB962C8B-B14F-4D97-AF65-F5344CB8AC3E}">
        <p14:creationId xmlns:p14="http://schemas.microsoft.com/office/powerpoint/2010/main" val="358800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 OF THE CRIME SCENE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First arriving officer’s responsibility:</a:t>
            </a:r>
            <a:endParaRPr lang="en-US" sz="1800" dirty="0"/>
          </a:p>
          <a:p>
            <a:pPr lvl="0"/>
            <a:r>
              <a:rPr lang="en-US" dirty="0"/>
              <a:t>Protection of the crime scene:</a:t>
            </a:r>
            <a:endParaRPr lang="en-US" sz="1800" dirty="0"/>
          </a:p>
          <a:p>
            <a:pPr lvl="1"/>
            <a:r>
              <a:rPr lang="en-US" dirty="0"/>
              <a:t>Persons entering or exiting the scene must have authorization of the officer in charge of protection of the scene.</a:t>
            </a:r>
            <a:endParaRPr lang="en-US" sz="1800" dirty="0"/>
          </a:p>
          <a:p>
            <a:r>
              <a:rPr lang="en-US" dirty="0"/>
              <a:t>This not only includes onlookers, but also the press, family, etc.  Some of the worst offenders of this are other officers who are curious (this includes brass).  Without definite need to enter, they should not be allowed in.  If they do enter, they take responsibility of the scene.  Generally, most departments have policies governing this incident.</a:t>
            </a:r>
            <a:endParaRPr lang="en-US" sz="1800" dirty="0"/>
          </a:p>
          <a:p>
            <a:pPr lvl="1"/>
            <a:r>
              <a:rPr lang="en-US" dirty="0"/>
              <a:t>Injured animal/human exception:</a:t>
            </a:r>
            <a:endParaRPr lang="en-US" sz="1800" dirty="0"/>
          </a:p>
          <a:p>
            <a:r>
              <a:rPr lang="en-US" dirty="0"/>
              <a:t>Health and life are always of utmost importance, even though evidence may be destroyed.  The officer should instruct paramedics as to how to enter the scene (without interfering with their work).  This will limit the destruction of evidence.</a:t>
            </a:r>
            <a:endParaRPr lang="en-US" sz="1800" dirty="0"/>
          </a:p>
          <a:p>
            <a:endParaRPr lang="en-US" dirty="0"/>
          </a:p>
        </p:txBody>
      </p:sp>
    </p:spTree>
    <p:extLst>
      <p:ext uri="{BB962C8B-B14F-4D97-AF65-F5344CB8AC3E}">
        <p14:creationId xmlns:p14="http://schemas.microsoft.com/office/powerpoint/2010/main" val="3833005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1" y="436242"/>
            <a:ext cx="9404723" cy="1400530"/>
          </a:xfrm>
        </p:spPr>
        <p:txBody>
          <a:bodyPr/>
          <a:lstStyle/>
          <a:p>
            <a:pPr algn="ctr"/>
            <a:r>
              <a:rPr lang="en-US" dirty="0"/>
              <a:t>The End</a:t>
            </a:r>
          </a:p>
        </p:txBody>
      </p:sp>
      <p:sp>
        <p:nvSpPr>
          <p:cNvPr id="3" name="Content Placeholder 2"/>
          <p:cNvSpPr>
            <a:spLocks noGrp="1"/>
          </p:cNvSpPr>
          <p:nvPr>
            <p:ph idx="1"/>
          </p:nvPr>
        </p:nvSpPr>
        <p:spPr/>
        <p:txBody>
          <a:bodyPr/>
          <a:lstStyle/>
          <a:p>
            <a:pPr algn="ctr"/>
            <a:r>
              <a:rPr lang="en-US" sz="4800" dirty="0"/>
              <a:t>Questions?</a:t>
            </a:r>
            <a:endParaRPr lang="en-US" dirty="0"/>
          </a:p>
        </p:txBody>
      </p:sp>
    </p:spTree>
    <p:extLst>
      <p:ext uri="{BB962C8B-B14F-4D97-AF65-F5344CB8AC3E}">
        <p14:creationId xmlns:p14="http://schemas.microsoft.com/office/powerpoint/2010/main" val="129837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 OF THE CRIME SCENE</a:t>
            </a:r>
            <a:endParaRPr lang="en-US" dirty="0"/>
          </a:p>
        </p:txBody>
      </p:sp>
      <p:sp>
        <p:nvSpPr>
          <p:cNvPr id="3" name="Content Placeholder 2"/>
          <p:cNvSpPr>
            <a:spLocks noGrp="1"/>
          </p:cNvSpPr>
          <p:nvPr>
            <p:ph idx="1"/>
          </p:nvPr>
        </p:nvSpPr>
        <p:spPr/>
        <p:txBody>
          <a:bodyPr>
            <a:normAutofit/>
          </a:bodyPr>
          <a:lstStyle/>
          <a:p>
            <a:pPr marL="457200" lvl="1" indent="0">
              <a:buNone/>
            </a:pPr>
            <a:r>
              <a:rPr lang="en-US" dirty="0"/>
              <a:t>Keep the scene in the same condition as when the suspect left:</a:t>
            </a:r>
            <a:endParaRPr lang="en-US" sz="1800" dirty="0"/>
          </a:p>
          <a:p>
            <a:r>
              <a:rPr lang="en-US" dirty="0"/>
              <a:t>First, make an initial cursory search of the scene, being sure not to alter anything; then set up a perimeter.</a:t>
            </a:r>
            <a:endParaRPr lang="en-US" sz="1800" dirty="0"/>
          </a:p>
          <a:p>
            <a:pPr lvl="1"/>
            <a:r>
              <a:rPr lang="en-US" dirty="0"/>
              <a:t>The crime scene will provide the investigator with a starting point.</a:t>
            </a:r>
            <a:endParaRPr lang="en-US" sz="1800" dirty="0"/>
          </a:p>
          <a:p>
            <a:pPr lvl="1"/>
            <a:r>
              <a:rPr lang="en-US" dirty="0"/>
              <a:t>The success of an investigation and subsequent prosecution depend upon the actions of the first officer on the scene.</a:t>
            </a:r>
            <a:endParaRPr lang="en-US" sz="1800" dirty="0"/>
          </a:p>
          <a:p>
            <a:pPr lvl="0"/>
            <a:r>
              <a:rPr lang="en-US" dirty="0"/>
              <a:t>Begin Note Taking</a:t>
            </a:r>
            <a:endParaRPr lang="en-US" sz="1800" dirty="0"/>
          </a:p>
          <a:p>
            <a:r>
              <a:rPr lang="en-US" dirty="0"/>
              <a:t>This includes what you did (showing the five senses), what specialized units were called, and what they did, etc.</a:t>
            </a:r>
          </a:p>
        </p:txBody>
      </p:sp>
    </p:spTree>
    <p:extLst>
      <p:ext uri="{BB962C8B-B14F-4D97-AF65-F5344CB8AC3E}">
        <p14:creationId xmlns:p14="http://schemas.microsoft.com/office/powerpoint/2010/main" val="221011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CRIME SCENE LIMITS</a:t>
            </a:r>
            <a:br>
              <a:rPr lang="en-US" dirty="0"/>
            </a:br>
            <a:endParaRPr lang="en-US" dirty="0"/>
          </a:p>
        </p:txBody>
      </p:sp>
      <p:sp>
        <p:nvSpPr>
          <p:cNvPr id="3" name="Content Placeholder 2"/>
          <p:cNvSpPr>
            <a:spLocks noGrp="1"/>
          </p:cNvSpPr>
          <p:nvPr>
            <p:ph idx="1"/>
          </p:nvPr>
        </p:nvSpPr>
        <p:spPr/>
        <p:txBody>
          <a:bodyPr>
            <a:normAutofit/>
          </a:bodyPr>
          <a:lstStyle/>
          <a:p>
            <a:r>
              <a:rPr lang="en-US" dirty="0"/>
              <a:t>The size of the crime scene must be determined and limits must be set to keep out potential violators.</a:t>
            </a:r>
            <a:endParaRPr lang="en-US" sz="1800" dirty="0"/>
          </a:p>
          <a:p>
            <a:pPr lvl="0"/>
            <a:r>
              <a:rPr lang="en-US" dirty="0"/>
              <a:t>How large is the crime scene?</a:t>
            </a:r>
            <a:endParaRPr lang="en-US" sz="1800" dirty="0"/>
          </a:p>
          <a:p>
            <a:r>
              <a:rPr lang="en-US" dirty="0"/>
              <a:t>Definition: 	There area that includes all direct traces of the crime as determined by the type of crime committed.</a:t>
            </a:r>
            <a:endParaRPr lang="en-US" sz="1800" dirty="0"/>
          </a:p>
          <a:p>
            <a:pPr lvl="1"/>
            <a:r>
              <a:rPr lang="en-US" dirty="0"/>
              <a:t>Indoors – The central scene and, where possible, the criminal’s entry and exit paths.</a:t>
            </a:r>
            <a:endParaRPr lang="en-US" sz="1800" dirty="0"/>
          </a:p>
          <a:p>
            <a:r>
              <a:rPr lang="en-US" dirty="0"/>
              <a:t>Outdoors – An ample area should be roped off to include the suspect’s paths 	to and from the central crime scene</a:t>
            </a:r>
          </a:p>
        </p:txBody>
      </p:sp>
    </p:spTree>
    <p:extLst>
      <p:ext uri="{BB962C8B-B14F-4D97-AF65-F5344CB8AC3E}">
        <p14:creationId xmlns:p14="http://schemas.microsoft.com/office/powerpoint/2010/main" val="407488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418</TotalTime>
  <Words>5183</Words>
  <Application>Microsoft Office PowerPoint</Application>
  <PresentationFormat>Widescreen</PresentationFormat>
  <Paragraphs>490</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Century Gothic</vt:lpstr>
      <vt:lpstr>Times New Roman</vt:lpstr>
      <vt:lpstr>Wingdings 3</vt:lpstr>
      <vt:lpstr>Ion</vt:lpstr>
      <vt:lpstr>CRIMINAL INVESTIGATIONS</vt:lpstr>
      <vt:lpstr>LAW ENFORCEMENT OFFICER’S APPROACH </vt:lpstr>
      <vt:lpstr>Guilty until proven innocent? </vt:lpstr>
      <vt:lpstr>PROTECTION OF THE CRIME SCENE</vt:lpstr>
      <vt:lpstr>PROTECTION OF THE CRIME SCENE</vt:lpstr>
      <vt:lpstr>PROTECTION OF THE CRIME SCENE </vt:lpstr>
      <vt:lpstr>PROTECTION OF THE CRIME SCENE</vt:lpstr>
      <vt:lpstr>PROTECTION OF THE CRIME SCENE</vt:lpstr>
      <vt:lpstr>CRIME SCENE LIMITS </vt:lpstr>
      <vt:lpstr>CRIME SCENE LIMITS</vt:lpstr>
      <vt:lpstr>CRIME SCENE LIMITS</vt:lpstr>
      <vt:lpstr>CRIME SCENE LIMITS</vt:lpstr>
      <vt:lpstr>MOST COMMON EVIDENCE CATEGORIES:</vt:lpstr>
      <vt:lpstr>PHYSICAL EVIDENCE</vt:lpstr>
      <vt:lpstr>PHYSICAL EVIDENCE</vt:lpstr>
      <vt:lpstr>PowerPoint Presentation</vt:lpstr>
      <vt:lpstr>INFORMATION AND PHYSICAL EVIDENCE</vt:lpstr>
      <vt:lpstr>PHYSICAL EVIDENCE </vt:lpstr>
      <vt:lpstr>LOCARD’S LAW</vt:lpstr>
      <vt:lpstr>LOCARD’S LAW</vt:lpstr>
      <vt:lpstr>LOCARD’S LAW</vt:lpstr>
      <vt:lpstr>CLASS AND INDIVIDUAL CHARACTERISTICS </vt:lpstr>
      <vt:lpstr>CLASS CHARACTERISTICS</vt:lpstr>
      <vt:lpstr>INDIVIDUAL CHARACTERISTICS </vt:lpstr>
      <vt:lpstr>INVESTIGATIVE HYPOTHESIS </vt:lpstr>
      <vt:lpstr>INVESTIGATIVE HYPOTHESIS</vt:lpstr>
      <vt:lpstr>PRINCIPLES OF CRIME SCENE SEARCH </vt:lpstr>
      <vt:lpstr>PRINCIPLES OF CRIME SCENE SEARCH</vt:lpstr>
      <vt:lpstr>PRINCIPLES OF CRIME SCENE SEARCH</vt:lpstr>
      <vt:lpstr>PRINCIPLES OF CRIME SCENE SEARCH</vt:lpstr>
      <vt:lpstr>PRINCIPLES OF CRIME SCENE SEARCH</vt:lpstr>
      <vt:lpstr>PRINCIPLES OF CRIME SCENE SEARCH</vt:lpstr>
      <vt:lpstr>PRINCIPLES OF CRIME SCENE SEARCH</vt:lpstr>
      <vt:lpstr>PRINCIPLES OF CRIME SCENE SEARCH</vt:lpstr>
      <vt:lpstr>PRINCIPLES OF CRIME SCENE SEARCH</vt:lpstr>
      <vt:lpstr>PRINCIPLES OF CRIME SCENE SEARCH</vt:lpstr>
      <vt:lpstr>RECORDING A CRIME SCENE</vt:lpstr>
      <vt:lpstr>RECORDING A CRIME SCENE </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RECORDING A CRIME SCENE</vt:lpstr>
      <vt:lpstr>TRACE EVIDENCE</vt:lpstr>
      <vt:lpstr>TRACE EVIDENCE</vt:lpstr>
      <vt:lpstr>TRACE EVIDENCE</vt:lpstr>
      <vt:lpstr>TRACE EVIDENCE</vt:lpstr>
      <vt:lpstr>TRACE EVIDENCE</vt:lpstr>
      <vt:lpstr>IMPRESSION EVIDENCE</vt:lpstr>
      <vt:lpstr>IMPRESSION EVIDENCE</vt:lpstr>
      <vt:lpstr>PACKAGING EVIDENCE </vt:lpstr>
      <vt:lpstr>PACKAGING EVIDENCE</vt:lpstr>
      <vt:lpstr>GROUP EXERCISE</vt:lpstr>
      <vt:lpstr>CONCLUSION</vt:lpstr>
      <vt:lpstr>The End</vt:lpstr>
    </vt:vector>
  </TitlesOfParts>
  <Company>City of Bothell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INVESTIGATIONS</dc:title>
  <dc:creator>Debra Murdock</dc:creator>
  <cp:lastModifiedBy>Chris Rigler</cp:lastModifiedBy>
  <cp:revision>80</cp:revision>
  <dcterms:created xsi:type="dcterms:W3CDTF">2016-03-01T14:55:04Z</dcterms:created>
  <dcterms:modified xsi:type="dcterms:W3CDTF">2020-02-21T21:55:33Z</dcterms:modified>
</cp:coreProperties>
</file>