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11F82EF-1E10-48E9-9FA5-C59BEFB45747}" type="datetimeFigureOut">
              <a:rPr lang="en-US" smtClean="0"/>
              <a:t>2/24/2020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9B1B18F-4DC5-48E0-9059-3663610BF3D3}" type="slidenum">
              <a:rPr lang="en-US" smtClean="0"/>
              <a:t>‹#›</a:t>
            </a:fld>
            <a:endParaRPr lang="en-US"/>
          </a:p>
        </p:txBody>
      </p:sp>
    </p:spTree>
    <p:extLst>
      <p:ext uri="{BB962C8B-B14F-4D97-AF65-F5344CB8AC3E}">
        <p14:creationId xmlns:p14="http://schemas.microsoft.com/office/powerpoint/2010/main" val="3607853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6C69686-206D-4CD2-B70D-6AC202253B5D}"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B79A4-68DF-4351-AA7C-89BD80A9398D}" type="slidenum">
              <a:rPr lang="en-US" smtClean="0"/>
              <a:t>‹#›</a:t>
            </a:fld>
            <a:endParaRPr lang="en-US"/>
          </a:p>
        </p:txBody>
      </p:sp>
    </p:spTree>
    <p:extLst>
      <p:ext uri="{BB962C8B-B14F-4D97-AF65-F5344CB8AC3E}">
        <p14:creationId xmlns:p14="http://schemas.microsoft.com/office/powerpoint/2010/main" val="1820655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C69686-206D-4CD2-B70D-6AC202253B5D}"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B79A4-68DF-4351-AA7C-89BD80A9398D}" type="slidenum">
              <a:rPr lang="en-US" smtClean="0"/>
              <a:t>‹#›</a:t>
            </a:fld>
            <a:endParaRPr lang="en-US"/>
          </a:p>
        </p:txBody>
      </p:sp>
    </p:spTree>
    <p:extLst>
      <p:ext uri="{BB962C8B-B14F-4D97-AF65-F5344CB8AC3E}">
        <p14:creationId xmlns:p14="http://schemas.microsoft.com/office/powerpoint/2010/main" val="1535683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C69686-206D-4CD2-B70D-6AC202253B5D}"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B79A4-68DF-4351-AA7C-89BD80A9398D}" type="slidenum">
              <a:rPr lang="en-US" smtClean="0"/>
              <a:t>‹#›</a:t>
            </a:fld>
            <a:endParaRPr lang="en-US"/>
          </a:p>
        </p:txBody>
      </p:sp>
    </p:spTree>
    <p:extLst>
      <p:ext uri="{BB962C8B-B14F-4D97-AF65-F5344CB8AC3E}">
        <p14:creationId xmlns:p14="http://schemas.microsoft.com/office/powerpoint/2010/main" val="337189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C69686-206D-4CD2-B70D-6AC202253B5D}"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B79A4-68DF-4351-AA7C-89BD80A9398D}" type="slidenum">
              <a:rPr lang="en-US" smtClean="0"/>
              <a:t>‹#›</a:t>
            </a:fld>
            <a:endParaRPr lang="en-US"/>
          </a:p>
        </p:txBody>
      </p:sp>
    </p:spTree>
    <p:extLst>
      <p:ext uri="{BB962C8B-B14F-4D97-AF65-F5344CB8AC3E}">
        <p14:creationId xmlns:p14="http://schemas.microsoft.com/office/powerpoint/2010/main" val="516516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C69686-206D-4CD2-B70D-6AC202253B5D}"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B79A4-68DF-4351-AA7C-89BD80A9398D}" type="slidenum">
              <a:rPr lang="en-US" smtClean="0"/>
              <a:t>‹#›</a:t>
            </a:fld>
            <a:endParaRPr lang="en-US"/>
          </a:p>
        </p:txBody>
      </p:sp>
    </p:spTree>
    <p:extLst>
      <p:ext uri="{BB962C8B-B14F-4D97-AF65-F5344CB8AC3E}">
        <p14:creationId xmlns:p14="http://schemas.microsoft.com/office/powerpoint/2010/main" val="2872063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6C69686-206D-4CD2-B70D-6AC202253B5D}"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B79A4-68DF-4351-AA7C-89BD80A9398D}" type="slidenum">
              <a:rPr lang="en-US" smtClean="0"/>
              <a:t>‹#›</a:t>
            </a:fld>
            <a:endParaRPr lang="en-US"/>
          </a:p>
        </p:txBody>
      </p:sp>
    </p:spTree>
    <p:extLst>
      <p:ext uri="{BB962C8B-B14F-4D97-AF65-F5344CB8AC3E}">
        <p14:creationId xmlns:p14="http://schemas.microsoft.com/office/powerpoint/2010/main" val="2505137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6C69686-206D-4CD2-B70D-6AC202253B5D}" type="datetimeFigureOut">
              <a:rPr lang="en-US" smtClean="0"/>
              <a:t>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EB79A4-68DF-4351-AA7C-89BD80A9398D}" type="slidenum">
              <a:rPr lang="en-US" smtClean="0"/>
              <a:t>‹#›</a:t>
            </a:fld>
            <a:endParaRPr lang="en-US"/>
          </a:p>
        </p:txBody>
      </p:sp>
    </p:spTree>
    <p:extLst>
      <p:ext uri="{BB962C8B-B14F-4D97-AF65-F5344CB8AC3E}">
        <p14:creationId xmlns:p14="http://schemas.microsoft.com/office/powerpoint/2010/main" val="2345368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6C69686-206D-4CD2-B70D-6AC202253B5D}" type="datetimeFigureOut">
              <a:rPr lang="en-US" smtClean="0"/>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EB79A4-68DF-4351-AA7C-89BD80A9398D}" type="slidenum">
              <a:rPr lang="en-US" smtClean="0"/>
              <a:t>‹#›</a:t>
            </a:fld>
            <a:endParaRPr lang="en-US"/>
          </a:p>
        </p:txBody>
      </p:sp>
    </p:spTree>
    <p:extLst>
      <p:ext uri="{BB962C8B-B14F-4D97-AF65-F5344CB8AC3E}">
        <p14:creationId xmlns:p14="http://schemas.microsoft.com/office/powerpoint/2010/main" val="735858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C69686-206D-4CD2-B70D-6AC202253B5D}" type="datetimeFigureOut">
              <a:rPr lang="en-US" smtClean="0"/>
              <a:t>2/24/2020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EB79A4-68DF-4351-AA7C-89BD80A9398D}" type="slidenum">
              <a:rPr lang="en-US" smtClean="0"/>
              <a:t>‹#›</a:t>
            </a:fld>
            <a:endParaRPr lang="en-US"/>
          </a:p>
        </p:txBody>
      </p:sp>
    </p:spTree>
    <p:extLst>
      <p:ext uri="{BB962C8B-B14F-4D97-AF65-F5344CB8AC3E}">
        <p14:creationId xmlns:p14="http://schemas.microsoft.com/office/powerpoint/2010/main" val="4139490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6C69686-206D-4CD2-B70D-6AC202253B5D}"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B79A4-68DF-4351-AA7C-89BD80A9398D}" type="slidenum">
              <a:rPr lang="en-US" smtClean="0"/>
              <a:t>‹#›</a:t>
            </a:fld>
            <a:endParaRPr lang="en-US"/>
          </a:p>
        </p:txBody>
      </p:sp>
    </p:spTree>
    <p:extLst>
      <p:ext uri="{BB962C8B-B14F-4D97-AF65-F5344CB8AC3E}">
        <p14:creationId xmlns:p14="http://schemas.microsoft.com/office/powerpoint/2010/main" val="1356031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6C69686-206D-4CD2-B70D-6AC202253B5D}"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B79A4-68DF-4351-AA7C-89BD80A9398D}" type="slidenum">
              <a:rPr lang="en-US" smtClean="0"/>
              <a:t>‹#›</a:t>
            </a:fld>
            <a:endParaRPr lang="en-US"/>
          </a:p>
        </p:txBody>
      </p:sp>
    </p:spTree>
    <p:extLst>
      <p:ext uri="{BB962C8B-B14F-4D97-AF65-F5344CB8AC3E}">
        <p14:creationId xmlns:p14="http://schemas.microsoft.com/office/powerpoint/2010/main" val="2834408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C69686-206D-4CD2-B70D-6AC202253B5D}" type="datetimeFigureOut">
              <a:rPr lang="en-US" smtClean="0"/>
              <a:t>2/24/2020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EB79A4-68DF-4351-AA7C-89BD80A9398D}" type="slidenum">
              <a:rPr lang="en-US" smtClean="0"/>
              <a:t>‹#›</a:t>
            </a:fld>
            <a:endParaRPr lang="en-US"/>
          </a:p>
        </p:txBody>
      </p:sp>
    </p:spTree>
    <p:extLst>
      <p:ext uri="{BB962C8B-B14F-4D97-AF65-F5344CB8AC3E}">
        <p14:creationId xmlns:p14="http://schemas.microsoft.com/office/powerpoint/2010/main" val="4226763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270761-CC40-4F3F-A916-7E3BC39893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820855C-9FA4-417A-BE67-63C022F819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7E6A49B-1B06-403E-8CC5-ACB38A6BDEE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66160" y="1660121"/>
            <a:ext cx="9623404" cy="3142911"/>
          </a:xfrm>
        </p:spPr>
        <p:txBody>
          <a:bodyPr>
            <a:normAutofit/>
          </a:bodyPr>
          <a:lstStyle/>
          <a:p>
            <a:r>
              <a:rPr lang="en-US" sz="8800" dirty="0"/>
              <a:t>2020 Animal Control</a:t>
            </a:r>
            <a:br>
              <a:rPr lang="en-US" sz="8800" dirty="0"/>
            </a:br>
            <a:r>
              <a:rPr lang="en-US" sz="8800" dirty="0"/>
              <a:t>Academy</a:t>
            </a:r>
          </a:p>
        </p:txBody>
      </p:sp>
      <p:sp>
        <p:nvSpPr>
          <p:cNvPr id="3" name="Subtitle 2"/>
          <p:cNvSpPr>
            <a:spLocks noGrp="1"/>
          </p:cNvSpPr>
          <p:nvPr>
            <p:ph type="subTitle" idx="1"/>
          </p:nvPr>
        </p:nvSpPr>
        <p:spPr>
          <a:xfrm>
            <a:off x="1366159" y="4965614"/>
            <a:ext cx="9623404" cy="834454"/>
          </a:xfrm>
        </p:spPr>
        <p:txBody>
          <a:bodyPr>
            <a:normAutofit/>
          </a:bodyPr>
          <a:lstStyle/>
          <a:p>
            <a:r>
              <a:rPr lang="en-US" sz="3200" b="1" dirty="0"/>
              <a:t>Courtroom Etiquette </a:t>
            </a:r>
            <a:r>
              <a:rPr lang="en-US" sz="3200" b="1" dirty="0" smtClean="0"/>
              <a:t>and Presentation </a:t>
            </a:r>
            <a:r>
              <a:rPr lang="en-US" sz="3200" b="1" dirty="0"/>
              <a:t>to the Court</a:t>
            </a:r>
          </a:p>
        </p:txBody>
      </p:sp>
    </p:spTree>
    <p:extLst>
      <p:ext uri="{BB962C8B-B14F-4D97-AF65-F5344CB8AC3E}">
        <p14:creationId xmlns:p14="http://schemas.microsoft.com/office/powerpoint/2010/main" val="2841774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787726-DA92-4D1C-918D-4597FCEEA13A}"/>
              </a:ext>
            </a:extLst>
          </p:cNvPr>
          <p:cNvSpPr/>
          <p:nvPr/>
        </p:nvSpPr>
        <p:spPr>
          <a:xfrm>
            <a:off x="2011681" y="2411478"/>
            <a:ext cx="8581292" cy="2035044"/>
          </a:xfrm>
          <a:prstGeom prst="rect">
            <a:avLst/>
          </a:prstGeom>
        </p:spPr>
        <p:txBody>
          <a:bodyPr wrap="square">
            <a:spAutoFit/>
          </a:bodyPr>
          <a:lstStyle/>
          <a:p>
            <a:pPr>
              <a:lnSpc>
                <a:spcPct val="107000"/>
              </a:lnSpc>
              <a:spcAft>
                <a:spcPts val="800"/>
              </a:spcAft>
            </a:pPr>
            <a:r>
              <a:rPr lang="en-US" sz="4000" b="1" dirty="0">
                <a:latin typeface="Arial" panose="020B0604020202020204" pitchFamily="34" charset="0"/>
                <a:ea typeface="Calibri" panose="020F0502020204030204" pitchFamily="34" charset="0"/>
                <a:cs typeface="Times New Roman" panose="02020603050405020304" pitchFamily="18" charset="0"/>
              </a:rPr>
              <a:t>II.  </a:t>
            </a:r>
            <a:r>
              <a:rPr lang="en-US" sz="4000" dirty="0">
                <a:latin typeface="Arial" panose="020B0604020202020204" pitchFamily="34" charset="0"/>
                <a:ea typeface="Calibri" panose="020F0502020204030204" pitchFamily="34" charset="0"/>
                <a:cs typeface="Times New Roman" panose="02020603050405020304" pitchFamily="18" charset="0"/>
              </a:rPr>
              <a:t>   Address the attorneys by name, or as Sir or Madam, and the judge as Your Honor.</a:t>
            </a:r>
            <a:endParaRPr lang="en-US" sz="4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545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8059592-359D-41BA-8BC4-3DA4A80EFFC1}"/>
              </a:ext>
            </a:extLst>
          </p:cNvPr>
          <p:cNvSpPr/>
          <p:nvPr/>
        </p:nvSpPr>
        <p:spPr>
          <a:xfrm>
            <a:off x="2091396" y="2082157"/>
            <a:ext cx="8515643" cy="2726900"/>
          </a:xfrm>
          <a:prstGeom prst="rect">
            <a:avLst/>
          </a:prstGeom>
        </p:spPr>
        <p:txBody>
          <a:bodyPr wrap="square">
            <a:spAutoFit/>
          </a:bodyPr>
          <a:lstStyle/>
          <a:p>
            <a:pPr>
              <a:lnSpc>
                <a:spcPct val="107000"/>
              </a:lnSpc>
              <a:spcAft>
                <a:spcPts val="800"/>
              </a:spcAft>
            </a:pPr>
            <a:r>
              <a:rPr lang="en-US" sz="4000" b="1" dirty="0">
                <a:latin typeface="Arial" panose="020B0604020202020204" pitchFamily="34" charset="0"/>
                <a:ea typeface="Calibri" panose="020F0502020204030204" pitchFamily="34" charset="0"/>
                <a:cs typeface="Times New Roman" panose="02020603050405020304" pitchFamily="18" charset="0"/>
              </a:rPr>
              <a:t>III. </a:t>
            </a:r>
            <a:r>
              <a:rPr lang="en-US" sz="4000" dirty="0">
                <a:latin typeface="Arial" panose="020B0604020202020204" pitchFamily="34" charset="0"/>
                <a:ea typeface="Calibri" panose="020F0502020204030204" pitchFamily="34" charset="0"/>
                <a:cs typeface="Times New Roman" panose="02020603050405020304" pitchFamily="18" charset="0"/>
              </a:rPr>
              <a:t>   Remember </a:t>
            </a:r>
            <a:r>
              <a:rPr lang="en-US" sz="4000" dirty="0" smtClean="0">
                <a:latin typeface="Arial" panose="020B0604020202020204" pitchFamily="34" charset="0"/>
                <a:ea typeface="Calibri" panose="020F0502020204030204" pitchFamily="34" charset="0"/>
                <a:cs typeface="Times New Roman" panose="02020603050405020304" pitchFamily="18" charset="0"/>
              </a:rPr>
              <a:t>the </a:t>
            </a:r>
            <a:r>
              <a:rPr lang="en-US" sz="4000" dirty="0">
                <a:latin typeface="Arial" panose="020B0604020202020204" pitchFamily="34" charset="0"/>
                <a:ea typeface="Calibri" panose="020F0502020204030204" pitchFamily="34" charset="0"/>
                <a:cs typeface="Times New Roman" panose="02020603050405020304" pitchFamily="18" charset="0"/>
              </a:rPr>
              <a:t>reason that you are in court is to help the Judge understand the facts, history, and technical aspects of the case.</a:t>
            </a:r>
            <a:endParaRPr lang="en-US" sz="4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6746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3CEBBC3-1D0F-4AAF-8DF3-F356496AD542}"/>
              </a:ext>
            </a:extLst>
          </p:cNvPr>
          <p:cNvSpPr/>
          <p:nvPr/>
        </p:nvSpPr>
        <p:spPr>
          <a:xfrm>
            <a:off x="2124221" y="1962371"/>
            <a:ext cx="8736037" cy="2693686"/>
          </a:xfrm>
          <a:prstGeom prst="rect">
            <a:avLst/>
          </a:prstGeom>
        </p:spPr>
        <p:txBody>
          <a:bodyPr wrap="square">
            <a:spAutoFit/>
          </a:bodyPr>
          <a:lstStyle/>
          <a:p>
            <a:pPr>
              <a:lnSpc>
                <a:spcPct val="107000"/>
              </a:lnSpc>
              <a:spcAft>
                <a:spcPts val="800"/>
              </a:spcAft>
            </a:pPr>
            <a:r>
              <a:rPr lang="en-US" sz="4000" b="1" dirty="0">
                <a:latin typeface="Arial" panose="020B0604020202020204" pitchFamily="34" charset="0"/>
                <a:ea typeface="Calibri" panose="020F0502020204030204" pitchFamily="34" charset="0"/>
                <a:cs typeface="Times New Roman" panose="02020603050405020304" pitchFamily="18" charset="0"/>
              </a:rPr>
              <a:t>IV. </a:t>
            </a:r>
            <a:r>
              <a:rPr lang="en-US" sz="4000" dirty="0">
                <a:latin typeface="Arial" panose="020B0604020202020204" pitchFamily="34" charset="0"/>
                <a:ea typeface="Calibri" panose="020F0502020204030204" pitchFamily="34" charset="0"/>
                <a:cs typeface="Times New Roman" panose="02020603050405020304" pitchFamily="18" charset="0"/>
              </a:rPr>
              <a:t>  Focus on communicating in words the Judge can understand. Avoid jargon, and speak in clear, concise “sound bites.”</a:t>
            </a:r>
            <a:endParaRPr lang="en-US" sz="4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0887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C31E63-EBCD-4892-8039-A125C4666A39}"/>
              </a:ext>
            </a:extLst>
          </p:cNvPr>
          <p:cNvSpPr/>
          <p:nvPr/>
        </p:nvSpPr>
        <p:spPr>
          <a:xfrm>
            <a:off x="2330547" y="3070119"/>
            <a:ext cx="7981071" cy="717761"/>
          </a:xfrm>
          <a:prstGeom prst="rect">
            <a:avLst/>
          </a:prstGeom>
        </p:spPr>
        <p:txBody>
          <a:bodyPr wrap="square">
            <a:spAutoFit/>
          </a:bodyPr>
          <a:lstStyle/>
          <a:p>
            <a:pPr>
              <a:lnSpc>
                <a:spcPct val="107000"/>
              </a:lnSpc>
              <a:spcAft>
                <a:spcPts val="800"/>
              </a:spcAft>
            </a:pPr>
            <a:r>
              <a:rPr lang="en-US" sz="4000" b="1" dirty="0">
                <a:latin typeface="Arial" panose="020B0604020202020204" pitchFamily="34" charset="0"/>
                <a:ea typeface="Calibri" panose="020F0502020204030204" pitchFamily="34" charset="0"/>
                <a:cs typeface="Times New Roman" panose="02020603050405020304" pitchFamily="18" charset="0"/>
              </a:rPr>
              <a:t>V.   </a:t>
            </a:r>
            <a:r>
              <a:rPr lang="en-US" sz="4000" dirty="0">
                <a:latin typeface="Arial" panose="020B0604020202020204" pitchFamily="34" charset="0"/>
                <a:ea typeface="Calibri" panose="020F0502020204030204" pitchFamily="34" charset="0"/>
                <a:cs typeface="Times New Roman" panose="02020603050405020304" pitchFamily="18" charset="0"/>
              </a:rPr>
              <a:t> Dress like a professional. </a:t>
            </a:r>
            <a:endParaRPr lang="en-US" sz="4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6906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047CADD-B6DA-4C4B-B569-6A6DB0198BA6}"/>
              </a:ext>
            </a:extLst>
          </p:cNvPr>
          <p:cNvSpPr/>
          <p:nvPr/>
        </p:nvSpPr>
        <p:spPr>
          <a:xfrm>
            <a:off x="1488831" y="1843950"/>
            <a:ext cx="9214337" cy="3170099"/>
          </a:xfrm>
          <a:prstGeom prst="rect">
            <a:avLst/>
          </a:prstGeom>
        </p:spPr>
        <p:txBody>
          <a:bodyPr wrap="square">
            <a:spAutoFit/>
          </a:bodyPr>
          <a:lstStyle/>
          <a:p>
            <a:r>
              <a:rPr lang="en-US" sz="4000" b="1" dirty="0">
                <a:latin typeface="Arial" panose="020B0604020202020204" pitchFamily="34" charset="0"/>
                <a:ea typeface="Calibri" panose="020F0502020204030204" pitchFamily="34" charset="0"/>
              </a:rPr>
              <a:t>VI. </a:t>
            </a:r>
            <a:r>
              <a:rPr lang="en-US" sz="4000" dirty="0">
                <a:latin typeface="Arial" panose="020B0604020202020204" pitchFamily="34" charset="0"/>
                <a:ea typeface="Calibri" panose="020F0502020204030204" pitchFamily="34" charset="0"/>
              </a:rPr>
              <a:t>  Always tell the truth, as opposed to a lie. The whole truth, as opposed to a </a:t>
            </a:r>
            <a:r>
              <a:rPr lang="en-US" sz="4000" dirty="0" smtClean="0">
                <a:latin typeface="Arial" panose="020B0604020202020204" pitchFamily="34" charset="0"/>
                <a:ea typeface="Calibri" panose="020F0502020204030204" pitchFamily="34" charset="0"/>
              </a:rPr>
              <a:t>half-truth. </a:t>
            </a:r>
            <a:r>
              <a:rPr lang="en-US" sz="4000" dirty="0">
                <a:latin typeface="Arial" panose="020B0604020202020204" pitchFamily="34" charset="0"/>
                <a:ea typeface="Calibri" panose="020F0502020204030204" pitchFamily="34" charset="0"/>
              </a:rPr>
              <a:t> And nothing but the truth – which means don’t embellish your answer with misleading qualifiers.</a:t>
            </a:r>
            <a:endParaRPr lang="en-US" sz="4000" dirty="0"/>
          </a:p>
        </p:txBody>
      </p:sp>
    </p:spTree>
    <p:extLst>
      <p:ext uri="{BB962C8B-B14F-4D97-AF65-F5344CB8AC3E}">
        <p14:creationId xmlns:p14="http://schemas.microsoft.com/office/powerpoint/2010/main" val="2122649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AF47FC-AD01-48AA-B342-4930825B7B27}"/>
              </a:ext>
            </a:extLst>
          </p:cNvPr>
          <p:cNvSpPr/>
          <p:nvPr/>
        </p:nvSpPr>
        <p:spPr>
          <a:xfrm>
            <a:off x="553329" y="772215"/>
            <a:ext cx="11085342" cy="5313570"/>
          </a:xfrm>
          <a:prstGeom prst="rect">
            <a:avLst/>
          </a:prstGeom>
        </p:spPr>
        <p:txBody>
          <a:bodyPr wrap="square">
            <a:spAutoFit/>
          </a:bodyPr>
          <a:lstStyle/>
          <a:p>
            <a:pPr>
              <a:lnSpc>
                <a:spcPct val="107000"/>
              </a:lnSpc>
              <a:spcAft>
                <a:spcPts val="800"/>
              </a:spcAft>
            </a:pPr>
            <a:r>
              <a:rPr lang="en-US" sz="4000" b="1" dirty="0">
                <a:latin typeface="Arial" panose="020B0604020202020204" pitchFamily="34" charset="0"/>
                <a:ea typeface="Calibri" panose="020F0502020204030204" pitchFamily="34" charset="0"/>
                <a:cs typeface="Times New Roman" panose="02020603050405020304" pitchFamily="18" charset="0"/>
              </a:rPr>
              <a:t>VII. </a:t>
            </a:r>
            <a:r>
              <a:rPr lang="en-US" sz="4000" dirty="0">
                <a:latin typeface="Arial" panose="020B0604020202020204" pitchFamily="34" charset="0"/>
                <a:ea typeface="Calibri" panose="020F0502020204030204" pitchFamily="34" charset="0"/>
                <a:cs typeface="Times New Roman" panose="02020603050405020304" pitchFamily="18" charset="0"/>
              </a:rPr>
              <a:t>  Don’t be afraid to say, “I don’t know,” that means that you did know the answer to the other questions you answered.   On cross-exam, most of questions will begin with, “Isn’t it a fact …,” “Wouldn’t you agree…,” “Is it fair to say …,” or “Isn’t it possible …” Listen attentively to all questions. If there is something you don’t understand, ask for clarification or rephrasing.</a:t>
            </a:r>
            <a:endParaRPr lang="en-US"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7368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3EF1BC-00BA-4FF9-94C9-6873EBA589B2}"/>
              </a:ext>
            </a:extLst>
          </p:cNvPr>
          <p:cNvSpPr/>
          <p:nvPr/>
        </p:nvSpPr>
        <p:spPr>
          <a:xfrm>
            <a:off x="1896793" y="1465718"/>
            <a:ext cx="8398413" cy="3385542"/>
          </a:xfrm>
          <a:prstGeom prst="rect">
            <a:avLst/>
          </a:prstGeom>
        </p:spPr>
        <p:txBody>
          <a:bodyPr wrap="square">
            <a:spAutoFit/>
          </a:bodyPr>
          <a:lstStyle/>
          <a:p>
            <a:pPr>
              <a:lnSpc>
                <a:spcPct val="107000"/>
              </a:lnSpc>
              <a:spcAft>
                <a:spcPts val="800"/>
              </a:spcAft>
            </a:pPr>
            <a:r>
              <a:rPr lang="en-US" sz="4000" b="1" dirty="0">
                <a:latin typeface="Arial" panose="020B0604020202020204" pitchFamily="34" charset="0"/>
                <a:ea typeface="Calibri" panose="020F0502020204030204" pitchFamily="34" charset="0"/>
                <a:cs typeface="Times New Roman" panose="02020603050405020304" pitchFamily="18" charset="0"/>
              </a:rPr>
              <a:t>VIII.</a:t>
            </a:r>
            <a:r>
              <a:rPr lang="en-US" sz="4000" dirty="0">
                <a:latin typeface="Arial" panose="020B0604020202020204" pitchFamily="34" charset="0"/>
                <a:ea typeface="Calibri" panose="020F0502020204030204" pitchFamily="34" charset="0"/>
                <a:cs typeface="Times New Roman" panose="02020603050405020304" pitchFamily="18" charset="0"/>
              </a:rPr>
              <a:t>   Always take the time to prepare for direct and </a:t>
            </a:r>
            <a:r>
              <a:rPr lang="en-US" sz="4000" dirty="0" smtClean="0">
                <a:latin typeface="Arial" panose="020B0604020202020204" pitchFamily="34" charset="0"/>
                <a:ea typeface="Calibri" panose="020F0502020204030204" pitchFamily="34" charset="0"/>
                <a:cs typeface="Times New Roman" panose="02020603050405020304" pitchFamily="18" charset="0"/>
              </a:rPr>
              <a:t>cross-examination. </a:t>
            </a:r>
            <a:r>
              <a:rPr lang="en-US" sz="4000" dirty="0">
                <a:latin typeface="Arial" panose="020B0604020202020204" pitchFamily="34" charset="0"/>
                <a:ea typeface="Calibri" panose="020F0502020204030204" pitchFamily="34" charset="0"/>
                <a:cs typeface="Times New Roman" panose="02020603050405020304" pitchFamily="18" charset="0"/>
              </a:rPr>
              <a:t> Don’t go to court unprepared and think you can “wing it.”</a:t>
            </a:r>
            <a:endParaRPr lang="en-US" sz="4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1074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315209-2643-43C2-8C77-7E9760C5578B}"/>
              </a:ext>
            </a:extLst>
          </p:cNvPr>
          <p:cNvSpPr/>
          <p:nvPr/>
        </p:nvSpPr>
        <p:spPr>
          <a:xfrm>
            <a:off x="914401" y="1423515"/>
            <a:ext cx="10635174" cy="4010970"/>
          </a:xfrm>
          <a:prstGeom prst="rect">
            <a:avLst/>
          </a:prstGeom>
        </p:spPr>
        <p:txBody>
          <a:bodyPr wrap="square">
            <a:spAutoFit/>
          </a:bodyPr>
          <a:lstStyle/>
          <a:p>
            <a:pPr>
              <a:lnSpc>
                <a:spcPct val="107000"/>
              </a:lnSpc>
              <a:spcAft>
                <a:spcPts val="800"/>
              </a:spcAft>
            </a:pPr>
            <a:r>
              <a:rPr lang="en-US" sz="4000" b="1" dirty="0">
                <a:latin typeface="Arial" panose="020B0604020202020204" pitchFamily="34" charset="0"/>
                <a:ea typeface="Calibri" panose="020F0502020204030204" pitchFamily="34" charset="0"/>
                <a:cs typeface="Times New Roman" panose="02020603050405020304" pitchFamily="18" charset="0"/>
              </a:rPr>
              <a:t>IX. </a:t>
            </a:r>
            <a:r>
              <a:rPr lang="en-US" sz="4000" dirty="0">
                <a:latin typeface="Arial" panose="020B0604020202020204" pitchFamily="34" charset="0"/>
                <a:ea typeface="Calibri" panose="020F0502020204030204" pitchFamily="34" charset="0"/>
                <a:cs typeface="Times New Roman" panose="02020603050405020304" pitchFamily="18" charset="0"/>
              </a:rPr>
              <a:t>   Recognize that cross-examination is confrontational, see it as an opportunity to demonstrate grace under pressure. Never get defensive. If something nasty or untrue is alleged, don’t lose your temper, just politely and respectfully state that he/she is mistaken.</a:t>
            </a:r>
            <a:endParaRPr lang="en-US" sz="4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4881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AFA2DB5-AEF4-441F-AC27-8B25876007F2}"/>
              </a:ext>
            </a:extLst>
          </p:cNvPr>
          <p:cNvSpPr/>
          <p:nvPr/>
        </p:nvSpPr>
        <p:spPr>
          <a:xfrm>
            <a:off x="1786597" y="1752836"/>
            <a:ext cx="9158068" cy="4837222"/>
          </a:xfrm>
          <a:prstGeom prst="rect">
            <a:avLst/>
          </a:prstGeom>
        </p:spPr>
        <p:txBody>
          <a:bodyPr wrap="square">
            <a:spAutoFit/>
          </a:bodyPr>
          <a:lstStyle/>
          <a:p>
            <a:pPr>
              <a:lnSpc>
                <a:spcPct val="107000"/>
              </a:lnSpc>
              <a:spcAft>
                <a:spcPts val="800"/>
              </a:spcAft>
            </a:pPr>
            <a:r>
              <a:rPr lang="en-US" sz="4000" b="1" dirty="0">
                <a:latin typeface="Arial" panose="020B0604020202020204" pitchFamily="34" charset="0"/>
                <a:ea typeface="Calibri" panose="020F0502020204030204" pitchFamily="34" charset="0"/>
                <a:cs typeface="Times New Roman" panose="02020603050405020304" pitchFamily="18" charset="0"/>
              </a:rPr>
              <a:t>X. </a:t>
            </a:r>
            <a:r>
              <a:rPr lang="en-US" sz="4000" dirty="0">
                <a:latin typeface="Arial" panose="020B0604020202020204" pitchFamily="34" charset="0"/>
                <a:ea typeface="Calibri" panose="020F0502020204030204" pitchFamily="34" charset="0"/>
                <a:cs typeface="Times New Roman" panose="02020603050405020304" pitchFamily="18" charset="0"/>
              </a:rPr>
              <a:t>   Be yourself, have fun with the questions, and remember that you know more about your field than any other person in the courtroom – that is your expert advantage.</a:t>
            </a:r>
          </a:p>
          <a:p>
            <a:pPr>
              <a:lnSpc>
                <a:spcPct val="107000"/>
              </a:lnSpc>
              <a:spcAft>
                <a:spcPts val="800"/>
              </a:spcAft>
            </a:pPr>
            <a:endParaRPr lang="en-US" sz="40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(credit: inspired by David M. Benjamin, </a:t>
            </a:r>
            <a:r>
              <a:rPr lang="en-US" sz="1200" dirty="0" err="1">
                <a:latin typeface="Calibri" panose="020F0502020204030204" pitchFamily="34" charset="0"/>
                <a:ea typeface="Calibri" panose="020F0502020204030204" pitchFamily="34" charset="0"/>
                <a:cs typeface="Times New Roman" panose="02020603050405020304" pitchFamily="18" charset="0"/>
              </a:rPr>
              <a:t>Ph.D</a:t>
            </a:r>
            <a:r>
              <a:rPr lang="en-US" sz="1200" dirty="0">
                <a:latin typeface="Calibri" panose="020F0502020204030204" pitchFamily="34" charset="0"/>
                <a:ea typeface="Calibri" panose="020F0502020204030204" pitchFamily="34" charset="0"/>
                <a:cs typeface="Times New Roman" panose="02020603050405020304" pitchFamily="18" charset="0"/>
              </a:rPr>
              <a:t>, </a:t>
            </a:r>
            <a:r>
              <a:rPr lang="en-US" sz="1200" dirty="0"/>
              <a:t>Clinical Pharmacologist &amp; Toxicologist, 2013)</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4686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FDC43-3C6A-4C5B-9EC7-9AF532248DD5}"/>
              </a:ext>
            </a:extLst>
          </p:cNvPr>
          <p:cNvSpPr>
            <a:spLocks noGrp="1"/>
          </p:cNvSpPr>
          <p:nvPr>
            <p:ph type="title"/>
          </p:nvPr>
        </p:nvSpPr>
        <p:spPr>
          <a:xfrm>
            <a:off x="4965430" y="629266"/>
            <a:ext cx="6586491" cy="1676603"/>
          </a:xfrm>
        </p:spPr>
        <p:txBody>
          <a:bodyPr vert="horz" lIns="91440" tIns="45720" rIns="91440" bIns="45720" rtlCol="0" anchor="ctr">
            <a:normAutofit/>
          </a:bodyPr>
          <a:lstStyle/>
          <a:p>
            <a:r>
              <a:rPr lang="en-US" sz="5400" dirty="0">
                <a:solidFill>
                  <a:schemeClr val="accent1"/>
                </a:solidFill>
              </a:rPr>
              <a:t> </a:t>
            </a:r>
            <a:r>
              <a:rPr lang="en-US" sz="5400" b="1" dirty="0"/>
              <a:t>Know </a:t>
            </a:r>
            <a:r>
              <a:rPr lang="en-US" sz="5400" b="1" dirty="0" smtClean="0"/>
              <a:t>Your Audience</a:t>
            </a:r>
            <a:endParaRPr lang="en-US" sz="5400" b="1" dirty="0"/>
          </a:p>
        </p:txBody>
      </p:sp>
      <p:sp>
        <p:nvSpPr>
          <p:cNvPr id="4" name="Text Placeholder 3">
            <a:extLst>
              <a:ext uri="{FF2B5EF4-FFF2-40B4-BE49-F238E27FC236}">
                <a16:creationId xmlns:a16="http://schemas.microsoft.com/office/drawing/2014/main" id="{E9C2238F-B4A3-42FC-94BA-030547A4AB0B}"/>
              </a:ext>
            </a:extLst>
          </p:cNvPr>
          <p:cNvSpPr>
            <a:spLocks noGrp="1"/>
          </p:cNvSpPr>
          <p:nvPr>
            <p:ph type="body" sz="half" idx="2"/>
          </p:nvPr>
        </p:nvSpPr>
        <p:spPr>
          <a:xfrm>
            <a:off x="4965431" y="2438400"/>
            <a:ext cx="6586489" cy="3785419"/>
          </a:xfrm>
        </p:spPr>
        <p:txBody>
          <a:bodyPr vert="horz" lIns="91440" tIns="45720" rIns="91440" bIns="45720" rtlCol="0">
            <a:normAutofit/>
          </a:bodyPr>
          <a:lstStyle/>
          <a:p>
            <a:pPr indent="-228600">
              <a:buFont typeface="Arial" panose="020B0604020202020204" pitchFamily="34" charset="0"/>
              <a:buChar char="•"/>
            </a:pPr>
            <a:endParaRPr lang="en-US" sz="2400" dirty="0"/>
          </a:p>
          <a:p>
            <a:pPr indent="-228600" algn="just">
              <a:buFont typeface="Arial" panose="020B0604020202020204" pitchFamily="34" charset="0"/>
              <a:buChar char="•"/>
            </a:pPr>
            <a:r>
              <a:rPr lang="en-US" sz="4000" dirty="0">
                <a:latin typeface="Arial" panose="020B0604020202020204" pitchFamily="34" charset="0"/>
                <a:cs typeface="Arial" panose="020B0604020202020204" pitchFamily="34" charset="0"/>
              </a:rPr>
              <a:t>The person you need to impress and educate is the decision maker that you are presenting to.</a:t>
            </a:r>
          </a:p>
          <a:p>
            <a:pPr indent="-228600">
              <a:buFont typeface="Arial" panose="020B0604020202020204" pitchFamily="34" charset="0"/>
              <a:buChar char="•"/>
            </a:pPr>
            <a:endParaRPr lang="en-US" sz="2400" dirty="0"/>
          </a:p>
          <a:p>
            <a:pPr indent="-228600">
              <a:buFont typeface="Arial" panose="020B0604020202020204" pitchFamily="34" charset="0"/>
              <a:buChar char="•"/>
            </a:pPr>
            <a:endParaRPr lang="en-US" sz="2400" dirty="0"/>
          </a:p>
          <a:p>
            <a:endParaRPr lang="en-US" sz="2400" dirty="0"/>
          </a:p>
        </p:txBody>
      </p:sp>
      <p:pic>
        <p:nvPicPr>
          <p:cNvPr id="6" name="Picture Placeholder 5" descr="A drawing of a cartoon character&#10;&#10;Description automatically generated">
            <a:extLst>
              <a:ext uri="{FF2B5EF4-FFF2-40B4-BE49-F238E27FC236}">
                <a16:creationId xmlns:a16="http://schemas.microsoft.com/office/drawing/2014/main" id="{EA12CA59-59F4-4E15-B494-47EFE87B4F49}"/>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14623" r="2799" b="-1"/>
          <a:stretch/>
        </p:blipFill>
        <p:spPr>
          <a:xfrm>
            <a:off x="253219" y="379828"/>
            <a:ext cx="4135902" cy="6133514"/>
          </a:xfrm>
          <a:prstGeom prst="rect">
            <a:avLst/>
          </a:prstGeom>
          <a:effectLst/>
        </p:spPr>
      </p:pic>
    </p:spTree>
    <p:extLst>
      <p:ext uri="{BB962C8B-B14F-4D97-AF65-F5344CB8AC3E}">
        <p14:creationId xmlns:p14="http://schemas.microsoft.com/office/powerpoint/2010/main" val="193327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F54C-8CFA-46D7-BCBD-6F6E22CB33D0}"/>
              </a:ext>
            </a:extLst>
          </p:cNvPr>
          <p:cNvSpPr>
            <a:spLocks noGrp="1"/>
          </p:cNvSpPr>
          <p:nvPr>
            <p:ph type="title"/>
          </p:nvPr>
        </p:nvSpPr>
        <p:spPr>
          <a:xfrm>
            <a:off x="838200" y="365125"/>
            <a:ext cx="10515600" cy="5677866"/>
          </a:xfrm>
        </p:spPr>
        <p:txBody>
          <a:bodyPr>
            <a:normAutofit/>
          </a:bodyPr>
          <a:lstStyle/>
          <a:p>
            <a:pPr algn="ctr"/>
            <a:r>
              <a:rPr lang="en-US" sz="5400" b="1" dirty="0">
                <a:latin typeface="Arial" panose="020B0604020202020204" pitchFamily="34" charset="0"/>
                <a:cs typeface="Arial" panose="020B0604020202020204" pitchFamily="34" charset="0"/>
              </a:rPr>
              <a:t>Courtroom Etiquette</a:t>
            </a:r>
            <a:r>
              <a:rPr lang="en-US" sz="5400" dirty="0">
                <a:latin typeface="Arial" panose="020B0604020202020204" pitchFamily="34" charset="0"/>
                <a:cs typeface="Arial" panose="020B0604020202020204" pitchFamily="34" charset="0"/>
              </a:rPr>
              <a:t>:</a:t>
            </a:r>
            <a:br>
              <a:rPr lang="en-US" sz="5400" dirty="0">
                <a:latin typeface="Arial" panose="020B0604020202020204" pitchFamily="34" charset="0"/>
                <a:cs typeface="Arial" panose="020B0604020202020204" pitchFamily="34" charset="0"/>
              </a:rPr>
            </a:br>
            <a:r>
              <a:rPr lang="en-US" sz="5400" dirty="0">
                <a:latin typeface="Arial" panose="020B0604020202020204" pitchFamily="34" charset="0"/>
                <a:cs typeface="Arial" panose="020B0604020202020204" pitchFamily="34" charset="0"/>
              </a:rPr>
              <a:t/>
            </a:r>
            <a:br>
              <a:rPr lang="en-US" sz="5400" dirty="0">
                <a:latin typeface="Arial" panose="020B0604020202020204" pitchFamily="34" charset="0"/>
                <a:cs typeface="Arial" panose="020B0604020202020204" pitchFamily="34" charset="0"/>
              </a:rPr>
            </a:br>
            <a:r>
              <a:rPr lang="en-US" sz="5400" dirty="0">
                <a:latin typeface="Arial" panose="020B0604020202020204" pitchFamily="34" charset="0"/>
                <a:cs typeface="Arial" panose="020B0604020202020204" pitchFamily="34" charset="0"/>
              </a:rPr>
              <a:t>How to Behave in Court,</a:t>
            </a:r>
            <a:br>
              <a:rPr lang="en-US" sz="5400" dirty="0">
                <a:latin typeface="Arial" panose="020B0604020202020204" pitchFamily="34" charset="0"/>
                <a:cs typeface="Arial" panose="020B0604020202020204" pitchFamily="34" charset="0"/>
              </a:rPr>
            </a:br>
            <a:r>
              <a:rPr lang="en-US" sz="5400" dirty="0">
                <a:latin typeface="Arial" panose="020B0604020202020204" pitchFamily="34" charset="0"/>
                <a:cs typeface="Arial" panose="020B0604020202020204" pitchFamily="34" charset="0"/>
              </a:rPr>
              <a:t/>
            </a:r>
            <a:br>
              <a:rPr lang="en-US" sz="5400" dirty="0">
                <a:latin typeface="Arial" panose="020B0604020202020204" pitchFamily="34" charset="0"/>
                <a:cs typeface="Arial" panose="020B0604020202020204" pitchFamily="34" charset="0"/>
              </a:rPr>
            </a:br>
            <a:r>
              <a:rPr lang="en-US" sz="5400" dirty="0" smtClean="0">
                <a:latin typeface="Arial" panose="020B0604020202020204" pitchFamily="34" charset="0"/>
                <a:cs typeface="Arial" panose="020B0604020202020204" pitchFamily="34" charset="0"/>
              </a:rPr>
              <a:t>The </a:t>
            </a:r>
            <a:r>
              <a:rPr lang="en-US" sz="5400" dirty="0">
                <a:latin typeface="Arial" panose="020B0604020202020204" pitchFamily="34" charset="0"/>
                <a:cs typeface="Arial" panose="020B0604020202020204" pitchFamily="34" charset="0"/>
              </a:rPr>
              <a:t>Basic Rules</a:t>
            </a:r>
          </a:p>
        </p:txBody>
      </p:sp>
    </p:spTree>
    <p:extLst>
      <p:ext uri="{BB962C8B-B14F-4D97-AF65-F5344CB8AC3E}">
        <p14:creationId xmlns:p14="http://schemas.microsoft.com/office/powerpoint/2010/main" val="2888915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4521FD7-AD36-453D-9BA5-0D2BE305D9B5}"/>
              </a:ext>
            </a:extLst>
          </p:cNvPr>
          <p:cNvSpPr/>
          <p:nvPr/>
        </p:nvSpPr>
        <p:spPr>
          <a:xfrm>
            <a:off x="1311965" y="710261"/>
            <a:ext cx="10031895" cy="5299592"/>
          </a:xfrm>
          <a:prstGeom prst="rect">
            <a:avLst/>
          </a:prstGeom>
        </p:spPr>
        <p:txBody>
          <a:bodyPr wrap="square">
            <a:spAutoFit/>
          </a:bodyPr>
          <a:lstStyle/>
          <a:p>
            <a:pPr marL="571500" indent="-571500">
              <a:lnSpc>
                <a:spcPct val="107000"/>
              </a:lnSpc>
              <a:spcAft>
                <a:spcPts val="800"/>
              </a:spcAft>
              <a:buFont typeface="Arial" panose="020B0604020202020204" pitchFamily="34" charset="0"/>
              <a:buChar char="•"/>
            </a:pPr>
            <a:r>
              <a:rPr lang="en-US" sz="4000" dirty="0" smtClean="0">
                <a:latin typeface="Arial" panose="020B0604020202020204" pitchFamily="34" charset="0"/>
                <a:ea typeface="Calibri" panose="020F0502020204030204" pitchFamily="34" charset="0"/>
                <a:cs typeface="Arial" panose="020B0604020202020204" pitchFamily="34" charset="0"/>
              </a:rPr>
              <a:t>Wear </a:t>
            </a:r>
            <a:r>
              <a:rPr lang="en-US" sz="4000" dirty="0">
                <a:latin typeface="Arial" panose="020B0604020202020204" pitchFamily="34" charset="0"/>
                <a:ea typeface="Calibri" panose="020F0502020204030204" pitchFamily="34" charset="0"/>
                <a:cs typeface="Arial" panose="020B0604020202020204" pitchFamily="34" charset="0"/>
              </a:rPr>
              <a:t>clothing that is appropriate for your   employment.</a:t>
            </a:r>
          </a:p>
          <a:p>
            <a:pPr>
              <a:lnSpc>
                <a:spcPct val="107000"/>
              </a:lnSpc>
              <a:spcAft>
                <a:spcPts val="800"/>
              </a:spcAft>
            </a:pPr>
            <a:endParaRPr lang="en-US" sz="2400" dirty="0">
              <a:latin typeface="Arial" panose="020B0604020202020204" pitchFamily="34" charset="0"/>
              <a:ea typeface="Calibri" panose="020F0502020204030204" pitchFamily="34" charset="0"/>
              <a:cs typeface="Arial" panose="020B0604020202020204" pitchFamily="34" charset="0"/>
            </a:endParaRPr>
          </a:p>
          <a:p>
            <a:pPr marL="571500" indent="-571500">
              <a:lnSpc>
                <a:spcPct val="107000"/>
              </a:lnSpc>
              <a:spcAft>
                <a:spcPts val="800"/>
              </a:spcAft>
              <a:buFont typeface="Arial" panose="020B0604020202020204" pitchFamily="34" charset="0"/>
              <a:buChar char="•"/>
            </a:pPr>
            <a:r>
              <a:rPr lang="en-US" sz="4000" dirty="0" smtClean="0">
                <a:latin typeface="Arial" panose="020B0604020202020204" pitchFamily="34" charset="0"/>
                <a:ea typeface="Calibri" panose="020F0502020204030204" pitchFamily="34" charset="0"/>
                <a:cs typeface="Arial" panose="020B0604020202020204" pitchFamily="34" charset="0"/>
              </a:rPr>
              <a:t>Arrive </a:t>
            </a:r>
            <a:r>
              <a:rPr lang="en-US" sz="4000" dirty="0">
                <a:latin typeface="Arial" panose="020B0604020202020204" pitchFamily="34" charset="0"/>
                <a:ea typeface="Calibri" panose="020F0502020204030204" pitchFamily="34" charset="0"/>
                <a:cs typeface="Arial" panose="020B0604020202020204" pitchFamily="34" charset="0"/>
              </a:rPr>
              <a:t>on time.</a:t>
            </a:r>
          </a:p>
          <a:p>
            <a:pPr>
              <a:lnSpc>
                <a:spcPct val="107000"/>
              </a:lnSpc>
              <a:spcAft>
                <a:spcPts val="800"/>
              </a:spcAft>
            </a:pPr>
            <a:endParaRPr lang="en-US" sz="2400" dirty="0">
              <a:effectLst/>
              <a:latin typeface="Arial" panose="020B0604020202020204" pitchFamily="34" charset="0"/>
              <a:ea typeface="Calibri" panose="020F0502020204030204" pitchFamily="34" charset="0"/>
              <a:cs typeface="Arial" panose="020B0604020202020204" pitchFamily="34" charset="0"/>
            </a:endParaRPr>
          </a:p>
          <a:p>
            <a:pPr marL="571500" indent="-571500">
              <a:lnSpc>
                <a:spcPct val="107000"/>
              </a:lnSpc>
              <a:spcAft>
                <a:spcPts val="800"/>
              </a:spcAft>
              <a:buFont typeface="Arial" panose="020B0604020202020204" pitchFamily="34" charset="0"/>
              <a:buChar char="•"/>
            </a:pPr>
            <a:r>
              <a:rPr lang="en-US" sz="4000" dirty="0" smtClean="0">
                <a:latin typeface="Arial" panose="020B0604020202020204" pitchFamily="34" charset="0"/>
                <a:ea typeface="Calibri" panose="020F0502020204030204" pitchFamily="34" charset="0"/>
                <a:cs typeface="Times New Roman" panose="02020603050405020304" pitchFamily="18" charset="0"/>
              </a:rPr>
              <a:t>Turn </a:t>
            </a:r>
            <a:r>
              <a:rPr lang="en-US" sz="4000" dirty="0">
                <a:latin typeface="Arial" panose="020B0604020202020204" pitchFamily="34" charset="0"/>
                <a:ea typeface="Calibri" panose="020F0502020204030204" pitchFamily="34" charset="0"/>
                <a:cs typeface="Times New Roman" panose="02020603050405020304" pitchFamily="18" charset="0"/>
              </a:rPr>
              <a:t>off electronic devices and cell phones before entering the Courtroom.</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US" sz="4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12255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F859F7-2A6E-4362-BC60-FAA18D34A49C}"/>
              </a:ext>
            </a:extLst>
          </p:cNvPr>
          <p:cNvSpPr/>
          <p:nvPr/>
        </p:nvSpPr>
        <p:spPr>
          <a:xfrm>
            <a:off x="808383" y="1161936"/>
            <a:ext cx="10522225" cy="5197000"/>
          </a:xfrm>
          <a:prstGeom prst="rect">
            <a:avLst/>
          </a:prstGeom>
        </p:spPr>
        <p:txBody>
          <a:bodyPr wrap="square">
            <a:spAutoFit/>
          </a:bodyPr>
          <a:lstStyle/>
          <a:p>
            <a:pPr marL="571500" indent="-571500">
              <a:lnSpc>
                <a:spcPct val="107000"/>
              </a:lnSpc>
              <a:spcAft>
                <a:spcPts val="800"/>
              </a:spcAft>
              <a:buFont typeface="Arial" panose="020B0604020202020204" pitchFamily="34" charset="0"/>
              <a:buChar char="•"/>
            </a:pPr>
            <a:r>
              <a:rPr lang="en-US" sz="4000" dirty="0" smtClean="0">
                <a:latin typeface="Arial" panose="020B0604020202020204" pitchFamily="34" charset="0"/>
                <a:ea typeface="Calibri" panose="020F0502020204030204" pitchFamily="34" charset="0"/>
                <a:cs typeface="Arial" panose="020B0604020202020204" pitchFamily="34" charset="0"/>
              </a:rPr>
              <a:t>Be </a:t>
            </a:r>
            <a:r>
              <a:rPr lang="en-US" sz="4000" dirty="0">
                <a:latin typeface="Arial" panose="020B0604020202020204" pitchFamily="34" charset="0"/>
                <a:ea typeface="Calibri" panose="020F0502020204030204" pitchFamily="34" charset="0"/>
                <a:cs typeface="Arial" panose="020B0604020202020204" pitchFamily="34" charset="0"/>
              </a:rPr>
              <a:t>polite to the Judge, opposing parties, and Court staff.</a:t>
            </a:r>
          </a:p>
          <a:p>
            <a:pPr marL="342900" indent="-342900">
              <a:lnSpc>
                <a:spcPct val="107000"/>
              </a:lnSpc>
              <a:spcAft>
                <a:spcPts val="800"/>
              </a:spcAft>
              <a:buFont typeface="Arial" panose="020B0604020202020204" pitchFamily="34" charset="0"/>
              <a:buChar char="•"/>
            </a:pPr>
            <a:endParaRPr lang="en-US" sz="2400" dirty="0">
              <a:latin typeface="Arial" panose="020B0604020202020204" pitchFamily="34" charset="0"/>
              <a:ea typeface="Calibri" panose="020F0502020204030204" pitchFamily="34" charset="0"/>
              <a:cs typeface="Arial" panose="020B0604020202020204" pitchFamily="34" charset="0"/>
            </a:endParaRPr>
          </a:p>
          <a:p>
            <a:pPr marL="571500" indent="-571500">
              <a:lnSpc>
                <a:spcPct val="107000"/>
              </a:lnSpc>
              <a:spcAft>
                <a:spcPts val="800"/>
              </a:spcAft>
              <a:buFont typeface="Arial" panose="020B0604020202020204" pitchFamily="34" charset="0"/>
              <a:buChar char="•"/>
            </a:pPr>
            <a:r>
              <a:rPr lang="en-US" sz="4000" dirty="0" smtClean="0">
                <a:latin typeface="Arial" panose="020B0604020202020204" pitchFamily="34" charset="0"/>
                <a:ea typeface="Calibri" panose="020F0502020204030204" pitchFamily="34" charset="0"/>
                <a:cs typeface="Arial" panose="020B0604020202020204" pitchFamily="34" charset="0"/>
              </a:rPr>
              <a:t>Rise </a:t>
            </a:r>
            <a:r>
              <a:rPr lang="en-US" sz="4000" dirty="0">
                <a:latin typeface="Arial" panose="020B0604020202020204" pitchFamily="34" charset="0"/>
                <a:ea typeface="Calibri" panose="020F0502020204030204" pitchFamily="34" charset="0"/>
                <a:cs typeface="Arial" panose="020B0604020202020204" pitchFamily="34" charset="0"/>
              </a:rPr>
              <a:t>when the Judge leaves and enters the Courtroom.</a:t>
            </a:r>
          </a:p>
          <a:p>
            <a:pPr marL="342900" indent="-342900">
              <a:lnSpc>
                <a:spcPct val="107000"/>
              </a:lnSpc>
              <a:spcAft>
                <a:spcPts val="800"/>
              </a:spcAft>
              <a:buFont typeface="Arial" panose="020B0604020202020204" pitchFamily="34" charset="0"/>
              <a:buChar char="•"/>
            </a:pPr>
            <a:endParaRPr lang="en-US" sz="2400" dirty="0">
              <a:latin typeface="Arial" panose="020B0604020202020204" pitchFamily="34" charset="0"/>
              <a:ea typeface="Calibri" panose="020F0502020204030204" pitchFamily="34" charset="0"/>
              <a:cs typeface="Arial" panose="020B0604020202020204" pitchFamily="34" charset="0"/>
            </a:endParaRPr>
          </a:p>
          <a:p>
            <a:pPr marL="571500" indent="-571500">
              <a:lnSpc>
                <a:spcPct val="107000"/>
              </a:lnSpc>
              <a:spcAft>
                <a:spcPts val="800"/>
              </a:spcAft>
              <a:buFont typeface="Arial" panose="020B0604020202020204" pitchFamily="34" charset="0"/>
              <a:buChar char="•"/>
            </a:pPr>
            <a:r>
              <a:rPr lang="en-US" sz="4000" dirty="0" smtClean="0">
                <a:latin typeface="Arial" panose="020B0604020202020204" pitchFamily="34" charset="0"/>
                <a:ea typeface="Calibri" panose="020F0502020204030204" pitchFamily="34" charset="0"/>
                <a:cs typeface="Arial" panose="020B0604020202020204" pitchFamily="34" charset="0"/>
              </a:rPr>
              <a:t>Stand </a:t>
            </a:r>
            <a:r>
              <a:rPr lang="en-US" sz="4000" dirty="0">
                <a:latin typeface="Arial" panose="020B0604020202020204" pitchFamily="34" charset="0"/>
                <a:ea typeface="Calibri" panose="020F0502020204030204" pitchFamily="34" charset="0"/>
                <a:cs typeface="Arial" panose="020B0604020202020204" pitchFamily="34" charset="0"/>
              </a:rPr>
              <a:t>when speaking to the Judge if not on the witness stand sitting.</a:t>
            </a:r>
          </a:p>
        </p:txBody>
      </p:sp>
    </p:spTree>
    <p:extLst>
      <p:ext uri="{BB962C8B-B14F-4D97-AF65-F5344CB8AC3E}">
        <p14:creationId xmlns:p14="http://schemas.microsoft.com/office/powerpoint/2010/main" val="413986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11F84CC-5E90-471D-96ED-EDEF1101C76F}"/>
              </a:ext>
            </a:extLst>
          </p:cNvPr>
          <p:cNvSpPr/>
          <p:nvPr/>
        </p:nvSpPr>
        <p:spPr>
          <a:xfrm>
            <a:off x="1616764" y="1064968"/>
            <a:ext cx="9382539" cy="4538358"/>
          </a:xfrm>
          <a:prstGeom prst="rect">
            <a:avLst/>
          </a:prstGeom>
        </p:spPr>
        <p:txBody>
          <a:bodyPr wrap="square">
            <a:spAutoFit/>
          </a:bodyPr>
          <a:lstStyle/>
          <a:p>
            <a:pPr marL="571500" indent="-571500">
              <a:lnSpc>
                <a:spcPct val="107000"/>
              </a:lnSpc>
              <a:spcAft>
                <a:spcPts val="800"/>
              </a:spcAft>
              <a:buFont typeface="Arial" panose="020B0604020202020204" pitchFamily="34" charset="0"/>
              <a:buChar char="•"/>
            </a:pPr>
            <a:r>
              <a:rPr lang="en-US" sz="4000" dirty="0" smtClean="0">
                <a:latin typeface="Arial" panose="020B0604020202020204" pitchFamily="34" charset="0"/>
                <a:ea typeface="Calibri" panose="020F0502020204030204" pitchFamily="34" charset="0"/>
                <a:cs typeface="Arial" panose="020B0604020202020204" pitchFamily="34" charset="0"/>
              </a:rPr>
              <a:t>Do </a:t>
            </a:r>
            <a:r>
              <a:rPr lang="en-US" sz="4000" dirty="0">
                <a:latin typeface="Arial" panose="020B0604020202020204" pitchFamily="34" charset="0"/>
                <a:ea typeface="Calibri" panose="020F0502020204030204" pitchFamily="34" charset="0"/>
                <a:cs typeface="Arial" panose="020B0604020202020204" pitchFamily="34" charset="0"/>
              </a:rPr>
              <a:t>not interrupt others while they are talking.</a:t>
            </a:r>
          </a:p>
          <a:p>
            <a:pPr marL="342900" indent="-342900">
              <a:lnSpc>
                <a:spcPct val="107000"/>
              </a:lnSpc>
              <a:spcAft>
                <a:spcPts val="800"/>
              </a:spcAft>
              <a:buFont typeface="Arial" panose="020B0604020202020204" pitchFamily="34" charset="0"/>
              <a:buChar char="•"/>
            </a:pPr>
            <a:endParaRPr lang="en-US" sz="2400" dirty="0">
              <a:latin typeface="Arial" panose="020B0604020202020204" pitchFamily="34" charset="0"/>
              <a:ea typeface="Calibri" panose="020F0502020204030204" pitchFamily="34" charset="0"/>
              <a:cs typeface="Arial" panose="020B0604020202020204" pitchFamily="34" charset="0"/>
            </a:endParaRPr>
          </a:p>
          <a:p>
            <a:pPr marL="571500" indent="-571500">
              <a:lnSpc>
                <a:spcPct val="107000"/>
              </a:lnSpc>
              <a:spcAft>
                <a:spcPts val="800"/>
              </a:spcAft>
              <a:buFont typeface="Arial" panose="020B0604020202020204" pitchFamily="34" charset="0"/>
              <a:buChar char="•"/>
            </a:pPr>
            <a:r>
              <a:rPr lang="en-US" sz="4000" dirty="0" smtClean="0">
                <a:latin typeface="Arial" panose="020B0604020202020204" pitchFamily="34" charset="0"/>
                <a:ea typeface="Calibri" panose="020F0502020204030204" pitchFamily="34" charset="0"/>
                <a:cs typeface="Arial" panose="020B0604020202020204" pitchFamily="34" charset="0"/>
              </a:rPr>
              <a:t>Refer </a:t>
            </a:r>
            <a:r>
              <a:rPr lang="en-US" sz="4000" dirty="0">
                <a:latin typeface="Arial" panose="020B0604020202020204" pitchFamily="34" charset="0"/>
                <a:ea typeface="Calibri" panose="020F0502020204030204" pitchFamily="34" charset="0"/>
                <a:cs typeface="Arial" panose="020B0604020202020204" pitchFamily="34" charset="0"/>
              </a:rPr>
              <a:t>to the Judge as “Your Honor”.</a:t>
            </a:r>
          </a:p>
          <a:p>
            <a:pPr marL="342900" indent="-342900">
              <a:lnSpc>
                <a:spcPct val="107000"/>
              </a:lnSpc>
              <a:spcAft>
                <a:spcPts val="800"/>
              </a:spcAft>
              <a:buFont typeface="Arial" panose="020B0604020202020204" pitchFamily="34" charset="0"/>
              <a:buChar char="•"/>
            </a:pPr>
            <a:endParaRPr lang="en-US" sz="2400" dirty="0">
              <a:latin typeface="Arial" panose="020B0604020202020204" pitchFamily="34" charset="0"/>
              <a:ea typeface="Calibri" panose="020F0502020204030204" pitchFamily="34" charset="0"/>
              <a:cs typeface="Arial" panose="020B0604020202020204" pitchFamily="34" charset="0"/>
            </a:endParaRPr>
          </a:p>
          <a:p>
            <a:pPr marL="571500" indent="-571500">
              <a:lnSpc>
                <a:spcPct val="107000"/>
              </a:lnSpc>
              <a:spcAft>
                <a:spcPts val="800"/>
              </a:spcAft>
              <a:buFont typeface="Arial" panose="020B0604020202020204" pitchFamily="34" charset="0"/>
              <a:buChar char="•"/>
            </a:pPr>
            <a:r>
              <a:rPr lang="en-US" sz="4000" dirty="0" smtClean="0">
                <a:latin typeface="Arial" panose="020B0604020202020204" pitchFamily="34" charset="0"/>
                <a:ea typeface="Calibri" panose="020F0502020204030204" pitchFamily="34" charset="0"/>
                <a:cs typeface="Arial" panose="020B0604020202020204" pitchFamily="34" charset="0"/>
              </a:rPr>
              <a:t>Direct </a:t>
            </a:r>
            <a:r>
              <a:rPr lang="en-US" sz="4000" dirty="0">
                <a:latin typeface="Arial" panose="020B0604020202020204" pitchFamily="34" charset="0"/>
                <a:ea typeface="Calibri" panose="020F0502020204030204" pitchFamily="34" charset="0"/>
                <a:cs typeface="Arial" panose="020B0604020202020204" pitchFamily="34" charset="0"/>
              </a:rPr>
              <a:t>all concerns and remarks to the bench and not other parties.</a:t>
            </a:r>
            <a:endParaRPr lang="en-US" sz="4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87460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CEED9-B5B2-44FE-9F15-96223EE0C684}"/>
              </a:ext>
            </a:extLst>
          </p:cNvPr>
          <p:cNvSpPr>
            <a:spLocks noGrp="1"/>
          </p:cNvSpPr>
          <p:nvPr>
            <p:ph type="title"/>
          </p:nvPr>
        </p:nvSpPr>
        <p:spPr>
          <a:xfrm>
            <a:off x="4965430" y="629268"/>
            <a:ext cx="6586491" cy="1286160"/>
          </a:xfrm>
        </p:spPr>
        <p:txBody>
          <a:bodyPr vert="horz" lIns="91440" tIns="45720" rIns="91440" bIns="45720" rtlCol="0" anchor="b">
            <a:normAutofit/>
          </a:bodyPr>
          <a:lstStyle/>
          <a:p>
            <a:r>
              <a:rPr lang="en-US" sz="4400" dirty="0"/>
              <a:t>And…remember</a:t>
            </a:r>
          </a:p>
        </p:txBody>
      </p:sp>
      <p:sp>
        <p:nvSpPr>
          <p:cNvPr id="4" name="Text Placeholder 3">
            <a:extLst>
              <a:ext uri="{FF2B5EF4-FFF2-40B4-BE49-F238E27FC236}">
                <a16:creationId xmlns:a16="http://schemas.microsoft.com/office/drawing/2014/main" id="{AC7BF4AF-9BA0-44E5-A476-AE83EF5FA68B}"/>
              </a:ext>
            </a:extLst>
          </p:cNvPr>
          <p:cNvSpPr>
            <a:spLocks noGrp="1"/>
          </p:cNvSpPr>
          <p:nvPr>
            <p:ph type="body" sz="half" idx="2"/>
          </p:nvPr>
        </p:nvSpPr>
        <p:spPr>
          <a:xfrm>
            <a:off x="4965431" y="2438400"/>
            <a:ext cx="6586489" cy="3785419"/>
          </a:xfrm>
        </p:spPr>
        <p:txBody>
          <a:bodyPr vert="horz" lIns="91440" tIns="45720" rIns="91440" bIns="45720" rtlCol="0">
            <a:normAutofit/>
          </a:bodyPr>
          <a:lstStyle/>
          <a:p>
            <a:pPr indent="-228600">
              <a:buFont typeface="Arial" panose="020B0604020202020204" pitchFamily="34" charset="0"/>
              <a:buChar char="•"/>
            </a:pPr>
            <a:endParaRPr lang="en-US" sz="2000" dirty="0">
              <a:latin typeface="Arial" panose="020B0604020202020204" pitchFamily="34" charset="0"/>
              <a:ea typeface="Calibri" panose="020F0502020204030204" pitchFamily="34" charset="0"/>
            </a:endParaRPr>
          </a:p>
          <a:p>
            <a:pPr indent="-228600">
              <a:buFont typeface="Arial" panose="020B0604020202020204" pitchFamily="34" charset="0"/>
              <a:buChar char="•"/>
            </a:pPr>
            <a:endParaRPr lang="en-US" sz="2000" dirty="0">
              <a:latin typeface="Arial" panose="020B0604020202020204" pitchFamily="34" charset="0"/>
              <a:ea typeface="Calibri" panose="020F0502020204030204" pitchFamily="34" charset="0"/>
            </a:endParaRPr>
          </a:p>
          <a:p>
            <a:pPr marL="571500" indent="-571500">
              <a:buFont typeface="Arial" panose="020B0604020202020204" pitchFamily="34" charset="0"/>
              <a:buChar char="•"/>
            </a:pPr>
            <a:r>
              <a:rPr lang="en-US" sz="4000" dirty="0" smtClean="0">
                <a:latin typeface="Arial" panose="020B0604020202020204" pitchFamily="34" charset="0"/>
                <a:ea typeface="Calibri" panose="020F0502020204030204" pitchFamily="34" charset="0"/>
              </a:rPr>
              <a:t>The </a:t>
            </a:r>
            <a:r>
              <a:rPr lang="en-US" sz="4000" dirty="0">
                <a:latin typeface="Arial" panose="020B0604020202020204" pitchFamily="34" charset="0"/>
                <a:ea typeface="Calibri" panose="020F0502020204030204" pitchFamily="34" charset="0"/>
              </a:rPr>
              <a:t>Judge is the ultimate authority in the Court.</a:t>
            </a:r>
          </a:p>
          <a:p>
            <a:endParaRPr lang="en-US" sz="1200" dirty="0">
              <a:latin typeface="Arial" panose="020B0604020202020204" pitchFamily="34" charset="0"/>
            </a:endParaRPr>
          </a:p>
          <a:p>
            <a:endParaRPr lang="en-US" sz="1200" dirty="0">
              <a:latin typeface="Arial" panose="020B0604020202020204" pitchFamily="34" charset="0"/>
            </a:endParaRPr>
          </a:p>
          <a:p>
            <a:endParaRPr lang="en-US" sz="1200" dirty="0" smtClean="0">
              <a:latin typeface="Arial" panose="020B0604020202020204" pitchFamily="34" charset="0"/>
            </a:endParaRPr>
          </a:p>
          <a:p>
            <a:endParaRPr lang="en-US" sz="1200" dirty="0">
              <a:latin typeface="Arial" panose="020B0604020202020204" pitchFamily="34" charset="0"/>
            </a:endParaRPr>
          </a:p>
          <a:p>
            <a:endParaRPr lang="en-US" sz="1200" dirty="0">
              <a:latin typeface="Arial" panose="020B0604020202020204" pitchFamily="34" charset="0"/>
            </a:endParaRPr>
          </a:p>
          <a:p>
            <a:r>
              <a:rPr lang="en-US" sz="1200" dirty="0">
                <a:latin typeface="Arial" panose="020B0604020202020204" pitchFamily="34" charset="0"/>
              </a:rPr>
              <a:t>(credit: inspired by Darice Brit, Southern University, 2013)</a:t>
            </a:r>
            <a:endParaRPr lang="en-US" sz="1200" dirty="0"/>
          </a:p>
        </p:txBody>
      </p:sp>
      <p:pic>
        <p:nvPicPr>
          <p:cNvPr id="1026" name="Picture 2" descr="Image result for cartoon images of judges">
            <a:extLst>
              <a:ext uri="{FF2B5EF4-FFF2-40B4-BE49-F238E27FC236}">
                <a16:creationId xmlns:a16="http://schemas.microsoft.com/office/drawing/2014/main" id="{4FD0D47B-40FC-4864-931D-8E8586A9A6E5}"/>
              </a:ext>
            </a:extLst>
          </p:cNvPr>
          <p:cNvPicPr>
            <a:picLocks noGrp="1" noChangeAspect="1" noChangeArrowheads="1"/>
          </p:cNvPicPr>
          <p:nvPr>
            <p:ph type="pic" idx="1"/>
          </p:nvPr>
        </p:nvPicPr>
        <p:blipFill rotWithShape="1">
          <a:blip r:embed="rId2">
            <a:extLst>
              <a:ext uri="{28A0092B-C50C-407E-A947-70E740481C1C}">
                <a14:useLocalDpi xmlns:a14="http://schemas.microsoft.com/office/drawing/2010/main" val="0"/>
              </a:ext>
            </a:extLst>
          </a:blip>
          <a:srcRect l="17427" r="9658" b="-1"/>
          <a:stretch/>
        </p:blipFill>
        <p:spPr bwMode="auto">
          <a:xfrm>
            <a:off x="640079" y="506437"/>
            <a:ext cx="3720906" cy="603504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id="{A7F400EE-A8A5-48AF-B4D6-291B52C6F0B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F9693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6992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8CD5F-BD48-40A4-B257-77DF9D17D369}"/>
              </a:ext>
            </a:extLst>
          </p:cNvPr>
          <p:cNvSpPr>
            <a:spLocks noGrp="1"/>
          </p:cNvSpPr>
          <p:nvPr>
            <p:ph type="title"/>
          </p:nvPr>
        </p:nvSpPr>
        <p:spPr>
          <a:xfrm>
            <a:off x="4965430" y="629268"/>
            <a:ext cx="6586491" cy="1286160"/>
          </a:xfrm>
        </p:spPr>
        <p:txBody>
          <a:bodyPr vert="horz" lIns="91440" tIns="45720" rIns="91440" bIns="45720" rtlCol="0" anchor="b">
            <a:normAutofit/>
          </a:bodyPr>
          <a:lstStyle/>
          <a:p>
            <a:r>
              <a:rPr lang="en-US" sz="4400" dirty="0"/>
              <a:t>Yes, you are testifying…</a:t>
            </a:r>
          </a:p>
        </p:txBody>
      </p:sp>
      <p:sp>
        <p:nvSpPr>
          <p:cNvPr id="4" name="Text Placeholder 3">
            <a:extLst>
              <a:ext uri="{FF2B5EF4-FFF2-40B4-BE49-F238E27FC236}">
                <a16:creationId xmlns:a16="http://schemas.microsoft.com/office/drawing/2014/main" id="{F66E0A8A-C53F-4D9B-B7BB-3CACA6E355B2}"/>
              </a:ext>
            </a:extLst>
          </p:cNvPr>
          <p:cNvSpPr>
            <a:spLocks noGrp="1"/>
          </p:cNvSpPr>
          <p:nvPr>
            <p:ph type="body" sz="half" idx="2"/>
          </p:nvPr>
        </p:nvSpPr>
        <p:spPr>
          <a:xfrm>
            <a:off x="4965431" y="2438400"/>
            <a:ext cx="6586489" cy="3785419"/>
          </a:xfrm>
        </p:spPr>
        <p:txBody>
          <a:bodyPr vert="horz" lIns="91440" tIns="45720" rIns="91440" bIns="45720" rtlCol="0">
            <a:normAutofit/>
          </a:bodyPr>
          <a:lstStyle/>
          <a:p>
            <a:pPr indent="-228600">
              <a:buFont typeface="Arial" panose="020B0604020202020204" pitchFamily="34" charset="0"/>
              <a:buChar char="•"/>
            </a:pPr>
            <a:endParaRPr lang="en-US" sz="2000" dirty="0"/>
          </a:p>
          <a:p>
            <a:pPr indent="-228600">
              <a:buFont typeface="Arial" panose="020B0604020202020204" pitchFamily="34" charset="0"/>
              <a:buChar char="•"/>
            </a:pPr>
            <a:endParaRPr lang="en-US" sz="2000" dirty="0"/>
          </a:p>
          <a:p>
            <a:pPr marL="571500" indent="-571500">
              <a:buFont typeface="Arial" panose="020B0604020202020204" pitchFamily="34" charset="0"/>
              <a:buChar char="•"/>
            </a:pPr>
            <a:r>
              <a:rPr lang="en-US" sz="4000" dirty="0" smtClean="0">
                <a:latin typeface="Arial" panose="020B0604020202020204" pitchFamily="34" charset="0"/>
                <a:cs typeface="Arial" panose="020B0604020202020204" pitchFamily="34" charset="0"/>
              </a:rPr>
              <a:t>The </a:t>
            </a:r>
            <a:r>
              <a:rPr lang="en-US" sz="4000" dirty="0">
                <a:latin typeface="Arial" panose="020B0604020202020204" pitchFamily="34" charset="0"/>
                <a:cs typeface="Arial" panose="020B0604020202020204" pitchFamily="34" charset="0"/>
              </a:rPr>
              <a:t>Ten Rules of Testifying at Trial</a:t>
            </a:r>
          </a:p>
        </p:txBody>
      </p:sp>
      <p:pic>
        <p:nvPicPr>
          <p:cNvPr id="6" name="Picture Placeholder 5" descr="A sign on a pole&#10;&#10;Description automatically generated">
            <a:extLst>
              <a:ext uri="{FF2B5EF4-FFF2-40B4-BE49-F238E27FC236}">
                <a16:creationId xmlns:a16="http://schemas.microsoft.com/office/drawing/2014/main" id="{5D4293E7-354E-489B-B9C4-311D67C66242}"/>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16203" r="16203"/>
          <a:stretch/>
        </p:blipFill>
        <p:spPr>
          <a:xfrm>
            <a:off x="156663" y="520505"/>
            <a:ext cx="4373773" cy="5703314"/>
          </a:xfrm>
          <a:prstGeom prst="rect">
            <a:avLst/>
          </a:prstGeom>
          <a:effectLst/>
        </p:spPr>
      </p:pic>
      <p:cxnSp>
        <p:nvCxnSpPr>
          <p:cNvPr id="11" name="Straight Connector 10">
            <a:extLst>
              <a:ext uri="{FF2B5EF4-FFF2-40B4-BE49-F238E27FC236}">
                <a16:creationId xmlns:a16="http://schemas.microsoft.com/office/drawing/2014/main" id="{A7F400EE-A8A5-48AF-B4D6-291B52C6F0B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E90C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2569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09C0FE9-0DC7-42CA-9527-DAD33F6D549B}"/>
              </a:ext>
            </a:extLst>
          </p:cNvPr>
          <p:cNvSpPr/>
          <p:nvPr/>
        </p:nvSpPr>
        <p:spPr>
          <a:xfrm>
            <a:off x="1657430" y="1785090"/>
            <a:ext cx="9523828" cy="3385542"/>
          </a:xfrm>
          <a:prstGeom prst="rect">
            <a:avLst/>
          </a:prstGeom>
        </p:spPr>
        <p:txBody>
          <a:bodyPr wrap="square" anchor="ctr">
            <a:spAutoFit/>
          </a:bodyPr>
          <a:lstStyle/>
          <a:p>
            <a:pPr>
              <a:lnSpc>
                <a:spcPct val="107000"/>
              </a:lnSpc>
              <a:spcAft>
                <a:spcPts val="800"/>
              </a:spcAft>
            </a:pPr>
            <a:r>
              <a:rPr lang="en-US" sz="4000" b="1" dirty="0">
                <a:latin typeface="Arial" panose="020B0604020202020204" pitchFamily="34" charset="0"/>
                <a:ea typeface="Calibri" panose="020F0502020204030204" pitchFamily="34" charset="0"/>
                <a:cs typeface="Times New Roman" panose="02020603050405020304" pitchFamily="18" charset="0"/>
              </a:rPr>
              <a:t>I. </a:t>
            </a:r>
            <a:r>
              <a:rPr lang="en-US" sz="4000" dirty="0">
                <a:latin typeface="Arial" panose="020B0604020202020204" pitchFamily="34" charset="0"/>
                <a:ea typeface="Calibri" panose="020F0502020204030204" pitchFamily="34" charset="0"/>
                <a:cs typeface="Times New Roman" panose="02020603050405020304" pitchFamily="18" charset="0"/>
              </a:rPr>
              <a:t>     From the moment you enter the </a:t>
            </a:r>
            <a:r>
              <a:rPr lang="en-US" sz="4000" dirty="0" smtClean="0">
                <a:latin typeface="Arial" panose="020B0604020202020204" pitchFamily="34" charset="0"/>
                <a:ea typeface="Calibri" panose="020F0502020204030204" pitchFamily="34" charset="0"/>
                <a:cs typeface="Times New Roman" panose="02020603050405020304" pitchFamily="18" charset="0"/>
              </a:rPr>
              <a:t>      parking </a:t>
            </a:r>
            <a:r>
              <a:rPr lang="en-US" sz="4000" dirty="0">
                <a:latin typeface="Arial" panose="020B0604020202020204" pitchFamily="34" charset="0"/>
                <a:ea typeface="Calibri" panose="020F0502020204030204" pitchFamily="34" charset="0"/>
                <a:cs typeface="Times New Roman" panose="02020603050405020304" pitchFamily="18" charset="0"/>
              </a:rPr>
              <a:t>lot, be polite to everyone you encounter. This means in the coffee shop, the rest rooms, and hallways, as well </a:t>
            </a:r>
            <a:r>
              <a:rPr lang="en-US" sz="4000" dirty="0" smtClean="0">
                <a:latin typeface="Arial" panose="020B0604020202020204" pitchFamily="34" charset="0"/>
                <a:ea typeface="Calibri" panose="020F0502020204030204" pitchFamily="34" charset="0"/>
                <a:cs typeface="Times New Roman" panose="02020603050405020304" pitchFamily="18" charset="0"/>
              </a:rPr>
              <a:t>as, </a:t>
            </a:r>
            <a:r>
              <a:rPr lang="en-US" sz="4000" dirty="0">
                <a:latin typeface="Arial" panose="020B0604020202020204" pitchFamily="34" charset="0"/>
                <a:ea typeface="Calibri" panose="020F0502020204030204" pitchFamily="34" charset="0"/>
                <a:cs typeface="Times New Roman" panose="02020603050405020304" pitchFamily="18" charset="0"/>
              </a:rPr>
              <a:t>the courtroom.</a:t>
            </a:r>
            <a:endParaRPr lang="en-US" sz="4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15474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598</Words>
  <Application>Microsoft Office PowerPoint</Application>
  <PresentationFormat>Widescreen</PresentationFormat>
  <Paragraphs>48</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2020 Animal Control Academy</vt:lpstr>
      <vt:lpstr> Know Your Audience</vt:lpstr>
      <vt:lpstr>Courtroom Etiquette:  How to Behave in Court,  The Basic Rules</vt:lpstr>
      <vt:lpstr>PowerPoint Presentation</vt:lpstr>
      <vt:lpstr>PowerPoint Presentation</vt:lpstr>
      <vt:lpstr>PowerPoint Presentation</vt:lpstr>
      <vt:lpstr>And…remember</vt:lpstr>
      <vt:lpstr>Yes, you are testifying…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Animal Control Academy</dc:title>
  <dc:creator>Stephen Greer</dc:creator>
  <cp:lastModifiedBy>Stephen D. Greer</cp:lastModifiedBy>
  <cp:revision>16</cp:revision>
  <dcterms:created xsi:type="dcterms:W3CDTF">2020-02-24T00:42:25Z</dcterms:created>
  <dcterms:modified xsi:type="dcterms:W3CDTF">2020-02-24T18:02:22Z</dcterms:modified>
</cp:coreProperties>
</file>