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303"/>
    <a:srgbClr val="CC3300"/>
    <a:srgbClr val="0033CC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2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80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7680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7680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0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0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0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80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680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81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681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681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681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681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681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0B15871-4424-4BFD-8007-A74A4D6EF5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6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6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11" grpId="0"/>
      <p:bldP spid="7681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68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681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E32F4D-D743-4125-8421-F0A3F21AD0C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347F7A3-648C-4A1B-AD4C-FD2D9FC6F22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A9F18E-EE9C-4DC8-9411-561FCEDCA7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BAC7D6-7A31-4205-BC55-08841736B3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C9D848-2A37-408E-9482-C86FC8E34C5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16B995-47F5-4AAE-88EA-9A50F448AE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E4491B-135E-4A67-951C-EABE470CE0B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D1502B-015F-41AB-B8D8-2AEB0F61907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38A364-F817-4C04-A9B1-D109E2CF10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2BA820-E4CF-4FFC-AA09-6E2E4FA2B6D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40B87669-3BC5-4F0F-8400-ECD80C375BD4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7578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7578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7578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8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8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8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78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578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78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578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579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7579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5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57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57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57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57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57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9" grpId="0"/>
      <p:bldP spid="75791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57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579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57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579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57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579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57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579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57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579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\\kcra\users\udrives\vanlieam\Photo%20class%20docs\MVI_0586.MOV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\\kcra\users\udrives\vanlieam\Photo%20class%20docs\11-235993\012.AV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228601"/>
            <a:ext cx="8839200" cy="2286000"/>
          </a:xfrm>
        </p:spPr>
        <p:txBody>
          <a:bodyPr/>
          <a:lstStyle/>
          <a:p>
            <a:r>
              <a:rPr lang="en-US" sz="3600" b="0" dirty="0" smtClean="0">
                <a:solidFill>
                  <a:srgbClr val="FFF303"/>
                </a:solidFill>
                <a:latin typeface="Franklin Gothic Medium" pitchFamily="34" charset="0"/>
              </a:rPr>
              <a:t>Techniques For</a:t>
            </a:r>
            <a:br>
              <a:rPr lang="en-US" sz="3600" b="0" dirty="0" smtClean="0">
                <a:solidFill>
                  <a:srgbClr val="FFF303"/>
                </a:solidFill>
                <a:latin typeface="Franklin Gothic Medium" pitchFamily="34" charset="0"/>
              </a:rPr>
            </a:br>
            <a:r>
              <a:rPr lang="en-US" sz="3600" b="0" dirty="0" smtClean="0">
                <a:solidFill>
                  <a:srgbClr val="FFF303"/>
                </a:solidFill>
                <a:latin typeface="Franklin Gothic Medium" pitchFamily="34" charset="0"/>
              </a:rPr>
              <a:t>Crime Scene Videotaping</a:t>
            </a:r>
            <a:endParaRPr lang="en-US" sz="3600" b="0" dirty="0">
              <a:solidFill>
                <a:srgbClr val="FFF303"/>
              </a:solidFill>
              <a:latin typeface="Franklin Gothic Medium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4572000"/>
            <a:ext cx="4419600" cy="1752600"/>
          </a:xfrm>
        </p:spPr>
        <p:txBody>
          <a:bodyPr/>
          <a:lstStyle/>
          <a:p>
            <a:pPr algn="l"/>
            <a:r>
              <a:rPr lang="en-US" sz="2000" dirty="0">
                <a:solidFill>
                  <a:srgbClr val="FFF303"/>
                </a:solidFill>
                <a:latin typeface="Franklin Gothic Medium" pitchFamily="34" charset="0"/>
              </a:rPr>
              <a:t>Presented by KCSO Photo Unit</a:t>
            </a:r>
          </a:p>
          <a:p>
            <a:pPr algn="l"/>
            <a:r>
              <a:rPr lang="en-US" sz="2000" dirty="0">
                <a:solidFill>
                  <a:srgbClr val="FFF303"/>
                </a:solidFill>
                <a:latin typeface="Franklin Gothic Medium" pitchFamily="34" charset="0"/>
              </a:rPr>
              <a:t>Angela Van Liew</a:t>
            </a:r>
          </a:p>
          <a:p>
            <a:pPr algn="l"/>
            <a:r>
              <a:rPr lang="en-US" sz="2000" dirty="0">
                <a:solidFill>
                  <a:srgbClr val="FFF303"/>
                </a:solidFill>
                <a:latin typeface="Franklin Gothic Medium" pitchFamily="34" charset="0"/>
              </a:rPr>
              <a:t>(206) 296-3835</a:t>
            </a:r>
          </a:p>
          <a:p>
            <a:pPr algn="l"/>
            <a:r>
              <a:rPr lang="en-US" sz="2000" dirty="0" smtClean="0">
                <a:solidFill>
                  <a:srgbClr val="FFF303"/>
                </a:solidFill>
                <a:latin typeface="Franklin Gothic Medium" pitchFamily="34" charset="0"/>
              </a:rPr>
              <a:t>angela.vanliew@kingcounty.gov</a:t>
            </a:r>
            <a:endParaRPr lang="en-US" sz="2000" dirty="0">
              <a:solidFill>
                <a:srgbClr val="FFF303"/>
              </a:solidFill>
              <a:latin typeface="Franklin Gothic Medium" pitchFamily="34" charset="0"/>
            </a:endParaRPr>
          </a:p>
        </p:txBody>
      </p:sp>
      <p:pic>
        <p:nvPicPr>
          <p:cNvPr id="2054" name="Picture 6" descr="E:\IMG_002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2209800"/>
            <a:ext cx="3429000" cy="428555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57201"/>
            <a:ext cx="8839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			Why videotape?</a:t>
            </a:r>
          </a:p>
          <a:p>
            <a:r>
              <a:rPr lang="en-US" sz="2400" dirty="0" smtClean="0">
                <a:solidFill>
                  <a:srgbClr val="FFF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					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Great for </a:t>
            </a:r>
            <a:r>
              <a:rPr lang="en-US" sz="2400" dirty="0">
                <a:solidFill>
                  <a:srgbClr val="FFF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showing an overview of the crime </a:t>
            </a:r>
            <a:r>
              <a:rPr lang="en-US" sz="2400" dirty="0" smtClean="0">
                <a:solidFill>
                  <a:srgbClr val="FFF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scene</a:t>
            </a:r>
          </a:p>
          <a:p>
            <a:endParaRPr lang="en-US" sz="2400" dirty="0" smtClean="0">
              <a:solidFill>
                <a:srgbClr val="FFF30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F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S</a:t>
            </a:r>
            <a:r>
              <a:rPr lang="en-US" sz="2400" dirty="0" smtClean="0">
                <a:solidFill>
                  <a:srgbClr val="FFF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hould always be </a:t>
            </a:r>
            <a:r>
              <a:rPr lang="en-US" sz="2400" dirty="0">
                <a:solidFill>
                  <a:srgbClr val="FFF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used in major </a:t>
            </a:r>
            <a:r>
              <a:rPr lang="en-US" sz="2400" dirty="0" smtClean="0">
                <a:solidFill>
                  <a:srgbClr val="FFF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cases</a:t>
            </a:r>
            <a:endParaRPr lang="en-US" sz="2400" dirty="0" smtClean="0">
              <a:solidFill>
                <a:srgbClr val="FFF30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itchFamily="34" charset="0"/>
            </a:endParaRPr>
          </a:p>
        </p:txBody>
      </p:sp>
      <p:pic>
        <p:nvPicPr>
          <p:cNvPr id="3" name="Picture 2" descr="DSC_0002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76400" y="2667000"/>
            <a:ext cx="5506319" cy="3686175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>
            <a:spLocks noChangeArrowheads="1"/>
          </p:cNvSpPr>
          <p:nvPr/>
        </p:nvSpPr>
        <p:spPr bwMode="auto">
          <a:xfrm>
            <a:off x="457200" y="544978"/>
            <a:ext cx="830580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F30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itchFamily="34" charset="0"/>
            </a:endParaRPr>
          </a:p>
          <a:p>
            <a:pPr>
              <a:buFontTx/>
              <a:buChar char="•"/>
              <a:tabLst>
                <a:tab pos="4572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  <a:ea typeface="Times New Roman" pitchFamily="18" charset="0"/>
                <a:cs typeface="Arial" pitchFamily="34" charset="0"/>
              </a:rPr>
              <a:t>Start the video tape with a brief introduction presented by an investigator. This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FFF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  <a:ea typeface="Times New Roman" pitchFamily="18" charset="0"/>
                <a:cs typeface="Arial" pitchFamily="34" charset="0"/>
              </a:rPr>
              <a:t> should include:</a:t>
            </a:r>
          </a:p>
          <a:p>
            <a:pPr>
              <a:buFontTx/>
              <a:buChar char="•"/>
              <a:tabLst>
                <a:tab pos="457200" algn="l"/>
              </a:tabLst>
            </a:pPr>
            <a:endParaRPr kumimoji="0" lang="en-US" sz="2000" b="0" i="0" u="none" strike="noStrike" cap="none" normalizeH="0" dirty="0" smtClean="0">
              <a:ln>
                <a:noFill/>
              </a:ln>
              <a:solidFill>
                <a:srgbClr val="FFF30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itchFamily="34" charset="0"/>
              <a:ea typeface="Times New Roman" pitchFamily="18" charset="0"/>
              <a:cs typeface="Arial" pitchFamily="34" charset="0"/>
            </a:endParaRPr>
          </a:p>
          <a:p>
            <a:pPr lvl="2">
              <a:buFontTx/>
              <a:buChar char="•"/>
              <a:tabLst>
                <a:tab pos="457200" algn="l"/>
              </a:tabLst>
            </a:pPr>
            <a:r>
              <a:rPr lang="en-US" sz="2000" dirty="0">
                <a:solidFill>
                  <a:srgbClr val="FFF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  <a:ea typeface="Times New Roman" pitchFamily="18" charset="0"/>
                <a:cs typeface="Arial" pitchFamily="34" charset="0"/>
              </a:rPr>
              <a:t>he date, time, location</a:t>
            </a:r>
          </a:p>
          <a:p>
            <a:pPr lvl="2">
              <a:buFontTx/>
              <a:buChar char="•"/>
              <a:tabLst>
                <a:tab pos="457200" algn="l"/>
              </a:tabLst>
            </a:pPr>
            <a:r>
              <a:rPr lang="en-US" sz="2000" dirty="0">
                <a:solidFill>
                  <a:srgbClr val="FFF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  <a:ea typeface="Times New Roman" pitchFamily="18" charset="0"/>
                <a:cs typeface="Arial" pitchFamily="34" charset="0"/>
              </a:rPr>
              <a:t>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  <a:ea typeface="Times New Roman" pitchFamily="18" charset="0"/>
                <a:cs typeface="Arial" pitchFamily="34" charset="0"/>
              </a:rPr>
              <a:t>ype of crime scene</a:t>
            </a:r>
          </a:p>
          <a:p>
            <a:pPr lvl="2">
              <a:buFontTx/>
              <a:buChar char="•"/>
              <a:tabLst>
                <a:tab pos="457200" algn="l"/>
              </a:tabLst>
            </a:pPr>
            <a:r>
              <a:rPr lang="en-US" sz="2000" dirty="0">
                <a:solidFill>
                  <a:srgbClr val="FFF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  <a:ea typeface="Times New Roman" pitchFamily="18" charset="0"/>
                <a:cs typeface="Arial" pitchFamily="34" charset="0"/>
              </a:rPr>
              <a:t>ny other important introductory information</a:t>
            </a:r>
          </a:p>
          <a:p>
            <a:pPr lvl="2">
              <a:buFontTx/>
              <a:buChar char="•"/>
              <a:tabLst>
                <a:tab pos="457200" algn="l"/>
              </a:tabLst>
            </a:pPr>
            <a:r>
              <a:rPr lang="en-US" sz="2000" dirty="0" smtClean="0">
                <a:solidFill>
                  <a:srgbClr val="FFF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  <a:ea typeface="Times New Roman" pitchFamily="18" charset="0"/>
                <a:cs typeface="Arial" pitchFamily="34" charset="0"/>
              </a:rPr>
              <a:t>A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  <a:ea typeface="Times New Roman" pitchFamily="18" charset="0"/>
                <a:cs typeface="Arial" pitchFamily="34" charset="0"/>
              </a:rPr>
              <a:t>brief description of the rooms and evidence</a:t>
            </a:r>
          </a:p>
          <a:p>
            <a:pPr lvl="2">
              <a:buFontTx/>
              <a:buChar char="•"/>
              <a:tabLst>
                <a:tab pos="457200" algn="l"/>
              </a:tabLst>
            </a:pPr>
            <a:r>
              <a:rPr lang="en-US" sz="2000" dirty="0">
                <a:solidFill>
                  <a:srgbClr val="FFF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  <a:ea typeface="Times New Roman" pitchFamily="18" charset="0"/>
                <a:cs typeface="Arial" pitchFamily="34" charset="0"/>
              </a:rPr>
              <a:t> basic diagram as an illustration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FFF30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itchFamily="34" charset="0"/>
            </a:endParaRPr>
          </a:p>
          <a:p>
            <a:pPr>
              <a:buFontTx/>
              <a:buChar char="•"/>
              <a:tabLst>
                <a:tab pos="4572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  <a:ea typeface="Times New Roman" pitchFamily="18" charset="0"/>
                <a:cs typeface="Arial" pitchFamily="34" charset="0"/>
              </a:rPr>
              <a:t>Begin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  <a:ea typeface="Times New Roman" pitchFamily="18" charset="0"/>
                <a:cs typeface="Arial" pitchFamily="34" charset="0"/>
              </a:rPr>
              <a:t>with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  <a:ea typeface="Times New Roman" pitchFamily="18" charset="0"/>
                <a:cs typeface="Arial" pitchFamily="34" charset="0"/>
              </a:rPr>
              <a:t>a general overview of the scene and surrounding area.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FFF30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  <a:ea typeface="Times New Roman" pitchFamily="18" charset="0"/>
                <a:cs typeface="Arial" pitchFamily="34" charset="0"/>
              </a:rPr>
              <a:t>Continue throughout the scene using wide angle and close up views to show the layout of the scene, location of evidence, and the relevance of evidence within the crime scene.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FFF30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F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  <a:ea typeface="Times New Roman" pitchFamily="18" charset="0"/>
                <a:cs typeface="Arial" pitchFamily="34" charset="0"/>
              </a:rPr>
              <a:t>While videotaping, use slow camera movements such as panning, and zooming.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FFF30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42651" y="838200"/>
            <a:ext cx="468660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303"/>
                </a:solidFill>
                <a:latin typeface="Franklin Gothic Medium" pitchFamily="34" charset="0"/>
              </a:rPr>
              <a:t>Example #1</a:t>
            </a:r>
          </a:p>
          <a:p>
            <a:pPr algn="ctr"/>
            <a:r>
              <a:rPr lang="en-US" sz="3600" dirty="0" smtClean="0">
                <a:solidFill>
                  <a:srgbClr val="FFF303"/>
                </a:solidFill>
                <a:latin typeface="Franklin Gothic Medium" pitchFamily="34" charset="0"/>
              </a:rPr>
              <a:t>Potential Liability </a:t>
            </a:r>
            <a:r>
              <a:rPr lang="en-US" sz="3600" dirty="0" smtClean="0">
                <a:solidFill>
                  <a:srgbClr val="FFF303"/>
                </a:solidFill>
                <a:latin typeface="Franklin Gothic Medium" pitchFamily="34" charset="0"/>
              </a:rPr>
              <a:t>C</a:t>
            </a:r>
            <a:r>
              <a:rPr lang="en-US" sz="3600" dirty="0" smtClean="0">
                <a:solidFill>
                  <a:srgbClr val="FFF303"/>
                </a:solidFill>
                <a:latin typeface="Franklin Gothic Medium" pitchFamily="34" charset="0"/>
              </a:rPr>
              <a:t>ase</a:t>
            </a:r>
            <a:endParaRPr lang="en-US" sz="3600" dirty="0">
              <a:solidFill>
                <a:srgbClr val="FFF303"/>
              </a:solidFill>
              <a:latin typeface="Franklin Gothic Medium" pitchFamily="34" charset="0"/>
            </a:endParaRPr>
          </a:p>
        </p:txBody>
      </p:sp>
      <p:pic>
        <p:nvPicPr>
          <p:cNvPr id="4" name="MVI_0586.MO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981200" y="2362200"/>
            <a:ext cx="5181600" cy="38862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67215" y="685800"/>
            <a:ext cx="56323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F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Example #2</a:t>
            </a:r>
          </a:p>
          <a:p>
            <a:pPr algn="ctr"/>
            <a:r>
              <a:rPr lang="en-US" sz="3600" dirty="0" smtClean="0">
                <a:solidFill>
                  <a:srgbClr val="FFF30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4" charset="0"/>
              </a:rPr>
              <a:t>Illegal Discharge of Firearm</a:t>
            </a:r>
            <a:endParaRPr lang="en-US" sz="3600" dirty="0">
              <a:solidFill>
                <a:srgbClr val="FFF30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itchFamily="34" charset="0"/>
            </a:endParaRPr>
          </a:p>
        </p:txBody>
      </p:sp>
      <p:pic>
        <p:nvPicPr>
          <p:cNvPr id="3" name="012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447800" y="2209800"/>
            <a:ext cx="6096000" cy="38862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Basic Digital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Basic Digital</Template>
  <TotalTime>165</TotalTime>
  <Words>133</Words>
  <Application>Microsoft Office PowerPoint</Application>
  <PresentationFormat>On-screen Show (4:3)</PresentationFormat>
  <Paragraphs>28</Paragraphs>
  <Slides>5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Basic Digital</vt:lpstr>
      <vt:lpstr>Techniques For Crime Scene Videotaping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Techniques For Crime Scene Videotaping</dc:title>
  <dc:creator>Vanlieam</dc:creator>
  <cp:lastModifiedBy>Vanlieam</cp:lastModifiedBy>
  <cp:revision>19</cp:revision>
  <dcterms:created xsi:type="dcterms:W3CDTF">2012-02-29T16:33:42Z</dcterms:created>
  <dcterms:modified xsi:type="dcterms:W3CDTF">2012-06-05T18:23:13Z</dcterms:modified>
</cp:coreProperties>
</file>